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78" y="3210"/>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573264"/>
            <a:ext cx="3357563"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3B0438A2-4E90-FC4C-9DE1-BF3796F39F6F}" type="datetimeFigureOut">
              <a:rPr lang="ja-JP" altLang="en-US" smtClean="0"/>
              <a:pPr/>
              <a:t>2016/10/3</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A8629B1-AFA5-8541-893F-D15408740539}"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3B0438A2-4E90-FC4C-9DE1-BF3796F39F6F}" type="datetimeFigureOut">
              <a:rPr lang="ja-JP" altLang="en-US" smtClean="0"/>
              <a:pPr/>
              <a:t>2016/10/3</a:t>
            </a:fld>
            <a:endParaRPr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BA8629B1-AFA5-8541-893F-D15408740539}"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直線矢印コネクタ 21"/>
          <p:cNvCxnSpPr>
            <a:stCxn id="4" idx="2"/>
            <a:endCxn id="6" idx="0"/>
          </p:cNvCxnSpPr>
          <p:nvPr/>
        </p:nvCxnSpPr>
        <p:spPr>
          <a:xfrm rot="5400000">
            <a:off x="952501" y="2650065"/>
            <a:ext cx="1413934" cy="84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stCxn id="6" idx="2"/>
            <a:endCxn id="9" idx="0"/>
          </p:cNvCxnSpPr>
          <p:nvPr/>
        </p:nvCxnSpPr>
        <p:spPr>
          <a:xfrm rot="5400000">
            <a:off x="406402" y="4982631"/>
            <a:ext cx="249766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正方形/長方形 3"/>
          <p:cNvSpPr/>
          <p:nvPr/>
        </p:nvSpPr>
        <p:spPr>
          <a:xfrm>
            <a:off x="897468" y="1574799"/>
            <a:ext cx="1532467" cy="372533"/>
          </a:xfrm>
          <a:prstGeom prst="rect">
            <a:avLst/>
          </a:prstGeom>
          <a:no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乳がんの診断</a:t>
            </a:r>
            <a:endParaRPr kumimoji="1" lang="ja-JP" altLang="en-US" sz="1400" dirty="0">
              <a:solidFill>
                <a:srgbClr val="000000"/>
              </a:solidFill>
            </a:endParaRPr>
          </a:p>
        </p:txBody>
      </p:sp>
      <p:sp>
        <p:nvSpPr>
          <p:cNvPr id="5" name="正方形/長方形 4"/>
          <p:cNvSpPr/>
          <p:nvPr/>
        </p:nvSpPr>
        <p:spPr>
          <a:xfrm>
            <a:off x="1096434" y="2429933"/>
            <a:ext cx="1532467" cy="372533"/>
          </a:xfrm>
          <a:prstGeom prst="rect">
            <a:avLst/>
          </a:prstGeom>
          <a:solidFill>
            <a:schemeClr val="bg1"/>
          </a:solid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術前薬物療法</a:t>
            </a:r>
            <a:endParaRPr kumimoji="1" lang="ja-JP" altLang="en-US" sz="1400" dirty="0">
              <a:solidFill>
                <a:srgbClr val="000000"/>
              </a:solidFill>
            </a:endParaRPr>
          </a:p>
        </p:txBody>
      </p:sp>
      <p:sp>
        <p:nvSpPr>
          <p:cNvPr id="6" name="正方形/長方形 5"/>
          <p:cNvSpPr/>
          <p:nvPr/>
        </p:nvSpPr>
        <p:spPr>
          <a:xfrm>
            <a:off x="889000" y="3361266"/>
            <a:ext cx="1532467" cy="372533"/>
          </a:xfrm>
          <a:prstGeom prst="rect">
            <a:avLst/>
          </a:prstGeom>
          <a:no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手術</a:t>
            </a:r>
            <a:endParaRPr kumimoji="1" lang="ja-JP" altLang="en-US" sz="1400" dirty="0">
              <a:solidFill>
                <a:srgbClr val="000000"/>
              </a:solidFill>
            </a:endParaRPr>
          </a:p>
        </p:txBody>
      </p:sp>
      <p:sp>
        <p:nvSpPr>
          <p:cNvPr id="7" name="正方形/長方形 6"/>
          <p:cNvSpPr/>
          <p:nvPr/>
        </p:nvSpPr>
        <p:spPr>
          <a:xfrm>
            <a:off x="1096434" y="5012266"/>
            <a:ext cx="1532467" cy="372533"/>
          </a:xfrm>
          <a:prstGeom prst="rect">
            <a:avLst/>
          </a:prstGeom>
          <a:solidFill>
            <a:srgbClr val="FFFFFF"/>
          </a:solid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術後補助療法</a:t>
            </a:r>
            <a:endParaRPr kumimoji="1" lang="ja-JP" altLang="en-US" sz="1400" dirty="0">
              <a:solidFill>
                <a:srgbClr val="000000"/>
              </a:solidFill>
            </a:endParaRPr>
          </a:p>
        </p:txBody>
      </p:sp>
      <p:sp>
        <p:nvSpPr>
          <p:cNvPr id="8" name="正方形/長方形 7"/>
          <p:cNvSpPr/>
          <p:nvPr/>
        </p:nvSpPr>
        <p:spPr>
          <a:xfrm>
            <a:off x="1096434" y="4241799"/>
            <a:ext cx="1532467" cy="372533"/>
          </a:xfrm>
          <a:prstGeom prst="rect">
            <a:avLst/>
          </a:prstGeom>
          <a:solidFill>
            <a:srgbClr val="FFFFFF"/>
          </a:solid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放射線治療</a:t>
            </a:r>
            <a:endParaRPr kumimoji="1" lang="ja-JP" altLang="en-US" sz="1400" dirty="0">
              <a:solidFill>
                <a:srgbClr val="000000"/>
              </a:solidFill>
            </a:endParaRPr>
          </a:p>
        </p:txBody>
      </p:sp>
      <p:sp>
        <p:nvSpPr>
          <p:cNvPr id="9" name="正方形/長方形 8"/>
          <p:cNvSpPr/>
          <p:nvPr/>
        </p:nvSpPr>
        <p:spPr>
          <a:xfrm>
            <a:off x="889000" y="6231464"/>
            <a:ext cx="1532467" cy="372533"/>
          </a:xfrm>
          <a:prstGeom prst="rect">
            <a:avLst/>
          </a:prstGeom>
          <a:solidFill>
            <a:srgbClr val="FFFFFF"/>
          </a:solid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solidFill>
                  <a:srgbClr val="000000"/>
                </a:solidFill>
              </a:rPr>
              <a:t>投薬、定期診療</a:t>
            </a:r>
            <a:endParaRPr kumimoji="1" lang="ja-JP" altLang="en-US" sz="1400" dirty="0">
              <a:solidFill>
                <a:srgbClr val="000000"/>
              </a:solidFill>
            </a:endParaRPr>
          </a:p>
        </p:txBody>
      </p:sp>
      <p:sp>
        <p:nvSpPr>
          <p:cNvPr id="10" name="正方形/長方形 9"/>
          <p:cNvSpPr/>
          <p:nvPr/>
        </p:nvSpPr>
        <p:spPr>
          <a:xfrm>
            <a:off x="889000" y="7128930"/>
            <a:ext cx="1532467" cy="372533"/>
          </a:xfrm>
          <a:prstGeom prst="rect">
            <a:avLst/>
          </a:prstGeom>
          <a:solidFill>
            <a:srgbClr val="FFFFFF"/>
          </a:solidFill>
          <a:ln w="19050" cap="flat" cmpd="sng" algn="ctr">
            <a:solidFill>
              <a:schemeClr val="accent1">
                <a:shade val="95000"/>
                <a:satMod val="10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solidFill>
                  <a:srgbClr val="000000"/>
                </a:solidFill>
              </a:rPr>
              <a:t>経過観察</a:t>
            </a:r>
            <a:endParaRPr kumimoji="1" lang="ja-JP" altLang="en-US" sz="1400" dirty="0">
              <a:solidFill>
                <a:srgbClr val="000000"/>
              </a:solidFill>
            </a:endParaRPr>
          </a:p>
        </p:txBody>
      </p:sp>
      <p:sp>
        <p:nvSpPr>
          <p:cNvPr id="11" name="テキスト ボックス 10"/>
          <p:cNvSpPr txBox="1"/>
          <p:nvPr/>
        </p:nvSpPr>
        <p:spPr>
          <a:xfrm>
            <a:off x="3496734" y="2302933"/>
            <a:ext cx="2997200" cy="646331"/>
          </a:xfrm>
          <a:prstGeom prst="rect">
            <a:avLst/>
          </a:prstGeom>
          <a:noFill/>
          <a:ln>
            <a:solidFill>
              <a:srgbClr val="4F81BD"/>
            </a:solidFill>
          </a:ln>
        </p:spPr>
        <p:txBody>
          <a:bodyPr wrap="square" rtlCol="0">
            <a:spAutoFit/>
          </a:bodyPr>
          <a:lstStyle/>
          <a:p>
            <a:r>
              <a:rPr kumimoji="1" lang="ja-JP" altLang="en-US" sz="1200" dirty="0" smtClean="0"/>
              <a:t>進行例</a:t>
            </a:r>
            <a:r>
              <a:rPr kumimoji="1" lang="ja-JP" altLang="en-US" sz="1200" smtClean="0"/>
              <a:t>で、</a:t>
            </a:r>
            <a:r>
              <a:rPr lang="ja-JP" altLang="en-US" sz="1200" smtClean="0"/>
              <a:t>その</a:t>
            </a:r>
            <a:r>
              <a:rPr kumimoji="1" lang="ja-JP" altLang="en-US" sz="1200" smtClean="0"/>
              <a:t>まま</a:t>
            </a:r>
            <a:r>
              <a:rPr kumimoji="1" lang="ja-JP" altLang="en-US" sz="1200" dirty="0" smtClean="0"/>
              <a:t>では手術が困難な症例などに行う。化学療法剤、分子標的薬を使用し、</a:t>
            </a:r>
            <a:r>
              <a:rPr kumimoji="1" lang="en-US" altLang="ja-JP" sz="1200" dirty="0" smtClean="0"/>
              <a:t>3-6</a:t>
            </a:r>
            <a:r>
              <a:rPr kumimoji="1" lang="ja-JP" altLang="en-US" sz="1200" dirty="0" smtClean="0"/>
              <a:t>ヶ月間行う。</a:t>
            </a:r>
            <a:endParaRPr kumimoji="1" lang="ja-JP" altLang="en-US" sz="1200" dirty="0"/>
          </a:p>
        </p:txBody>
      </p:sp>
      <p:sp>
        <p:nvSpPr>
          <p:cNvPr id="12" name="テキスト ボックス 11"/>
          <p:cNvSpPr txBox="1"/>
          <p:nvPr/>
        </p:nvSpPr>
        <p:spPr>
          <a:xfrm>
            <a:off x="3496734" y="4885267"/>
            <a:ext cx="2997200" cy="646331"/>
          </a:xfrm>
          <a:prstGeom prst="rect">
            <a:avLst/>
          </a:prstGeom>
          <a:noFill/>
          <a:ln>
            <a:solidFill>
              <a:srgbClr val="4F81BD"/>
            </a:solidFill>
          </a:ln>
        </p:spPr>
        <p:txBody>
          <a:bodyPr wrap="square" rtlCol="0">
            <a:spAutoFit/>
          </a:bodyPr>
          <a:lstStyle/>
          <a:p>
            <a:r>
              <a:rPr kumimoji="1" lang="ja-JP" altLang="en-US" sz="1200" dirty="0" smtClean="0"/>
              <a:t>化学療法剤、分子標的剤</a:t>
            </a:r>
            <a:r>
              <a:rPr lang="ja-JP" altLang="en-US" sz="1200" dirty="0" smtClean="0"/>
              <a:t>、ホルモン療法剤を組み合わせて行う</a:t>
            </a:r>
            <a:r>
              <a:rPr kumimoji="1" lang="ja-JP" altLang="en-US" sz="1200" dirty="0" smtClean="0"/>
              <a:t>。単剤で行うこともあり、術後補助療法を行わない場合もある。</a:t>
            </a:r>
            <a:endParaRPr kumimoji="1" lang="ja-JP" altLang="en-US" sz="1200" dirty="0"/>
          </a:p>
        </p:txBody>
      </p:sp>
      <p:sp>
        <p:nvSpPr>
          <p:cNvPr id="13" name="テキスト ボックス 12"/>
          <p:cNvSpPr txBox="1"/>
          <p:nvPr/>
        </p:nvSpPr>
        <p:spPr>
          <a:xfrm>
            <a:off x="3496734" y="3968001"/>
            <a:ext cx="2997200" cy="646331"/>
          </a:xfrm>
          <a:prstGeom prst="rect">
            <a:avLst/>
          </a:prstGeom>
          <a:noFill/>
          <a:ln>
            <a:solidFill>
              <a:srgbClr val="4F81BD"/>
            </a:solidFill>
          </a:ln>
        </p:spPr>
        <p:txBody>
          <a:bodyPr wrap="square" rtlCol="0">
            <a:spAutoFit/>
          </a:bodyPr>
          <a:lstStyle/>
          <a:p>
            <a:r>
              <a:rPr kumimoji="1" lang="ja-JP" altLang="en-US" sz="1200" dirty="0" smtClean="0"/>
              <a:t>乳房温存手術例、乳房切除例でもリンパ節転移が多い症例に行う。</a:t>
            </a:r>
            <a:r>
              <a:rPr kumimoji="1" lang="en-US" altLang="ja-JP" sz="1200" dirty="0" smtClean="0"/>
              <a:t>5-6</a:t>
            </a:r>
            <a:r>
              <a:rPr kumimoji="1" lang="ja-JP" altLang="en-US" sz="1200" dirty="0" smtClean="0"/>
              <a:t>週間、毎日。</a:t>
            </a:r>
            <a:endParaRPr kumimoji="1" lang="en-US" altLang="ja-JP" sz="1200" dirty="0" smtClean="0"/>
          </a:p>
          <a:p>
            <a:r>
              <a:rPr lang="ja-JP" altLang="en-US" sz="1200" dirty="0" smtClean="0"/>
              <a:t>化学療法剤投与後に行うこともある。</a:t>
            </a:r>
            <a:endParaRPr kumimoji="1" lang="ja-JP" altLang="en-US" sz="1200" dirty="0"/>
          </a:p>
        </p:txBody>
      </p:sp>
      <p:sp>
        <p:nvSpPr>
          <p:cNvPr id="14" name="テキスト ボックス 13"/>
          <p:cNvSpPr txBox="1"/>
          <p:nvPr/>
        </p:nvSpPr>
        <p:spPr>
          <a:xfrm>
            <a:off x="3496734" y="5935470"/>
            <a:ext cx="2997200" cy="1015663"/>
          </a:xfrm>
          <a:prstGeom prst="rect">
            <a:avLst/>
          </a:prstGeom>
          <a:noFill/>
          <a:ln>
            <a:solidFill>
              <a:srgbClr val="4F81BD"/>
            </a:solidFill>
          </a:ln>
        </p:spPr>
        <p:txBody>
          <a:bodyPr wrap="square" rtlCol="0">
            <a:spAutoFit/>
          </a:bodyPr>
          <a:lstStyle/>
          <a:p>
            <a:r>
              <a:rPr kumimoji="1" lang="ja-JP" altLang="en-US" sz="1200" dirty="0" smtClean="0"/>
              <a:t>タモキシフェン服用中に不正性器出血があれば婦人科受診。アロマターゼ阻害剤服用中は連携医あるいは保健所の検診にて骨粗鬆症に注意。気になる症状があれば、かかりつけ医に相談し、適宜拠点病院を受診。</a:t>
            </a:r>
            <a:endParaRPr kumimoji="1" lang="ja-JP" altLang="en-US" sz="1200" dirty="0"/>
          </a:p>
        </p:txBody>
      </p:sp>
      <p:sp>
        <p:nvSpPr>
          <p:cNvPr id="15" name="テキスト ボックス 14"/>
          <p:cNvSpPr txBox="1"/>
          <p:nvPr/>
        </p:nvSpPr>
        <p:spPr>
          <a:xfrm>
            <a:off x="3496734" y="7128930"/>
            <a:ext cx="2997200" cy="461665"/>
          </a:xfrm>
          <a:prstGeom prst="rect">
            <a:avLst/>
          </a:prstGeom>
          <a:noFill/>
          <a:ln>
            <a:solidFill>
              <a:srgbClr val="4F81BD"/>
            </a:solidFill>
          </a:ln>
        </p:spPr>
        <p:txBody>
          <a:bodyPr wrap="square" rtlCol="0">
            <a:spAutoFit/>
          </a:bodyPr>
          <a:lstStyle/>
          <a:p>
            <a:r>
              <a:rPr kumimoji="1" lang="ja-JP" altLang="en-US" sz="1200" dirty="0" smtClean="0"/>
              <a:t>拠点病院の</a:t>
            </a:r>
            <a:r>
              <a:rPr lang="ja-JP" altLang="en-US" sz="1200" dirty="0" smtClean="0"/>
              <a:t>定期診療は原則</a:t>
            </a:r>
            <a:r>
              <a:rPr lang="en-US" altLang="ja-JP" sz="1200" dirty="0" smtClean="0"/>
              <a:t>10</a:t>
            </a:r>
            <a:r>
              <a:rPr lang="ja-JP" altLang="en-US" sz="1200" dirty="0" smtClean="0"/>
              <a:t>年。</a:t>
            </a:r>
            <a:r>
              <a:rPr kumimoji="1" lang="ja-JP" altLang="en-US" sz="1200" dirty="0" smtClean="0"/>
              <a:t>投薬終了後もかかりつけ医の診療を継承。</a:t>
            </a:r>
            <a:endParaRPr kumimoji="1" lang="ja-JP" altLang="en-US" sz="1200" dirty="0"/>
          </a:p>
        </p:txBody>
      </p:sp>
      <p:sp>
        <p:nvSpPr>
          <p:cNvPr id="16" name="テキスト ボックス 15"/>
          <p:cNvSpPr txBox="1"/>
          <p:nvPr/>
        </p:nvSpPr>
        <p:spPr>
          <a:xfrm>
            <a:off x="3496734" y="1574799"/>
            <a:ext cx="3255434" cy="523220"/>
          </a:xfrm>
          <a:prstGeom prst="rect">
            <a:avLst/>
          </a:prstGeom>
          <a:noFill/>
          <a:ln>
            <a:noFill/>
          </a:ln>
        </p:spPr>
        <p:txBody>
          <a:bodyPr wrap="square" rtlCol="0">
            <a:spAutoFit/>
          </a:bodyPr>
          <a:lstStyle/>
          <a:p>
            <a:r>
              <a:rPr kumimoji="1" lang="en-US" altLang="ja-JP" sz="1400" dirty="0" smtClean="0">
                <a:latin typeface="+mj-ea"/>
                <a:ea typeface="+mj-ea"/>
              </a:rPr>
              <a:t>(</a:t>
            </a:r>
            <a:r>
              <a:rPr kumimoji="1" lang="ja-JP" altLang="en-US" sz="1400" dirty="0" smtClean="0"/>
              <a:t>患者、</a:t>
            </a:r>
            <a:r>
              <a:rPr lang="ja-JP" altLang="en-US" sz="1400" dirty="0" smtClean="0"/>
              <a:t>がん</a:t>
            </a:r>
            <a:r>
              <a:rPr kumimoji="1" lang="ja-JP" altLang="en-US" sz="1400" dirty="0" smtClean="0"/>
              <a:t>の状況に応じて行う治療</a:t>
            </a:r>
            <a:r>
              <a:rPr kumimoji="1" lang="en-US" altLang="ja-JP" sz="1400" dirty="0" smtClean="0">
                <a:latin typeface="+mj-ea"/>
                <a:ea typeface="+mj-ea"/>
              </a:rPr>
              <a:t>)</a:t>
            </a:r>
          </a:p>
          <a:p>
            <a:endParaRPr kumimoji="1" lang="ja-JP" altLang="en-US" sz="1400" dirty="0"/>
          </a:p>
        </p:txBody>
      </p:sp>
      <p:cxnSp>
        <p:nvCxnSpPr>
          <p:cNvPr id="26" name="直線矢印コネクタ 25"/>
          <p:cNvCxnSpPr>
            <a:stCxn id="9" idx="2"/>
            <a:endCxn id="10" idx="0"/>
          </p:cNvCxnSpPr>
          <p:nvPr/>
        </p:nvCxnSpPr>
        <p:spPr>
          <a:xfrm rot="5400000">
            <a:off x="1392768" y="6866463"/>
            <a:ext cx="524933"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直線コネクタ 27"/>
          <p:cNvCxnSpPr>
            <a:stCxn id="5" idx="3"/>
            <a:endCxn id="11" idx="1"/>
          </p:cNvCxnSpPr>
          <p:nvPr/>
        </p:nvCxnSpPr>
        <p:spPr>
          <a:xfrm>
            <a:off x="2628901" y="2616200"/>
            <a:ext cx="867833" cy="9899"/>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a:stCxn id="8" idx="3"/>
          </p:cNvCxnSpPr>
          <p:nvPr/>
        </p:nvCxnSpPr>
        <p:spPr>
          <a:xfrm>
            <a:off x="2628901" y="4428066"/>
            <a:ext cx="867833" cy="1"/>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a:stCxn id="7" idx="3"/>
            <a:endCxn id="12" idx="1"/>
          </p:cNvCxnSpPr>
          <p:nvPr/>
        </p:nvCxnSpPr>
        <p:spPr>
          <a:xfrm>
            <a:off x="2628901" y="5198533"/>
            <a:ext cx="867833" cy="9900"/>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2421467" y="6409262"/>
            <a:ext cx="1075267" cy="8469"/>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直線コネクタ 35"/>
          <p:cNvCxnSpPr>
            <a:stCxn id="10" idx="3"/>
            <a:endCxn id="15" idx="1"/>
          </p:cNvCxnSpPr>
          <p:nvPr/>
        </p:nvCxnSpPr>
        <p:spPr>
          <a:xfrm>
            <a:off x="2421467" y="7315197"/>
            <a:ext cx="1075267" cy="44566"/>
          </a:xfrm>
          <a:prstGeom prst="line">
            <a:avLst/>
          </a:prstGeom>
        </p:spPr>
        <p:style>
          <a:lnRef idx="2">
            <a:schemeClr val="accent1"/>
          </a:lnRef>
          <a:fillRef idx="0">
            <a:schemeClr val="accent1"/>
          </a:fillRef>
          <a:effectRef idx="1">
            <a:schemeClr val="accent1"/>
          </a:effectRef>
          <a:fontRef idx="minor">
            <a:schemeClr val="tx1"/>
          </a:fontRef>
        </p:style>
      </p:cxnSp>
      <p:sp>
        <p:nvSpPr>
          <p:cNvPr id="37" name="正方形/長方形 36"/>
          <p:cNvSpPr/>
          <p:nvPr/>
        </p:nvSpPr>
        <p:spPr>
          <a:xfrm>
            <a:off x="567267" y="5935469"/>
            <a:ext cx="2353733" cy="1930063"/>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8" name="テキスト ボックス 37"/>
          <p:cNvSpPr txBox="1"/>
          <p:nvPr/>
        </p:nvSpPr>
        <p:spPr>
          <a:xfrm>
            <a:off x="219586" y="5781581"/>
            <a:ext cx="1082348" cy="307777"/>
          </a:xfrm>
          <a:prstGeom prst="rect">
            <a:avLst/>
          </a:prstGeom>
          <a:solidFill>
            <a:schemeClr val="bg1"/>
          </a:solidFill>
        </p:spPr>
        <p:txBody>
          <a:bodyPr wrap="none" rtlCol="0">
            <a:spAutoFit/>
          </a:bodyPr>
          <a:lstStyle/>
          <a:p>
            <a:r>
              <a:rPr kumimoji="1" lang="ja-JP" altLang="en-US" sz="1400" dirty="0" smtClean="0"/>
              <a:t>（連携診療）</a:t>
            </a:r>
            <a:endParaRPr kumimoji="1" lang="ja-JP" altLang="en-US" sz="1400" dirty="0"/>
          </a:p>
        </p:txBody>
      </p:sp>
      <p:sp>
        <p:nvSpPr>
          <p:cNvPr id="39" name="テキスト ボックス 38"/>
          <p:cNvSpPr txBox="1"/>
          <p:nvPr/>
        </p:nvSpPr>
        <p:spPr>
          <a:xfrm>
            <a:off x="1413933" y="660400"/>
            <a:ext cx="2685351" cy="369332"/>
          </a:xfrm>
          <a:prstGeom prst="rect">
            <a:avLst/>
          </a:prstGeom>
          <a:noFill/>
        </p:spPr>
        <p:txBody>
          <a:bodyPr wrap="none" rtlCol="0">
            <a:spAutoFit/>
          </a:bodyPr>
          <a:lstStyle/>
          <a:p>
            <a:r>
              <a:rPr kumimoji="1" lang="ja-JP" altLang="en-US" dirty="0" smtClean="0"/>
              <a:t>図１）　乳がん治療の流れ</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TotalTime>
  <Words>190</Words>
  <Application>Microsoft Office PowerPoint</Application>
  <PresentationFormat>A4 210 x 297 mm</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大阪市立総合医療センター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小川 佳成</dc:creator>
  <cp:lastModifiedBy>大阪市病院局</cp:lastModifiedBy>
  <cp:revision>4</cp:revision>
  <dcterms:created xsi:type="dcterms:W3CDTF">2016-07-25T03:55:26Z</dcterms:created>
  <dcterms:modified xsi:type="dcterms:W3CDTF">2016-10-03T00:19:18Z</dcterms:modified>
</cp:coreProperties>
</file>