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380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63EC-EA70-A642-B404-96B35C2496F1}" type="datetimeFigureOut">
              <a:rPr lang="ja-JP" altLang="en-US" smtClean="0"/>
              <a:pPr/>
              <a:t>2016/10/3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5109-8140-D449-A4D6-385A897F078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63EC-EA70-A642-B404-96B35C2496F1}" type="datetimeFigureOut">
              <a:rPr lang="ja-JP" altLang="en-US" smtClean="0"/>
              <a:pPr/>
              <a:t>2016/10/3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5109-8140-D449-A4D6-385A897F078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63EC-EA70-A642-B404-96B35C2496F1}" type="datetimeFigureOut">
              <a:rPr lang="ja-JP" altLang="en-US" smtClean="0"/>
              <a:pPr/>
              <a:t>2016/10/3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5109-8140-D449-A4D6-385A897F078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63EC-EA70-A642-B404-96B35C2496F1}" type="datetimeFigureOut">
              <a:rPr lang="ja-JP" altLang="en-US" smtClean="0"/>
              <a:pPr/>
              <a:t>2016/10/3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5109-8140-D449-A4D6-385A897F078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63EC-EA70-A642-B404-96B35C2496F1}" type="datetimeFigureOut">
              <a:rPr lang="ja-JP" altLang="en-US" smtClean="0"/>
              <a:pPr/>
              <a:t>2016/10/3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5109-8140-D449-A4D6-385A897F078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63EC-EA70-A642-B404-96B35C2496F1}" type="datetimeFigureOut">
              <a:rPr lang="ja-JP" altLang="en-US" smtClean="0"/>
              <a:pPr/>
              <a:t>2016/10/3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5109-8140-D449-A4D6-385A897F078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63EC-EA70-A642-B404-96B35C2496F1}" type="datetimeFigureOut">
              <a:rPr lang="ja-JP" altLang="en-US" smtClean="0"/>
              <a:pPr/>
              <a:t>2016/10/3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5109-8140-D449-A4D6-385A897F078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63EC-EA70-A642-B404-96B35C2496F1}" type="datetimeFigureOut">
              <a:rPr lang="ja-JP" altLang="en-US" smtClean="0"/>
              <a:pPr/>
              <a:t>2016/10/3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5109-8140-D449-A4D6-385A897F078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63EC-EA70-A642-B404-96B35C2496F1}" type="datetimeFigureOut">
              <a:rPr lang="ja-JP" altLang="en-US" smtClean="0"/>
              <a:pPr/>
              <a:t>2016/10/3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5109-8140-D449-A4D6-385A897F078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63EC-EA70-A642-B404-96B35C2496F1}" type="datetimeFigureOut">
              <a:rPr lang="ja-JP" altLang="en-US" smtClean="0"/>
              <a:pPr/>
              <a:t>2016/10/3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5109-8140-D449-A4D6-385A897F078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63EC-EA70-A642-B404-96B35C2496F1}" type="datetimeFigureOut">
              <a:rPr lang="ja-JP" altLang="en-US" smtClean="0"/>
              <a:pPr/>
              <a:t>2016/10/3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5109-8140-D449-A4D6-385A897F078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E63EC-EA70-A642-B404-96B35C2496F1}" type="datetimeFigureOut">
              <a:rPr lang="ja-JP" altLang="en-US" smtClean="0"/>
              <a:pPr/>
              <a:t>2016/10/3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A5109-8140-D449-A4D6-385A897F078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36539" y="547437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乳癌の再発</a:t>
            </a:r>
            <a:endParaRPr kumimoji="1" lang="ja-JP" altLang="en-US" sz="1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28927" y="962493"/>
            <a:ext cx="22349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・</a:t>
            </a:r>
            <a:r>
              <a:rPr kumimoji="1" lang="en-US" altLang="ja-JP" sz="1400" dirty="0" smtClean="0"/>
              <a:t> </a:t>
            </a:r>
            <a:r>
              <a:rPr kumimoji="1" lang="ja-JP" altLang="en-US" sz="1400" dirty="0" smtClean="0"/>
              <a:t>　全体の</a:t>
            </a:r>
            <a:r>
              <a:rPr kumimoji="1" lang="en-US" altLang="ja-JP" sz="1400" dirty="0" smtClean="0"/>
              <a:t>15</a:t>
            </a:r>
            <a:r>
              <a:rPr kumimoji="1" lang="ja-JP" altLang="en-US" sz="1400" dirty="0" smtClean="0"/>
              <a:t>～</a:t>
            </a:r>
            <a:r>
              <a:rPr kumimoji="1" lang="en-US" altLang="ja-JP" sz="1400" dirty="0" smtClean="0"/>
              <a:t>20</a:t>
            </a:r>
            <a:r>
              <a:rPr kumimoji="1" lang="ja-JP" altLang="en-US" sz="1400" dirty="0" smtClean="0"/>
              <a:t>％が再発</a:t>
            </a:r>
            <a:endParaRPr kumimoji="1" lang="ja-JP" altLang="en-US" sz="1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28927" y="1331825"/>
            <a:ext cx="29173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・</a:t>
            </a:r>
            <a:r>
              <a:rPr kumimoji="1" lang="en-US" altLang="ja-JP" sz="1400" dirty="0" smtClean="0"/>
              <a:t> </a:t>
            </a:r>
            <a:r>
              <a:rPr kumimoji="1" lang="ja-JP" altLang="en-US" sz="1400" dirty="0" smtClean="0"/>
              <a:t>　</a:t>
            </a:r>
            <a:r>
              <a:rPr kumimoji="1" lang="en-US" altLang="ja-JP" sz="1400" dirty="0" smtClean="0"/>
              <a:t>2/ 3</a:t>
            </a:r>
            <a:r>
              <a:rPr kumimoji="1" lang="ja-JP" altLang="en-US" sz="1400" dirty="0" smtClean="0"/>
              <a:t>が</a:t>
            </a:r>
            <a:r>
              <a:rPr kumimoji="1" lang="en-US" altLang="ja-JP" sz="1400" dirty="0" smtClean="0"/>
              <a:t>3</a:t>
            </a:r>
            <a:r>
              <a:rPr kumimoji="1" lang="ja-JP" altLang="en-US" sz="1400" dirty="0" smtClean="0"/>
              <a:t>年以内、</a:t>
            </a:r>
            <a:r>
              <a:rPr kumimoji="1" lang="en-US" altLang="ja-JP" sz="1400" dirty="0" smtClean="0"/>
              <a:t>9</a:t>
            </a:r>
            <a:r>
              <a:rPr kumimoji="1" lang="ja-JP" altLang="en-US" sz="1400" dirty="0" smtClean="0"/>
              <a:t>割が</a:t>
            </a:r>
            <a:r>
              <a:rPr kumimoji="1" lang="en-US" altLang="ja-JP" sz="1400" dirty="0" smtClean="0"/>
              <a:t>5</a:t>
            </a:r>
            <a:r>
              <a:rPr kumimoji="1" lang="ja-JP" altLang="en-US" sz="1400" dirty="0" smtClean="0"/>
              <a:t>年以内に</a:t>
            </a:r>
            <a:endParaRPr kumimoji="1" lang="ja-JP" altLang="en-US" sz="1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28927" y="1701157"/>
            <a:ext cx="2784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・</a:t>
            </a:r>
            <a:r>
              <a:rPr kumimoji="1" lang="en-US" altLang="ja-JP" sz="1400" dirty="0" smtClean="0"/>
              <a:t> </a:t>
            </a:r>
            <a:r>
              <a:rPr kumimoji="1" lang="ja-JP" altLang="en-US" sz="1400" dirty="0" smtClean="0"/>
              <a:t>　部位は</a:t>
            </a:r>
            <a:r>
              <a:rPr lang="ja-JP" altLang="en-US" sz="1400" dirty="0" smtClean="0"/>
              <a:t>局所、骨、肺、肝、脳、</a:t>
            </a:r>
            <a:r>
              <a:rPr lang="en-US" altLang="ja-JP" sz="1400" dirty="0" smtClean="0"/>
              <a:t>…</a:t>
            </a:r>
            <a:endParaRPr kumimoji="1" lang="ja-JP" altLang="en-US" sz="1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28927" y="2101267"/>
            <a:ext cx="2814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・</a:t>
            </a:r>
            <a:r>
              <a:rPr kumimoji="1" lang="en-US" altLang="ja-JP" sz="1400" dirty="0" smtClean="0"/>
              <a:t> </a:t>
            </a:r>
            <a:r>
              <a:rPr kumimoji="1" lang="ja-JP" altLang="en-US" sz="1400" dirty="0" smtClean="0"/>
              <a:t>　再発後の５年生存率：　</a:t>
            </a:r>
            <a:r>
              <a:rPr kumimoji="1" lang="en-US" altLang="ja-JP" sz="1400" dirty="0" smtClean="0"/>
              <a:t>30-40</a:t>
            </a:r>
            <a:r>
              <a:rPr kumimoji="1" lang="ja-JP" altLang="en-US" sz="1400" dirty="0" smtClean="0"/>
              <a:t>％</a:t>
            </a:r>
            <a:endParaRPr kumimoji="1" lang="ja-JP" altLang="en-US" sz="1400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4135" y="212185"/>
            <a:ext cx="2917357" cy="4916287"/>
          </a:xfrm>
          <a:prstGeom prst="rect">
            <a:avLst/>
          </a:prstGeom>
          <a:ln>
            <a:noFill/>
          </a:ln>
        </p:spPr>
      </p:pic>
      <p:sp>
        <p:nvSpPr>
          <p:cNvPr id="11" name="フリーフォーム 10"/>
          <p:cNvSpPr/>
          <p:nvPr/>
        </p:nvSpPr>
        <p:spPr>
          <a:xfrm>
            <a:off x="7735191" y="595705"/>
            <a:ext cx="482225" cy="350359"/>
          </a:xfrm>
          <a:custGeom>
            <a:avLst/>
            <a:gdLst>
              <a:gd name="connsiteX0" fmla="*/ 471276 w 482225"/>
              <a:gd name="connsiteY0" fmla="*/ 339410 h 350359"/>
              <a:gd name="connsiteX1" fmla="*/ 438430 w 482225"/>
              <a:gd name="connsiteY1" fmla="*/ 350359 h 350359"/>
              <a:gd name="connsiteX2" fmla="*/ 263248 w 482225"/>
              <a:gd name="connsiteY2" fmla="*/ 339410 h 350359"/>
              <a:gd name="connsiteX3" fmla="*/ 230401 w 482225"/>
              <a:gd name="connsiteY3" fmla="*/ 328461 h 350359"/>
              <a:gd name="connsiteX4" fmla="*/ 164708 w 482225"/>
              <a:gd name="connsiteY4" fmla="*/ 284667 h 350359"/>
              <a:gd name="connsiteX5" fmla="*/ 142810 w 482225"/>
              <a:gd name="connsiteY5" fmla="*/ 262769 h 350359"/>
              <a:gd name="connsiteX6" fmla="*/ 109963 w 482225"/>
              <a:gd name="connsiteY6" fmla="*/ 251820 h 350359"/>
              <a:gd name="connsiteX7" fmla="*/ 22372 w 482225"/>
              <a:gd name="connsiteY7" fmla="*/ 186128 h 350359"/>
              <a:gd name="connsiteX8" fmla="*/ 33321 w 482225"/>
              <a:gd name="connsiteY8" fmla="*/ 76641 h 350359"/>
              <a:gd name="connsiteX9" fmla="*/ 66168 w 482225"/>
              <a:gd name="connsiteY9" fmla="*/ 54744 h 350359"/>
              <a:gd name="connsiteX10" fmla="*/ 88065 w 482225"/>
              <a:gd name="connsiteY10" fmla="*/ 21897 h 350359"/>
              <a:gd name="connsiteX11" fmla="*/ 164708 w 482225"/>
              <a:gd name="connsiteY11" fmla="*/ 0 h 350359"/>
              <a:gd name="connsiteX12" fmla="*/ 317992 w 482225"/>
              <a:gd name="connsiteY12" fmla="*/ 32846 h 350359"/>
              <a:gd name="connsiteX13" fmla="*/ 350839 w 482225"/>
              <a:gd name="connsiteY13" fmla="*/ 54744 h 350359"/>
              <a:gd name="connsiteX14" fmla="*/ 372736 w 482225"/>
              <a:gd name="connsiteY14" fmla="*/ 87590 h 350359"/>
              <a:gd name="connsiteX15" fmla="*/ 405583 w 482225"/>
              <a:gd name="connsiteY15" fmla="*/ 98538 h 350359"/>
              <a:gd name="connsiteX16" fmla="*/ 416532 w 482225"/>
              <a:gd name="connsiteY16" fmla="*/ 131385 h 350359"/>
              <a:gd name="connsiteX17" fmla="*/ 449379 w 482225"/>
              <a:gd name="connsiteY17" fmla="*/ 153282 h 350359"/>
              <a:gd name="connsiteX18" fmla="*/ 471276 w 482225"/>
              <a:gd name="connsiteY18" fmla="*/ 218974 h 350359"/>
              <a:gd name="connsiteX19" fmla="*/ 482225 w 482225"/>
              <a:gd name="connsiteY19" fmla="*/ 251820 h 350359"/>
              <a:gd name="connsiteX20" fmla="*/ 471276 w 482225"/>
              <a:gd name="connsiteY20" fmla="*/ 339410 h 350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82225" h="350359">
                <a:moveTo>
                  <a:pt x="471276" y="339410"/>
                </a:moveTo>
                <a:cubicBezTo>
                  <a:pt x="460327" y="343060"/>
                  <a:pt x="449971" y="350359"/>
                  <a:pt x="438430" y="350359"/>
                </a:cubicBezTo>
                <a:cubicBezTo>
                  <a:pt x="379922" y="350359"/>
                  <a:pt x="321434" y="345535"/>
                  <a:pt x="263248" y="339410"/>
                </a:cubicBezTo>
                <a:cubicBezTo>
                  <a:pt x="251770" y="338202"/>
                  <a:pt x="240490" y="334066"/>
                  <a:pt x="230401" y="328461"/>
                </a:cubicBezTo>
                <a:cubicBezTo>
                  <a:pt x="207395" y="315680"/>
                  <a:pt x="183317" y="303276"/>
                  <a:pt x="164708" y="284667"/>
                </a:cubicBezTo>
                <a:cubicBezTo>
                  <a:pt x="157409" y="277368"/>
                  <a:pt x="151662" y="268080"/>
                  <a:pt x="142810" y="262769"/>
                </a:cubicBezTo>
                <a:cubicBezTo>
                  <a:pt x="132913" y="256831"/>
                  <a:pt x="120052" y="257425"/>
                  <a:pt x="109963" y="251820"/>
                </a:cubicBezTo>
                <a:cubicBezTo>
                  <a:pt x="54250" y="220869"/>
                  <a:pt x="55596" y="219352"/>
                  <a:pt x="22372" y="186128"/>
                </a:cubicBezTo>
                <a:cubicBezTo>
                  <a:pt x="10169" y="137318"/>
                  <a:pt x="0" y="129952"/>
                  <a:pt x="33321" y="76641"/>
                </a:cubicBezTo>
                <a:cubicBezTo>
                  <a:pt x="40295" y="65482"/>
                  <a:pt x="55219" y="62043"/>
                  <a:pt x="66168" y="54744"/>
                </a:cubicBezTo>
                <a:cubicBezTo>
                  <a:pt x="73467" y="43795"/>
                  <a:pt x="77790" y="30117"/>
                  <a:pt x="88065" y="21897"/>
                </a:cubicBezTo>
                <a:cubicBezTo>
                  <a:pt x="95202" y="16187"/>
                  <a:pt x="161851" y="714"/>
                  <a:pt x="164708" y="0"/>
                </a:cubicBezTo>
                <a:cubicBezTo>
                  <a:pt x="201768" y="4633"/>
                  <a:pt x="281991" y="8845"/>
                  <a:pt x="317992" y="32846"/>
                </a:cubicBezTo>
                <a:lnTo>
                  <a:pt x="350839" y="54744"/>
                </a:lnTo>
                <a:cubicBezTo>
                  <a:pt x="358138" y="65693"/>
                  <a:pt x="362461" y="79370"/>
                  <a:pt x="372736" y="87590"/>
                </a:cubicBezTo>
                <a:cubicBezTo>
                  <a:pt x="381748" y="94800"/>
                  <a:pt x="397422" y="90377"/>
                  <a:pt x="405583" y="98538"/>
                </a:cubicBezTo>
                <a:cubicBezTo>
                  <a:pt x="413744" y="106699"/>
                  <a:pt x="409322" y="122373"/>
                  <a:pt x="416532" y="131385"/>
                </a:cubicBezTo>
                <a:cubicBezTo>
                  <a:pt x="424752" y="141660"/>
                  <a:pt x="438430" y="145983"/>
                  <a:pt x="449379" y="153282"/>
                </a:cubicBezTo>
                <a:lnTo>
                  <a:pt x="471276" y="218974"/>
                </a:lnTo>
                <a:lnTo>
                  <a:pt x="482225" y="251820"/>
                </a:lnTo>
                <a:lnTo>
                  <a:pt x="471276" y="33941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7518463" y="2708807"/>
            <a:ext cx="622687" cy="602179"/>
          </a:xfrm>
          <a:custGeom>
            <a:avLst/>
            <a:gdLst>
              <a:gd name="connsiteX0" fmla="*/ 63918 w 622687"/>
              <a:gd name="connsiteY0" fmla="*/ 547435 h 602179"/>
              <a:gd name="connsiteX1" fmla="*/ 42020 w 622687"/>
              <a:gd name="connsiteY1" fmla="*/ 437948 h 602179"/>
              <a:gd name="connsiteX2" fmla="*/ 31071 w 622687"/>
              <a:gd name="connsiteY2" fmla="*/ 405102 h 602179"/>
              <a:gd name="connsiteX3" fmla="*/ 9174 w 622687"/>
              <a:gd name="connsiteY3" fmla="*/ 328461 h 602179"/>
              <a:gd name="connsiteX4" fmla="*/ 20123 w 622687"/>
              <a:gd name="connsiteY4" fmla="*/ 186128 h 602179"/>
              <a:gd name="connsiteX5" fmla="*/ 85816 w 622687"/>
              <a:gd name="connsiteY5" fmla="*/ 164230 h 602179"/>
              <a:gd name="connsiteX6" fmla="*/ 96765 w 622687"/>
              <a:gd name="connsiteY6" fmla="*/ 131384 h 602179"/>
              <a:gd name="connsiteX7" fmla="*/ 129611 w 622687"/>
              <a:gd name="connsiteY7" fmla="*/ 120435 h 602179"/>
              <a:gd name="connsiteX8" fmla="*/ 173407 w 622687"/>
              <a:gd name="connsiteY8" fmla="*/ 98538 h 602179"/>
              <a:gd name="connsiteX9" fmla="*/ 206254 w 622687"/>
              <a:gd name="connsiteY9" fmla="*/ 87589 h 602179"/>
              <a:gd name="connsiteX10" fmla="*/ 239100 w 622687"/>
              <a:gd name="connsiteY10" fmla="*/ 65692 h 602179"/>
              <a:gd name="connsiteX11" fmla="*/ 260998 w 622687"/>
              <a:gd name="connsiteY11" fmla="*/ 43794 h 602179"/>
              <a:gd name="connsiteX12" fmla="*/ 293845 w 622687"/>
              <a:gd name="connsiteY12" fmla="*/ 32846 h 602179"/>
              <a:gd name="connsiteX13" fmla="*/ 447129 w 622687"/>
              <a:gd name="connsiteY13" fmla="*/ 0 h 602179"/>
              <a:gd name="connsiteX14" fmla="*/ 578515 w 622687"/>
              <a:gd name="connsiteY14" fmla="*/ 10948 h 602179"/>
              <a:gd name="connsiteX15" fmla="*/ 589464 w 622687"/>
              <a:gd name="connsiteY15" fmla="*/ 109487 h 602179"/>
              <a:gd name="connsiteX16" fmla="*/ 523771 w 622687"/>
              <a:gd name="connsiteY16" fmla="*/ 240871 h 602179"/>
              <a:gd name="connsiteX17" fmla="*/ 501873 w 622687"/>
              <a:gd name="connsiteY17" fmla="*/ 262769 h 602179"/>
              <a:gd name="connsiteX18" fmla="*/ 469027 w 622687"/>
              <a:gd name="connsiteY18" fmla="*/ 284666 h 602179"/>
              <a:gd name="connsiteX19" fmla="*/ 425231 w 622687"/>
              <a:gd name="connsiteY19" fmla="*/ 339410 h 602179"/>
              <a:gd name="connsiteX20" fmla="*/ 392384 w 622687"/>
              <a:gd name="connsiteY20" fmla="*/ 361307 h 602179"/>
              <a:gd name="connsiteX21" fmla="*/ 348589 w 622687"/>
              <a:gd name="connsiteY21" fmla="*/ 416051 h 602179"/>
              <a:gd name="connsiteX22" fmla="*/ 315742 w 622687"/>
              <a:gd name="connsiteY22" fmla="*/ 437948 h 602179"/>
              <a:gd name="connsiteX23" fmla="*/ 228151 w 622687"/>
              <a:gd name="connsiteY23" fmla="*/ 514589 h 602179"/>
              <a:gd name="connsiteX24" fmla="*/ 184356 w 622687"/>
              <a:gd name="connsiteY24" fmla="*/ 591230 h 602179"/>
              <a:gd name="connsiteX25" fmla="*/ 151509 w 622687"/>
              <a:gd name="connsiteY25" fmla="*/ 602179 h 602179"/>
              <a:gd name="connsiteX26" fmla="*/ 74867 w 622687"/>
              <a:gd name="connsiteY26" fmla="*/ 569333 h 602179"/>
              <a:gd name="connsiteX27" fmla="*/ 63918 w 622687"/>
              <a:gd name="connsiteY27" fmla="*/ 536486 h 602179"/>
              <a:gd name="connsiteX28" fmla="*/ 63918 w 622687"/>
              <a:gd name="connsiteY28" fmla="*/ 547435 h 602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22687" h="602179">
                <a:moveTo>
                  <a:pt x="63918" y="547435"/>
                </a:moveTo>
                <a:cubicBezTo>
                  <a:pt x="60268" y="531012"/>
                  <a:pt x="50389" y="474213"/>
                  <a:pt x="42020" y="437948"/>
                </a:cubicBezTo>
                <a:cubicBezTo>
                  <a:pt x="39425" y="426703"/>
                  <a:pt x="34241" y="416199"/>
                  <a:pt x="31071" y="405102"/>
                </a:cubicBezTo>
                <a:cubicBezTo>
                  <a:pt x="3576" y="308867"/>
                  <a:pt x="35426" y="407214"/>
                  <a:pt x="9174" y="328461"/>
                </a:cubicBezTo>
                <a:cubicBezTo>
                  <a:pt x="12824" y="281017"/>
                  <a:pt x="0" y="229248"/>
                  <a:pt x="20123" y="186128"/>
                </a:cubicBezTo>
                <a:cubicBezTo>
                  <a:pt x="29884" y="165211"/>
                  <a:pt x="85816" y="164230"/>
                  <a:pt x="85816" y="164230"/>
                </a:cubicBezTo>
                <a:cubicBezTo>
                  <a:pt x="89466" y="153281"/>
                  <a:pt x="88604" y="139545"/>
                  <a:pt x="96765" y="131384"/>
                </a:cubicBezTo>
                <a:cubicBezTo>
                  <a:pt x="104926" y="123223"/>
                  <a:pt x="119003" y="124981"/>
                  <a:pt x="129611" y="120435"/>
                </a:cubicBezTo>
                <a:cubicBezTo>
                  <a:pt x="144613" y="114006"/>
                  <a:pt x="158405" y="104967"/>
                  <a:pt x="173407" y="98538"/>
                </a:cubicBezTo>
                <a:cubicBezTo>
                  <a:pt x="184015" y="93992"/>
                  <a:pt x="195931" y="92750"/>
                  <a:pt x="206254" y="87589"/>
                </a:cubicBezTo>
                <a:cubicBezTo>
                  <a:pt x="218023" y="81704"/>
                  <a:pt x="228825" y="73912"/>
                  <a:pt x="239100" y="65692"/>
                </a:cubicBezTo>
                <a:cubicBezTo>
                  <a:pt x="247161" y="59243"/>
                  <a:pt x="252146" y="49105"/>
                  <a:pt x="260998" y="43794"/>
                </a:cubicBezTo>
                <a:cubicBezTo>
                  <a:pt x="270895" y="37856"/>
                  <a:pt x="282710" y="35883"/>
                  <a:pt x="293845" y="32846"/>
                </a:cubicBezTo>
                <a:cubicBezTo>
                  <a:pt x="379599" y="9459"/>
                  <a:pt x="368991" y="13022"/>
                  <a:pt x="447129" y="0"/>
                </a:cubicBezTo>
                <a:cubicBezTo>
                  <a:pt x="490924" y="3649"/>
                  <a:pt x="535543" y="1740"/>
                  <a:pt x="578515" y="10948"/>
                </a:cubicBezTo>
                <a:cubicBezTo>
                  <a:pt x="622687" y="20413"/>
                  <a:pt x="591809" y="99327"/>
                  <a:pt x="589464" y="109487"/>
                </a:cubicBezTo>
                <a:cubicBezTo>
                  <a:pt x="578778" y="155795"/>
                  <a:pt x="558100" y="206542"/>
                  <a:pt x="523771" y="240871"/>
                </a:cubicBezTo>
                <a:cubicBezTo>
                  <a:pt x="516472" y="248170"/>
                  <a:pt x="509934" y="256320"/>
                  <a:pt x="501873" y="262769"/>
                </a:cubicBezTo>
                <a:cubicBezTo>
                  <a:pt x="491598" y="270989"/>
                  <a:pt x="479302" y="276446"/>
                  <a:pt x="469027" y="284666"/>
                </a:cubicBezTo>
                <a:cubicBezTo>
                  <a:pt x="414848" y="328009"/>
                  <a:pt x="482144" y="282500"/>
                  <a:pt x="425231" y="339410"/>
                </a:cubicBezTo>
                <a:cubicBezTo>
                  <a:pt x="415926" y="348715"/>
                  <a:pt x="403333" y="354008"/>
                  <a:pt x="392384" y="361307"/>
                </a:cubicBezTo>
                <a:cubicBezTo>
                  <a:pt x="376125" y="385695"/>
                  <a:pt x="370876" y="398222"/>
                  <a:pt x="348589" y="416051"/>
                </a:cubicBezTo>
                <a:cubicBezTo>
                  <a:pt x="338314" y="424271"/>
                  <a:pt x="325645" y="429283"/>
                  <a:pt x="315742" y="437948"/>
                </a:cubicBezTo>
                <a:cubicBezTo>
                  <a:pt x="213263" y="527616"/>
                  <a:pt x="302066" y="465314"/>
                  <a:pt x="228151" y="514589"/>
                </a:cubicBezTo>
                <a:cubicBezTo>
                  <a:pt x="222762" y="525368"/>
                  <a:pt x="197254" y="580912"/>
                  <a:pt x="184356" y="591230"/>
                </a:cubicBezTo>
                <a:cubicBezTo>
                  <a:pt x="175344" y="598440"/>
                  <a:pt x="162458" y="598529"/>
                  <a:pt x="151509" y="602179"/>
                </a:cubicBezTo>
                <a:cubicBezTo>
                  <a:pt x="125212" y="595605"/>
                  <a:pt x="93769" y="592960"/>
                  <a:pt x="74867" y="569333"/>
                </a:cubicBezTo>
                <a:cubicBezTo>
                  <a:pt x="67657" y="560321"/>
                  <a:pt x="68204" y="547202"/>
                  <a:pt x="63918" y="536486"/>
                </a:cubicBezTo>
                <a:cubicBezTo>
                  <a:pt x="60887" y="528909"/>
                  <a:pt x="67568" y="563858"/>
                  <a:pt x="63918" y="547435"/>
                </a:cubicBezTo>
                <a:close/>
              </a:path>
            </a:pathLst>
          </a:custGeom>
          <a:solidFill>
            <a:srgbClr val="FCD5B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8272161" y="3847473"/>
            <a:ext cx="341214" cy="1040127"/>
          </a:xfrm>
          <a:custGeom>
            <a:avLst/>
            <a:gdLst>
              <a:gd name="connsiteX0" fmla="*/ 54744 w 341214"/>
              <a:gd name="connsiteY0" fmla="*/ 985384 h 1040127"/>
              <a:gd name="connsiteX1" fmla="*/ 76642 w 341214"/>
              <a:gd name="connsiteY1" fmla="*/ 952538 h 1040127"/>
              <a:gd name="connsiteX2" fmla="*/ 98539 w 341214"/>
              <a:gd name="connsiteY2" fmla="*/ 766410 h 1040127"/>
              <a:gd name="connsiteX3" fmla="*/ 109488 w 341214"/>
              <a:gd name="connsiteY3" fmla="*/ 689769 h 1040127"/>
              <a:gd name="connsiteX4" fmla="*/ 120437 w 341214"/>
              <a:gd name="connsiteY4" fmla="*/ 580281 h 1040127"/>
              <a:gd name="connsiteX5" fmla="*/ 131386 w 341214"/>
              <a:gd name="connsiteY5" fmla="*/ 481743 h 1040127"/>
              <a:gd name="connsiteX6" fmla="*/ 120437 w 341214"/>
              <a:gd name="connsiteY6" fmla="*/ 273718 h 1040127"/>
              <a:gd name="connsiteX7" fmla="*/ 98539 w 341214"/>
              <a:gd name="connsiteY7" fmla="*/ 251820 h 1040127"/>
              <a:gd name="connsiteX8" fmla="*/ 43795 w 341214"/>
              <a:gd name="connsiteY8" fmla="*/ 240871 h 1040127"/>
              <a:gd name="connsiteX9" fmla="*/ 21897 w 341214"/>
              <a:gd name="connsiteY9" fmla="*/ 208025 h 1040127"/>
              <a:gd name="connsiteX10" fmla="*/ 0 w 341214"/>
              <a:gd name="connsiteY10" fmla="*/ 142333 h 1040127"/>
              <a:gd name="connsiteX11" fmla="*/ 10948 w 341214"/>
              <a:gd name="connsiteY11" fmla="*/ 76641 h 1040127"/>
              <a:gd name="connsiteX12" fmla="*/ 32846 w 341214"/>
              <a:gd name="connsiteY12" fmla="*/ 54743 h 1040127"/>
              <a:gd name="connsiteX13" fmla="*/ 98539 w 341214"/>
              <a:gd name="connsiteY13" fmla="*/ 21897 h 1040127"/>
              <a:gd name="connsiteX14" fmla="*/ 142335 w 341214"/>
              <a:gd name="connsiteY14" fmla="*/ 0 h 1040127"/>
              <a:gd name="connsiteX15" fmla="*/ 218977 w 341214"/>
              <a:gd name="connsiteY15" fmla="*/ 10948 h 1040127"/>
              <a:gd name="connsiteX16" fmla="*/ 251824 w 341214"/>
              <a:gd name="connsiteY16" fmla="*/ 21897 h 1040127"/>
              <a:gd name="connsiteX17" fmla="*/ 262773 w 341214"/>
              <a:gd name="connsiteY17" fmla="*/ 54743 h 1040127"/>
              <a:gd name="connsiteX18" fmla="*/ 284670 w 341214"/>
              <a:gd name="connsiteY18" fmla="*/ 87589 h 1040127"/>
              <a:gd name="connsiteX19" fmla="*/ 295619 w 341214"/>
              <a:gd name="connsiteY19" fmla="*/ 120436 h 1040127"/>
              <a:gd name="connsiteX20" fmla="*/ 317517 w 341214"/>
              <a:gd name="connsiteY20" fmla="*/ 164230 h 1040127"/>
              <a:gd name="connsiteX21" fmla="*/ 339415 w 341214"/>
              <a:gd name="connsiteY21" fmla="*/ 229923 h 1040127"/>
              <a:gd name="connsiteX22" fmla="*/ 306568 w 341214"/>
              <a:gd name="connsiteY22" fmla="*/ 416051 h 1040127"/>
              <a:gd name="connsiteX23" fmla="*/ 284670 w 341214"/>
              <a:gd name="connsiteY23" fmla="*/ 481743 h 1040127"/>
              <a:gd name="connsiteX24" fmla="*/ 273722 w 341214"/>
              <a:gd name="connsiteY24" fmla="*/ 514589 h 1040127"/>
              <a:gd name="connsiteX25" fmla="*/ 262773 w 341214"/>
              <a:gd name="connsiteY25" fmla="*/ 810204 h 1040127"/>
              <a:gd name="connsiteX26" fmla="*/ 229926 w 341214"/>
              <a:gd name="connsiteY26" fmla="*/ 963486 h 1040127"/>
              <a:gd name="connsiteX27" fmla="*/ 218977 w 341214"/>
              <a:gd name="connsiteY27" fmla="*/ 1007281 h 1040127"/>
              <a:gd name="connsiteX28" fmla="*/ 229926 w 341214"/>
              <a:gd name="connsiteY28" fmla="*/ 1040127 h 104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41214" h="1040127">
                <a:moveTo>
                  <a:pt x="54744" y="985384"/>
                </a:moveTo>
                <a:cubicBezTo>
                  <a:pt x="62043" y="974435"/>
                  <a:pt x="70757" y="964308"/>
                  <a:pt x="76642" y="952538"/>
                </a:cubicBezTo>
                <a:cubicBezTo>
                  <a:pt x="101688" y="902447"/>
                  <a:pt x="96096" y="792057"/>
                  <a:pt x="98539" y="766410"/>
                </a:cubicBezTo>
                <a:cubicBezTo>
                  <a:pt x="100986" y="740720"/>
                  <a:pt x="106473" y="715399"/>
                  <a:pt x="109488" y="689769"/>
                </a:cubicBezTo>
                <a:cubicBezTo>
                  <a:pt x="113774" y="653342"/>
                  <a:pt x="116597" y="616757"/>
                  <a:pt x="120437" y="580281"/>
                </a:cubicBezTo>
                <a:cubicBezTo>
                  <a:pt x="123897" y="547414"/>
                  <a:pt x="127736" y="514589"/>
                  <a:pt x="131386" y="481743"/>
                </a:cubicBezTo>
                <a:cubicBezTo>
                  <a:pt x="127736" y="412401"/>
                  <a:pt x="130257" y="342458"/>
                  <a:pt x="120437" y="273718"/>
                </a:cubicBezTo>
                <a:cubicBezTo>
                  <a:pt x="118977" y="263499"/>
                  <a:pt x="108027" y="255886"/>
                  <a:pt x="98539" y="251820"/>
                </a:cubicBezTo>
                <a:cubicBezTo>
                  <a:pt x="81434" y="244489"/>
                  <a:pt x="62043" y="244521"/>
                  <a:pt x="43795" y="240871"/>
                </a:cubicBezTo>
                <a:cubicBezTo>
                  <a:pt x="36496" y="229922"/>
                  <a:pt x="27241" y="220050"/>
                  <a:pt x="21897" y="208025"/>
                </a:cubicBezTo>
                <a:cubicBezTo>
                  <a:pt x="12523" y="186933"/>
                  <a:pt x="0" y="142333"/>
                  <a:pt x="0" y="142333"/>
                </a:cubicBezTo>
                <a:cubicBezTo>
                  <a:pt x="3649" y="120436"/>
                  <a:pt x="3153" y="97427"/>
                  <a:pt x="10948" y="76641"/>
                </a:cubicBezTo>
                <a:cubicBezTo>
                  <a:pt x="14573" y="66975"/>
                  <a:pt x="24785" y="61192"/>
                  <a:pt x="32846" y="54743"/>
                </a:cubicBezTo>
                <a:cubicBezTo>
                  <a:pt x="73306" y="22376"/>
                  <a:pt x="54955" y="40576"/>
                  <a:pt x="98539" y="21897"/>
                </a:cubicBezTo>
                <a:cubicBezTo>
                  <a:pt x="113541" y="15468"/>
                  <a:pt x="127736" y="7299"/>
                  <a:pt x="142335" y="0"/>
                </a:cubicBezTo>
                <a:cubicBezTo>
                  <a:pt x="167882" y="3649"/>
                  <a:pt x="193671" y="5887"/>
                  <a:pt x="218977" y="10948"/>
                </a:cubicBezTo>
                <a:cubicBezTo>
                  <a:pt x="230294" y="13211"/>
                  <a:pt x="243663" y="13736"/>
                  <a:pt x="251824" y="21897"/>
                </a:cubicBezTo>
                <a:cubicBezTo>
                  <a:pt x="259985" y="30058"/>
                  <a:pt x="257612" y="44420"/>
                  <a:pt x="262773" y="54743"/>
                </a:cubicBezTo>
                <a:cubicBezTo>
                  <a:pt x="268658" y="66512"/>
                  <a:pt x="278785" y="75820"/>
                  <a:pt x="284670" y="87589"/>
                </a:cubicBezTo>
                <a:cubicBezTo>
                  <a:pt x="289831" y="97912"/>
                  <a:pt x="291073" y="109828"/>
                  <a:pt x="295619" y="120436"/>
                </a:cubicBezTo>
                <a:cubicBezTo>
                  <a:pt x="302048" y="135437"/>
                  <a:pt x="311455" y="149076"/>
                  <a:pt x="317517" y="164230"/>
                </a:cubicBezTo>
                <a:cubicBezTo>
                  <a:pt x="326090" y="185661"/>
                  <a:pt x="339415" y="229923"/>
                  <a:pt x="339415" y="229923"/>
                </a:cubicBezTo>
                <a:cubicBezTo>
                  <a:pt x="326376" y="373346"/>
                  <a:pt x="341214" y="312117"/>
                  <a:pt x="306568" y="416051"/>
                </a:cubicBezTo>
                <a:lnTo>
                  <a:pt x="284670" y="481743"/>
                </a:lnTo>
                <a:lnTo>
                  <a:pt x="273722" y="514589"/>
                </a:lnTo>
                <a:cubicBezTo>
                  <a:pt x="270072" y="613127"/>
                  <a:pt x="268738" y="711779"/>
                  <a:pt x="262773" y="810204"/>
                </a:cubicBezTo>
                <a:cubicBezTo>
                  <a:pt x="260229" y="852172"/>
                  <a:pt x="239106" y="926766"/>
                  <a:pt x="229926" y="963486"/>
                </a:cubicBezTo>
                <a:lnTo>
                  <a:pt x="218977" y="1007281"/>
                </a:lnTo>
                <a:lnTo>
                  <a:pt x="229926" y="1040127"/>
                </a:lnTo>
              </a:path>
            </a:pathLst>
          </a:custGeom>
          <a:solidFill>
            <a:srgbClr val="FCD5B5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7922173" y="3048216"/>
            <a:ext cx="218977" cy="175180"/>
          </a:xfrm>
          <a:prstGeom prst="rect">
            <a:avLst/>
          </a:prstGeom>
          <a:solidFill>
            <a:srgbClr val="FCD5B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7922173" y="3265426"/>
            <a:ext cx="218977" cy="175180"/>
          </a:xfrm>
          <a:prstGeom prst="rect">
            <a:avLst/>
          </a:prstGeom>
          <a:solidFill>
            <a:srgbClr val="FCD5B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7922173" y="3440606"/>
            <a:ext cx="218977" cy="175180"/>
          </a:xfrm>
          <a:prstGeom prst="rect">
            <a:avLst/>
          </a:prstGeom>
          <a:solidFill>
            <a:srgbClr val="FCD5B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7888950" y="1700669"/>
            <a:ext cx="218977" cy="175180"/>
          </a:xfrm>
          <a:prstGeom prst="rect">
            <a:avLst/>
          </a:prstGeom>
          <a:solidFill>
            <a:srgbClr val="FCD5B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7888950" y="1917879"/>
            <a:ext cx="218977" cy="175180"/>
          </a:xfrm>
          <a:prstGeom prst="rect">
            <a:avLst/>
          </a:prstGeom>
          <a:solidFill>
            <a:srgbClr val="FCD5B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7888950" y="2093059"/>
            <a:ext cx="218977" cy="175180"/>
          </a:xfrm>
          <a:prstGeom prst="rect">
            <a:avLst/>
          </a:prstGeom>
          <a:solidFill>
            <a:srgbClr val="FCD5B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リーフォーム 19"/>
          <p:cNvSpPr/>
          <p:nvPr/>
        </p:nvSpPr>
        <p:spPr>
          <a:xfrm>
            <a:off x="7461943" y="1745320"/>
            <a:ext cx="536496" cy="985384"/>
          </a:xfrm>
          <a:custGeom>
            <a:avLst/>
            <a:gdLst>
              <a:gd name="connsiteX0" fmla="*/ 416058 w 536496"/>
              <a:gd name="connsiteY0" fmla="*/ 208025 h 985384"/>
              <a:gd name="connsiteX1" fmla="*/ 350365 w 536496"/>
              <a:gd name="connsiteY1" fmla="*/ 76641 h 985384"/>
              <a:gd name="connsiteX2" fmla="*/ 317518 w 536496"/>
              <a:gd name="connsiteY2" fmla="*/ 65692 h 985384"/>
              <a:gd name="connsiteX3" fmla="*/ 306569 w 536496"/>
              <a:gd name="connsiteY3" fmla="*/ 32846 h 985384"/>
              <a:gd name="connsiteX4" fmla="*/ 240876 w 536496"/>
              <a:gd name="connsiteY4" fmla="*/ 0 h 985384"/>
              <a:gd name="connsiteX5" fmla="*/ 186131 w 536496"/>
              <a:gd name="connsiteY5" fmla="*/ 10949 h 985384"/>
              <a:gd name="connsiteX6" fmla="*/ 175182 w 536496"/>
              <a:gd name="connsiteY6" fmla="*/ 43795 h 985384"/>
              <a:gd name="connsiteX7" fmla="*/ 131387 w 536496"/>
              <a:gd name="connsiteY7" fmla="*/ 109487 h 985384"/>
              <a:gd name="connsiteX8" fmla="*/ 98540 w 536496"/>
              <a:gd name="connsiteY8" fmla="*/ 208025 h 985384"/>
              <a:gd name="connsiteX9" fmla="*/ 76643 w 536496"/>
              <a:gd name="connsiteY9" fmla="*/ 273718 h 985384"/>
              <a:gd name="connsiteX10" fmla="*/ 65694 w 536496"/>
              <a:gd name="connsiteY10" fmla="*/ 306564 h 985384"/>
              <a:gd name="connsiteX11" fmla="*/ 54745 w 536496"/>
              <a:gd name="connsiteY11" fmla="*/ 394153 h 985384"/>
              <a:gd name="connsiteX12" fmla="*/ 43796 w 536496"/>
              <a:gd name="connsiteY12" fmla="*/ 492692 h 985384"/>
              <a:gd name="connsiteX13" fmla="*/ 32847 w 536496"/>
              <a:gd name="connsiteY13" fmla="*/ 525538 h 985384"/>
              <a:gd name="connsiteX14" fmla="*/ 0 w 536496"/>
              <a:gd name="connsiteY14" fmla="*/ 700717 h 985384"/>
              <a:gd name="connsiteX15" fmla="*/ 21898 w 536496"/>
              <a:gd name="connsiteY15" fmla="*/ 930640 h 985384"/>
              <a:gd name="connsiteX16" fmla="*/ 32847 w 536496"/>
              <a:gd name="connsiteY16" fmla="*/ 963487 h 985384"/>
              <a:gd name="connsiteX17" fmla="*/ 65694 w 536496"/>
              <a:gd name="connsiteY17" fmla="*/ 985384 h 985384"/>
              <a:gd name="connsiteX18" fmla="*/ 142336 w 536496"/>
              <a:gd name="connsiteY18" fmla="*/ 963487 h 985384"/>
              <a:gd name="connsiteX19" fmla="*/ 175182 w 536496"/>
              <a:gd name="connsiteY19" fmla="*/ 952538 h 985384"/>
              <a:gd name="connsiteX20" fmla="*/ 197080 w 536496"/>
              <a:gd name="connsiteY20" fmla="*/ 930640 h 985384"/>
              <a:gd name="connsiteX21" fmla="*/ 262774 w 536496"/>
              <a:gd name="connsiteY21" fmla="*/ 886846 h 985384"/>
              <a:gd name="connsiteX22" fmla="*/ 328467 w 536496"/>
              <a:gd name="connsiteY22" fmla="*/ 821153 h 985384"/>
              <a:gd name="connsiteX23" fmla="*/ 383211 w 536496"/>
              <a:gd name="connsiteY23" fmla="*/ 777358 h 985384"/>
              <a:gd name="connsiteX24" fmla="*/ 427007 w 536496"/>
              <a:gd name="connsiteY24" fmla="*/ 711666 h 985384"/>
              <a:gd name="connsiteX25" fmla="*/ 448904 w 536496"/>
              <a:gd name="connsiteY25" fmla="*/ 678820 h 985384"/>
              <a:gd name="connsiteX26" fmla="*/ 481751 w 536496"/>
              <a:gd name="connsiteY26" fmla="*/ 656923 h 985384"/>
              <a:gd name="connsiteX27" fmla="*/ 503649 w 536496"/>
              <a:gd name="connsiteY27" fmla="*/ 591230 h 985384"/>
              <a:gd name="connsiteX28" fmla="*/ 536496 w 536496"/>
              <a:gd name="connsiteY28" fmla="*/ 525538 h 985384"/>
              <a:gd name="connsiteX29" fmla="*/ 514598 w 536496"/>
              <a:gd name="connsiteY29" fmla="*/ 416051 h 985384"/>
              <a:gd name="connsiteX30" fmla="*/ 492700 w 536496"/>
              <a:gd name="connsiteY30" fmla="*/ 383205 h 985384"/>
              <a:gd name="connsiteX31" fmla="*/ 470802 w 536496"/>
              <a:gd name="connsiteY31" fmla="*/ 361307 h 985384"/>
              <a:gd name="connsiteX32" fmla="*/ 459853 w 536496"/>
              <a:gd name="connsiteY32" fmla="*/ 328461 h 985384"/>
              <a:gd name="connsiteX33" fmla="*/ 437956 w 536496"/>
              <a:gd name="connsiteY33" fmla="*/ 295615 h 985384"/>
              <a:gd name="connsiteX34" fmla="*/ 416058 w 536496"/>
              <a:gd name="connsiteY34" fmla="*/ 208025 h 985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36496" h="985384">
                <a:moveTo>
                  <a:pt x="416058" y="208025"/>
                </a:moveTo>
                <a:cubicBezTo>
                  <a:pt x="407556" y="182519"/>
                  <a:pt x="382201" y="87253"/>
                  <a:pt x="350365" y="76641"/>
                </a:cubicBezTo>
                <a:lnTo>
                  <a:pt x="317518" y="65692"/>
                </a:lnTo>
                <a:cubicBezTo>
                  <a:pt x="313868" y="54743"/>
                  <a:pt x="313779" y="41858"/>
                  <a:pt x="306569" y="32846"/>
                </a:cubicBezTo>
                <a:cubicBezTo>
                  <a:pt x="291134" y="13553"/>
                  <a:pt x="262513" y="7212"/>
                  <a:pt x="240876" y="0"/>
                </a:cubicBezTo>
                <a:cubicBezTo>
                  <a:pt x="222628" y="3650"/>
                  <a:pt x="201615" y="626"/>
                  <a:pt x="186131" y="10949"/>
                </a:cubicBezTo>
                <a:cubicBezTo>
                  <a:pt x="176528" y="17351"/>
                  <a:pt x="180787" y="33706"/>
                  <a:pt x="175182" y="43795"/>
                </a:cubicBezTo>
                <a:cubicBezTo>
                  <a:pt x="162401" y="66800"/>
                  <a:pt x="139710" y="84520"/>
                  <a:pt x="131387" y="109487"/>
                </a:cubicBezTo>
                <a:lnTo>
                  <a:pt x="98540" y="208025"/>
                </a:lnTo>
                <a:lnTo>
                  <a:pt x="76643" y="273718"/>
                </a:lnTo>
                <a:lnTo>
                  <a:pt x="65694" y="306564"/>
                </a:lnTo>
                <a:cubicBezTo>
                  <a:pt x="62044" y="335760"/>
                  <a:pt x="58183" y="364931"/>
                  <a:pt x="54745" y="394153"/>
                </a:cubicBezTo>
                <a:cubicBezTo>
                  <a:pt x="50883" y="426975"/>
                  <a:pt x="49229" y="460093"/>
                  <a:pt x="43796" y="492692"/>
                </a:cubicBezTo>
                <a:cubicBezTo>
                  <a:pt x="41899" y="504076"/>
                  <a:pt x="35442" y="514293"/>
                  <a:pt x="32847" y="525538"/>
                </a:cubicBezTo>
                <a:cubicBezTo>
                  <a:pt x="17096" y="593790"/>
                  <a:pt x="10804" y="635892"/>
                  <a:pt x="0" y="700717"/>
                </a:cubicBezTo>
                <a:cubicBezTo>
                  <a:pt x="6235" y="800478"/>
                  <a:pt x="1343" y="848421"/>
                  <a:pt x="21898" y="930640"/>
                </a:cubicBezTo>
                <a:cubicBezTo>
                  <a:pt x="24697" y="941837"/>
                  <a:pt x="25637" y="954475"/>
                  <a:pt x="32847" y="963487"/>
                </a:cubicBezTo>
                <a:cubicBezTo>
                  <a:pt x="41067" y="973762"/>
                  <a:pt x="54745" y="978085"/>
                  <a:pt x="65694" y="985384"/>
                </a:cubicBezTo>
                <a:lnTo>
                  <a:pt x="142336" y="963487"/>
                </a:lnTo>
                <a:cubicBezTo>
                  <a:pt x="153390" y="960171"/>
                  <a:pt x="165286" y="958476"/>
                  <a:pt x="175182" y="952538"/>
                </a:cubicBezTo>
                <a:cubicBezTo>
                  <a:pt x="184034" y="947227"/>
                  <a:pt x="188822" y="936834"/>
                  <a:pt x="197080" y="930640"/>
                </a:cubicBezTo>
                <a:cubicBezTo>
                  <a:pt x="218134" y="914850"/>
                  <a:pt x="244165" y="905455"/>
                  <a:pt x="262774" y="886846"/>
                </a:cubicBezTo>
                <a:cubicBezTo>
                  <a:pt x="284672" y="864948"/>
                  <a:pt x="302700" y="838331"/>
                  <a:pt x="328467" y="821153"/>
                </a:cubicBezTo>
                <a:cubicBezTo>
                  <a:pt x="350016" y="806787"/>
                  <a:pt x="367609" y="798160"/>
                  <a:pt x="383211" y="777358"/>
                </a:cubicBezTo>
                <a:cubicBezTo>
                  <a:pt x="399002" y="756304"/>
                  <a:pt x="412408" y="733563"/>
                  <a:pt x="427007" y="711666"/>
                </a:cubicBezTo>
                <a:cubicBezTo>
                  <a:pt x="434306" y="700717"/>
                  <a:pt x="437955" y="686119"/>
                  <a:pt x="448904" y="678820"/>
                </a:cubicBezTo>
                <a:lnTo>
                  <a:pt x="481751" y="656923"/>
                </a:lnTo>
                <a:cubicBezTo>
                  <a:pt x="489050" y="635025"/>
                  <a:pt x="490845" y="610435"/>
                  <a:pt x="503649" y="591230"/>
                </a:cubicBezTo>
                <a:cubicBezTo>
                  <a:pt x="531949" y="548781"/>
                  <a:pt x="521386" y="570867"/>
                  <a:pt x="536496" y="525538"/>
                </a:cubicBezTo>
                <a:cubicBezTo>
                  <a:pt x="532461" y="497294"/>
                  <a:pt x="529886" y="446626"/>
                  <a:pt x="514598" y="416051"/>
                </a:cubicBezTo>
                <a:cubicBezTo>
                  <a:pt x="508713" y="404281"/>
                  <a:pt x="500920" y="393480"/>
                  <a:pt x="492700" y="383205"/>
                </a:cubicBezTo>
                <a:cubicBezTo>
                  <a:pt x="486251" y="375144"/>
                  <a:pt x="478101" y="368606"/>
                  <a:pt x="470802" y="361307"/>
                </a:cubicBezTo>
                <a:cubicBezTo>
                  <a:pt x="467152" y="350358"/>
                  <a:pt x="465014" y="338784"/>
                  <a:pt x="459853" y="328461"/>
                </a:cubicBezTo>
                <a:cubicBezTo>
                  <a:pt x="453968" y="316692"/>
                  <a:pt x="443300" y="307639"/>
                  <a:pt x="437956" y="295615"/>
                </a:cubicBezTo>
                <a:cubicBezTo>
                  <a:pt x="412596" y="238555"/>
                  <a:pt x="416058" y="243984"/>
                  <a:pt x="416058" y="208025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613375" y="21218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脳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755725" y="1146671"/>
            <a:ext cx="1123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鎖骨上</a:t>
            </a:r>
            <a:r>
              <a:rPr kumimoji="1" lang="en-US" altLang="ja-JP" dirty="0" smtClean="0"/>
              <a:t>LN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986558" y="1898907"/>
            <a:ext cx="892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腋窩</a:t>
            </a:r>
            <a:r>
              <a:rPr kumimoji="1" lang="en-US" altLang="ja-JP" dirty="0" smtClean="0"/>
              <a:t>LN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148637" y="252414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肺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148637" y="343112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肝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9268509" y="287022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骨</a:t>
            </a:r>
            <a:endParaRPr kumimoji="1" lang="ja-JP" altLang="en-US" dirty="0"/>
          </a:p>
        </p:txBody>
      </p:sp>
      <p:cxnSp>
        <p:nvCxnSpPr>
          <p:cNvPr id="28" name="直線矢印コネクタ 27"/>
          <p:cNvCxnSpPr>
            <a:endCxn id="11" idx="16"/>
          </p:cNvCxnSpPr>
          <p:nvPr/>
        </p:nvCxnSpPr>
        <p:spPr>
          <a:xfrm rot="10800000" flipV="1">
            <a:off x="8151723" y="380868"/>
            <a:ext cx="461652" cy="3462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6878937" y="1362115"/>
            <a:ext cx="856254" cy="3385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rot="10800000">
            <a:off x="8414500" y="2083573"/>
            <a:ext cx="72001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>
            <a:stCxn id="23" idx="3"/>
          </p:cNvCxnSpPr>
          <p:nvPr/>
        </p:nvCxnSpPr>
        <p:spPr>
          <a:xfrm>
            <a:off x="6878937" y="2083573"/>
            <a:ext cx="429722" cy="184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>
            <a:stCxn id="10" idx="1"/>
          </p:cNvCxnSpPr>
          <p:nvPr/>
        </p:nvCxnSpPr>
        <p:spPr>
          <a:xfrm rot="10800000" flipH="1">
            <a:off x="6564135" y="2287213"/>
            <a:ext cx="1171056" cy="3831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endCxn id="12" idx="3"/>
          </p:cNvCxnSpPr>
          <p:nvPr/>
        </p:nvCxnSpPr>
        <p:spPr>
          <a:xfrm flipV="1">
            <a:off x="6564135" y="3037268"/>
            <a:ext cx="963502" cy="5785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rot="10800000">
            <a:off x="8217417" y="2287212"/>
            <a:ext cx="1051093" cy="750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rot="10800000" flipV="1">
            <a:off x="8272162" y="3239552"/>
            <a:ext cx="996349" cy="1915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rot="5400000">
            <a:off x="8606125" y="3447856"/>
            <a:ext cx="669636" cy="655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1528927" y="2450198"/>
            <a:ext cx="3507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・</a:t>
            </a:r>
            <a:r>
              <a:rPr kumimoji="1" lang="en-US" altLang="ja-JP" sz="1400" dirty="0" smtClean="0"/>
              <a:t> </a:t>
            </a:r>
            <a:r>
              <a:rPr kumimoji="1" lang="ja-JP" altLang="en-US" sz="1400" dirty="0" smtClean="0"/>
              <a:t>　病的骨折は著しく</a:t>
            </a:r>
            <a:r>
              <a:rPr kumimoji="1" lang="en-US" altLang="ja-JP" sz="1400" dirty="0" smtClean="0"/>
              <a:t>QOL</a:t>
            </a:r>
            <a:r>
              <a:rPr lang="ja-JP" altLang="en-US" sz="1400" dirty="0" smtClean="0"/>
              <a:t>を低下することあり</a:t>
            </a:r>
            <a:endParaRPr kumimoji="1" lang="en-US" altLang="ja-JP" sz="1400" dirty="0" smtClean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49116" y="3102052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再発の症状</a:t>
            </a:r>
            <a:endParaRPr kumimoji="1" lang="ja-JP" altLang="en-US" sz="1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41504" y="3541785"/>
            <a:ext cx="595035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局所</a:t>
            </a:r>
            <a:endParaRPr kumimoji="1" lang="ja-JP" altLang="en-US" sz="16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236539" y="3541785"/>
            <a:ext cx="39731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：　胸壁の硬結、表層の小豆状硬結、リンパ節腫大</a:t>
            </a:r>
            <a:endParaRPr kumimoji="1" lang="ja-JP" altLang="en-US" sz="14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41504" y="3976149"/>
            <a:ext cx="38985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骨　　</a:t>
            </a:r>
            <a:endParaRPr kumimoji="1" lang="ja-JP" altLang="en-US" sz="16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236539" y="3976149"/>
            <a:ext cx="39292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：　背骨や大腿部の鈍痛や違和感、側胸壁の痛み</a:t>
            </a:r>
            <a:endParaRPr kumimoji="1" lang="ja-JP" altLang="en-US" sz="14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41504" y="4335335"/>
            <a:ext cx="38985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肺</a:t>
            </a:r>
            <a:endParaRPr kumimoji="1" lang="ja-JP" altLang="en-US" sz="16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236539" y="4335335"/>
            <a:ext cx="1709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：　咳、息切れ、胸痛</a:t>
            </a:r>
            <a:endParaRPr kumimoji="1" lang="ja-JP" altLang="en-US" sz="14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41504" y="4750834"/>
            <a:ext cx="38985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肝</a:t>
            </a:r>
            <a:endParaRPr kumimoji="1" lang="ja-JP" altLang="en-US" sz="16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236539" y="4750834"/>
            <a:ext cx="2608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：　黄疸、右上腹部鈍痛、倦怠感</a:t>
            </a:r>
            <a:endParaRPr kumimoji="1" lang="ja-JP" altLang="en-US" sz="14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41504" y="5131667"/>
            <a:ext cx="38985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脳</a:t>
            </a:r>
            <a:endParaRPr kumimoji="1" lang="ja-JP" altLang="en-US" sz="16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236539" y="5131667"/>
            <a:ext cx="33137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：　頭痛、脱力、めまい、ろれつが回らない</a:t>
            </a:r>
            <a:endParaRPr kumimoji="1" lang="ja-JP" altLang="en-US" sz="14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8737428" y="1560654"/>
            <a:ext cx="1098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胸壁皮膚</a:t>
            </a:r>
            <a:endParaRPr kumimoji="1" lang="ja-JP" altLang="en-US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505926" y="5505990"/>
            <a:ext cx="4865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（必ずしも乳がんに限った症状ではないが、持続する場合は注意が必要）</a:t>
            </a:r>
            <a:endParaRPr kumimoji="1" lang="ja-JP" altLang="en-US" sz="12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49116" y="595705"/>
            <a:ext cx="688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図２）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54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大阪市立総合医療センター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小川 佳成</dc:creator>
  <cp:lastModifiedBy>大阪市病院局</cp:lastModifiedBy>
  <cp:revision>5</cp:revision>
  <cp:lastPrinted>2016-07-25T06:20:31Z</cp:lastPrinted>
  <dcterms:created xsi:type="dcterms:W3CDTF">2016-07-25T06:18:45Z</dcterms:created>
  <dcterms:modified xsi:type="dcterms:W3CDTF">2016-10-03T00:19:43Z</dcterms:modified>
</cp:coreProperties>
</file>