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3"/>
  </p:notesMasterIdLst>
  <p:handoutMasterIdLst>
    <p:handoutMasterId r:id="rId34"/>
  </p:handoutMasterIdLst>
  <p:sldIdLst>
    <p:sldId id="442" r:id="rId2"/>
    <p:sldId id="447" r:id="rId3"/>
    <p:sldId id="443" r:id="rId4"/>
    <p:sldId id="446" r:id="rId5"/>
    <p:sldId id="417" r:id="rId6"/>
    <p:sldId id="388" r:id="rId7"/>
    <p:sldId id="415" r:id="rId8"/>
    <p:sldId id="416" r:id="rId9"/>
    <p:sldId id="441"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9" r:id="rId25"/>
    <p:sldId id="440" r:id="rId26"/>
    <p:sldId id="433" r:id="rId27"/>
    <p:sldId id="434" r:id="rId28"/>
    <p:sldId id="435" r:id="rId29"/>
    <p:sldId id="436" r:id="rId30"/>
    <p:sldId id="437" r:id="rId31"/>
    <p:sldId id="438" r:id="rId32"/>
  </p:sldIdLst>
  <p:sldSz cx="9144000" cy="6858000" type="screen4x3"/>
  <p:notesSz cx="6858000" cy="9239250"/>
  <p:custDataLst>
    <p:tags r:id="rId35"/>
  </p:custDataLst>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3300"/>
    <a:srgbClr val="FFFF00"/>
    <a:srgbClr val="009999"/>
    <a:srgbClr val="FF6633"/>
    <a:srgbClr val="F8F8F8"/>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81919" autoAdjust="0"/>
  </p:normalViewPr>
  <p:slideViewPr>
    <p:cSldViewPr>
      <p:cViewPr varScale="1">
        <p:scale>
          <a:sx n="33" d="100"/>
          <a:sy n="33" d="100"/>
        </p:scale>
        <p:origin x="168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46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0"/>
            <a:ext cx="2972421" cy="462279"/>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defTabSz="931744">
              <a:defRPr kumimoji="1" sz="1200"/>
            </a:lvl1pPr>
          </a:lstStyle>
          <a:p>
            <a:endParaRPr lang="en-US"/>
          </a:p>
        </p:txBody>
      </p:sp>
      <p:sp>
        <p:nvSpPr>
          <p:cNvPr id="39939" name="Rectangle 3"/>
          <p:cNvSpPr>
            <a:spLocks noGrp="1" noChangeArrowheads="1"/>
          </p:cNvSpPr>
          <p:nvPr>
            <p:ph type="dt" sz="quarter" idx="1"/>
          </p:nvPr>
        </p:nvSpPr>
        <p:spPr bwMode="auto">
          <a:xfrm>
            <a:off x="3884029" y="0"/>
            <a:ext cx="2972421" cy="462279"/>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1744">
              <a:defRPr kumimoji="1" sz="1200"/>
            </a:lvl1pPr>
          </a:lstStyle>
          <a:p>
            <a:endParaRPr lang="en-US"/>
          </a:p>
        </p:txBody>
      </p:sp>
      <p:sp>
        <p:nvSpPr>
          <p:cNvPr id="39940" name="Rectangle 4"/>
          <p:cNvSpPr>
            <a:spLocks noGrp="1" noChangeArrowheads="1"/>
          </p:cNvSpPr>
          <p:nvPr>
            <p:ph type="ftr" sz="quarter" idx="2"/>
          </p:nvPr>
        </p:nvSpPr>
        <p:spPr bwMode="auto">
          <a:xfrm>
            <a:off x="3" y="8775394"/>
            <a:ext cx="2972421" cy="462279"/>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1744">
              <a:defRPr kumimoji="1" sz="1200"/>
            </a:lvl1pPr>
          </a:lstStyle>
          <a:p>
            <a:endParaRPr lang="en-US"/>
          </a:p>
        </p:txBody>
      </p:sp>
      <p:sp>
        <p:nvSpPr>
          <p:cNvPr id="39941" name="Rectangle 5"/>
          <p:cNvSpPr>
            <a:spLocks noGrp="1" noChangeArrowheads="1"/>
          </p:cNvSpPr>
          <p:nvPr>
            <p:ph type="sldNum" sz="quarter" idx="3"/>
          </p:nvPr>
        </p:nvSpPr>
        <p:spPr bwMode="auto">
          <a:xfrm>
            <a:off x="3884029" y="8775394"/>
            <a:ext cx="2972421" cy="462279"/>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744">
              <a:defRPr kumimoji="1" sz="1200"/>
            </a:lvl1pPr>
          </a:lstStyle>
          <a:p>
            <a:fld id="{F008AC8D-2BFB-472E-A254-2E8A20ACD9F5}" type="slidenum">
              <a:rPr lang="en-US"/>
              <a:pPr/>
              <a:t>‹#›</a:t>
            </a:fld>
            <a:endParaRPr lang="en-US"/>
          </a:p>
        </p:txBody>
      </p:sp>
    </p:spTree>
    <p:extLst>
      <p:ext uri="{BB962C8B-B14F-4D97-AF65-F5344CB8AC3E}">
        <p14:creationId xmlns:p14="http://schemas.microsoft.com/office/powerpoint/2010/main" val="2128017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3" y="0"/>
            <a:ext cx="2972421" cy="462279"/>
          </a:xfrm>
          <a:prstGeom prst="rect">
            <a:avLst/>
          </a:prstGeom>
          <a:noFill/>
          <a:ln w="9525">
            <a:noFill/>
            <a:miter lim="800000"/>
            <a:headEnd/>
            <a:tailEnd/>
          </a:ln>
          <a:effectLst/>
        </p:spPr>
        <p:txBody>
          <a:bodyPr vert="horz" wrap="square" lIns="93166" tIns="46583" rIns="93166" bIns="46583" numCol="1" anchor="ctr" anchorCtr="0" compatLnSpc="1">
            <a:prstTxWarp prst="textNoShape">
              <a:avLst/>
            </a:prstTxWarp>
          </a:bodyPr>
          <a:lstStyle>
            <a:lvl1pPr defTabSz="931744" eaLnBrk="0" hangingPunct="0">
              <a:defRPr sz="1200"/>
            </a:lvl1pPr>
          </a:lstStyle>
          <a:p>
            <a:endParaRPr lang="en-US"/>
          </a:p>
        </p:txBody>
      </p:sp>
      <p:sp>
        <p:nvSpPr>
          <p:cNvPr id="1027" name="Rectangle 3"/>
          <p:cNvSpPr>
            <a:spLocks noGrp="1" noChangeArrowheads="1"/>
          </p:cNvSpPr>
          <p:nvPr>
            <p:ph type="dt" idx="1"/>
          </p:nvPr>
        </p:nvSpPr>
        <p:spPr bwMode="auto">
          <a:xfrm>
            <a:off x="3885581" y="0"/>
            <a:ext cx="2972421" cy="462279"/>
          </a:xfrm>
          <a:prstGeom prst="rect">
            <a:avLst/>
          </a:prstGeom>
          <a:noFill/>
          <a:ln w="9525">
            <a:noFill/>
            <a:miter lim="800000"/>
            <a:headEnd/>
            <a:tailEnd/>
          </a:ln>
          <a:effectLst/>
        </p:spPr>
        <p:txBody>
          <a:bodyPr vert="horz" wrap="none" lIns="93166" tIns="46583" rIns="93166" bIns="46583" numCol="1" anchor="ctr" anchorCtr="0" compatLnSpc="1">
            <a:prstTxWarp prst="textNoShape">
              <a:avLst/>
            </a:prstTxWarp>
          </a:bodyPr>
          <a:lstStyle>
            <a:lvl1pPr algn="r" defTabSz="931744" eaLnBrk="0" hangingPunct="0">
              <a:defRPr sz="1200"/>
            </a:lvl1pPr>
          </a:lstStyle>
          <a:p>
            <a:endParaRPr lang="en-US"/>
          </a:p>
        </p:txBody>
      </p:sp>
      <p:sp>
        <p:nvSpPr>
          <p:cNvPr id="1028" name="Rectangle 4"/>
          <p:cNvSpPr>
            <a:spLocks noGrp="1" noRot="1" noChangeAspect="1" noChangeArrowheads="1" noTextEdit="1"/>
          </p:cNvSpPr>
          <p:nvPr>
            <p:ph type="sldImg" idx="2"/>
          </p:nvPr>
        </p:nvSpPr>
        <p:spPr bwMode="auto">
          <a:xfrm>
            <a:off x="1119188" y="692150"/>
            <a:ext cx="4619625" cy="3465513"/>
          </a:xfrm>
          <a:prstGeom prst="rect">
            <a:avLst/>
          </a:prstGeom>
          <a:noFill/>
          <a:ln w="9525">
            <a:solidFill>
              <a:srgbClr val="000000"/>
            </a:solidFill>
            <a:miter lim="800000"/>
            <a:headEnd/>
            <a:tailEnd/>
          </a:ln>
          <a:effectLst/>
        </p:spPr>
      </p:sp>
      <p:sp>
        <p:nvSpPr>
          <p:cNvPr id="1029" name="Rectangle 5"/>
          <p:cNvSpPr>
            <a:spLocks noGrp="1" noChangeArrowheads="1"/>
          </p:cNvSpPr>
          <p:nvPr>
            <p:ph type="body" sz="quarter" idx="3"/>
          </p:nvPr>
        </p:nvSpPr>
        <p:spPr bwMode="auto">
          <a:xfrm>
            <a:off x="914712" y="4389277"/>
            <a:ext cx="5028579" cy="415734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ftr" sz="quarter" idx="4"/>
          </p:nvPr>
        </p:nvSpPr>
        <p:spPr bwMode="auto">
          <a:xfrm>
            <a:off x="3" y="8776976"/>
            <a:ext cx="2972421" cy="46227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1744" eaLnBrk="0" hangingPunct="0">
              <a:defRPr sz="1200"/>
            </a:lvl1pPr>
          </a:lstStyle>
          <a:p>
            <a:endParaRPr lang="en-US"/>
          </a:p>
        </p:txBody>
      </p:sp>
      <p:sp>
        <p:nvSpPr>
          <p:cNvPr id="1031" name="Rectangle 7"/>
          <p:cNvSpPr>
            <a:spLocks noGrp="1" noChangeArrowheads="1"/>
          </p:cNvSpPr>
          <p:nvPr>
            <p:ph type="sldNum" sz="quarter" idx="5"/>
          </p:nvPr>
        </p:nvSpPr>
        <p:spPr bwMode="auto">
          <a:xfrm>
            <a:off x="3885581" y="8776976"/>
            <a:ext cx="2972421" cy="462278"/>
          </a:xfrm>
          <a:prstGeom prst="rect">
            <a:avLst/>
          </a:prstGeom>
          <a:noFill/>
          <a:ln w="9525">
            <a:noFill/>
            <a:miter lim="800000"/>
            <a:headEnd/>
            <a:tailEnd/>
          </a:ln>
          <a:effectLst/>
        </p:spPr>
        <p:txBody>
          <a:bodyPr vert="horz" wrap="none" lIns="93166" tIns="46583" rIns="93166" bIns="46583" numCol="1" anchor="b" anchorCtr="0" compatLnSpc="1">
            <a:prstTxWarp prst="textNoShape">
              <a:avLst/>
            </a:prstTxWarp>
          </a:bodyPr>
          <a:lstStyle>
            <a:lvl1pPr algn="r" defTabSz="931744" eaLnBrk="0" hangingPunct="0">
              <a:defRPr sz="1200"/>
            </a:lvl1pPr>
          </a:lstStyle>
          <a:p>
            <a:fld id="{091ACD85-E05C-45A9-89C0-CFD61676814F}" type="slidenum">
              <a:rPr lang="en-US"/>
              <a:pPr/>
              <a:t>‹#›</a:t>
            </a:fld>
            <a:endParaRPr lang="en-US"/>
          </a:p>
        </p:txBody>
      </p:sp>
    </p:spTree>
    <p:extLst>
      <p:ext uri="{BB962C8B-B14F-4D97-AF65-F5344CB8AC3E}">
        <p14:creationId xmlns:p14="http://schemas.microsoft.com/office/powerpoint/2010/main" val="3022659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Fore </a:t>
            </a:r>
            <a:r>
              <a:rPr lang="ja-JP" altLang="en-US"/>
              <a:t>フォーレイ</a:t>
            </a: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3366" indent="-282064">
              <a:spcBef>
                <a:spcPct val="30000"/>
              </a:spcBef>
              <a:defRPr sz="1200">
                <a:solidFill>
                  <a:schemeClr val="tx1"/>
                </a:solidFill>
                <a:latin typeface="Calibri" pitchFamily="34" charset="0"/>
              </a:defRPr>
            </a:lvl2pPr>
            <a:lvl3pPr marL="1128255" indent="-225651">
              <a:spcBef>
                <a:spcPct val="30000"/>
              </a:spcBef>
              <a:defRPr sz="1200">
                <a:solidFill>
                  <a:schemeClr val="tx1"/>
                </a:solidFill>
                <a:latin typeface="Calibri" pitchFamily="34" charset="0"/>
              </a:defRPr>
            </a:lvl3pPr>
            <a:lvl4pPr marL="1579557" indent="-225651">
              <a:spcBef>
                <a:spcPct val="30000"/>
              </a:spcBef>
              <a:defRPr sz="1200">
                <a:solidFill>
                  <a:schemeClr val="tx1"/>
                </a:solidFill>
                <a:latin typeface="Calibri" pitchFamily="34" charset="0"/>
              </a:defRPr>
            </a:lvl4pPr>
            <a:lvl5pPr marL="2030860" indent="-225651">
              <a:spcBef>
                <a:spcPct val="30000"/>
              </a:spcBef>
              <a:defRPr sz="1200">
                <a:solidFill>
                  <a:schemeClr val="tx1"/>
                </a:solidFill>
                <a:latin typeface="Calibri" pitchFamily="34" charset="0"/>
              </a:defRPr>
            </a:lvl5pPr>
            <a:lvl6pPr marL="2482162" indent="-225651" eaLnBrk="0" fontAlgn="base" hangingPunct="0">
              <a:spcBef>
                <a:spcPct val="30000"/>
              </a:spcBef>
              <a:spcAft>
                <a:spcPct val="0"/>
              </a:spcAft>
              <a:defRPr sz="1200">
                <a:solidFill>
                  <a:schemeClr val="tx1"/>
                </a:solidFill>
                <a:latin typeface="Calibri" pitchFamily="34" charset="0"/>
              </a:defRPr>
            </a:lvl6pPr>
            <a:lvl7pPr marL="2933464" indent="-225651" eaLnBrk="0" fontAlgn="base" hangingPunct="0">
              <a:spcBef>
                <a:spcPct val="30000"/>
              </a:spcBef>
              <a:spcAft>
                <a:spcPct val="0"/>
              </a:spcAft>
              <a:defRPr sz="1200">
                <a:solidFill>
                  <a:schemeClr val="tx1"/>
                </a:solidFill>
                <a:latin typeface="Calibri" pitchFamily="34" charset="0"/>
              </a:defRPr>
            </a:lvl7pPr>
            <a:lvl8pPr marL="3384766" indent="-225651" eaLnBrk="0" fontAlgn="base" hangingPunct="0">
              <a:spcBef>
                <a:spcPct val="30000"/>
              </a:spcBef>
              <a:spcAft>
                <a:spcPct val="0"/>
              </a:spcAft>
              <a:defRPr sz="1200">
                <a:solidFill>
                  <a:schemeClr val="tx1"/>
                </a:solidFill>
                <a:latin typeface="Calibri" pitchFamily="34" charset="0"/>
              </a:defRPr>
            </a:lvl8pPr>
            <a:lvl9pPr marL="3836068" indent="-225651" eaLnBrk="0" fontAlgn="base" hangingPunct="0">
              <a:spcBef>
                <a:spcPct val="30000"/>
              </a:spcBef>
              <a:spcAft>
                <a:spcPct val="0"/>
              </a:spcAft>
              <a:defRPr sz="1200">
                <a:solidFill>
                  <a:schemeClr val="tx1"/>
                </a:solidFill>
                <a:latin typeface="Calibri" pitchFamily="34" charset="0"/>
              </a:defRPr>
            </a:lvl9pPr>
          </a:lstStyle>
          <a:p>
            <a:pPr>
              <a:spcBef>
                <a:spcPct val="0"/>
              </a:spcBef>
            </a:pPr>
            <a:fld id="{E9E4F011-485C-41BE-945A-98CD04E4178C}" type="slidenum">
              <a:rPr lang="en-US" altLang="en-US">
                <a:latin typeface="Arial" pitchFamily="34" charset="0"/>
              </a:rPr>
              <a:pPr>
                <a:spcBef>
                  <a:spcPct val="0"/>
                </a:spcBef>
              </a:pPr>
              <a:t>11</a:t>
            </a:fld>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hypostatic pneumonia</a:t>
            </a:r>
          </a:p>
          <a:p>
            <a:r>
              <a:rPr lang="en-US" altLang="en-US" i="1"/>
              <a:t>noun</a:t>
            </a:r>
            <a:r>
              <a:rPr lang="en-US" altLang="en-US"/>
              <a:t> </a:t>
            </a:r>
          </a:p>
          <a:p>
            <a:r>
              <a:rPr lang="en-US" altLang="en-US" b="1"/>
              <a:t>Medical Definition of </a:t>
            </a:r>
            <a:r>
              <a:rPr lang="en-US" altLang="en-US" b="1" i="1"/>
              <a:t>HYPOSTATIC PNEUMONIA</a:t>
            </a:r>
            <a:endParaRPr lang="en-US" altLang="en-US" b="1"/>
          </a:p>
          <a:p>
            <a:r>
              <a:rPr lang="en-US" altLang="en-US" b="1"/>
              <a:t>:</a:t>
            </a:r>
            <a:r>
              <a:rPr lang="en-US" altLang="en-US"/>
              <a:t>  pneumonia that usually results from the collection of fluid in the dorsal region of the lungs and occurs especially in those (as the bedridden or elderly) confined to a supine position for extended periods </a:t>
            </a:r>
          </a:p>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3366" indent="-282064">
              <a:defRPr>
                <a:solidFill>
                  <a:schemeClr val="tx1"/>
                </a:solidFill>
                <a:latin typeface="Arial" pitchFamily="34" charset="0"/>
              </a:defRPr>
            </a:lvl2pPr>
            <a:lvl3pPr marL="1128255" indent="-225651">
              <a:defRPr>
                <a:solidFill>
                  <a:schemeClr val="tx1"/>
                </a:solidFill>
                <a:latin typeface="Arial" pitchFamily="34" charset="0"/>
              </a:defRPr>
            </a:lvl3pPr>
            <a:lvl4pPr marL="1579557" indent="-225651">
              <a:defRPr>
                <a:solidFill>
                  <a:schemeClr val="tx1"/>
                </a:solidFill>
                <a:latin typeface="Arial" pitchFamily="34" charset="0"/>
              </a:defRPr>
            </a:lvl4pPr>
            <a:lvl5pPr marL="2030860" indent="-225651">
              <a:defRPr>
                <a:solidFill>
                  <a:schemeClr val="tx1"/>
                </a:solidFill>
                <a:latin typeface="Arial" pitchFamily="34" charset="0"/>
              </a:defRPr>
            </a:lvl5pPr>
            <a:lvl6pPr marL="2482162" indent="-225651" eaLnBrk="0" fontAlgn="base" hangingPunct="0">
              <a:spcBef>
                <a:spcPct val="0"/>
              </a:spcBef>
              <a:spcAft>
                <a:spcPct val="0"/>
              </a:spcAft>
              <a:defRPr>
                <a:solidFill>
                  <a:schemeClr val="tx1"/>
                </a:solidFill>
                <a:latin typeface="Arial" pitchFamily="34" charset="0"/>
              </a:defRPr>
            </a:lvl6pPr>
            <a:lvl7pPr marL="2933464" indent="-225651" eaLnBrk="0" fontAlgn="base" hangingPunct="0">
              <a:spcBef>
                <a:spcPct val="0"/>
              </a:spcBef>
              <a:spcAft>
                <a:spcPct val="0"/>
              </a:spcAft>
              <a:defRPr>
                <a:solidFill>
                  <a:schemeClr val="tx1"/>
                </a:solidFill>
                <a:latin typeface="Arial" pitchFamily="34" charset="0"/>
              </a:defRPr>
            </a:lvl7pPr>
            <a:lvl8pPr marL="3384766" indent="-225651" eaLnBrk="0" fontAlgn="base" hangingPunct="0">
              <a:spcBef>
                <a:spcPct val="0"/>
              </a:spcBef>
              <a:spcAft>
                <a:spcPct val="0"/>
              </a:spcAft>
              <a:defRPr>
                <a:solidFill>
                  <a:schemeClr val="tx1"/>
                </a:solidFill>
                <a:latin typeface="Arial" pitchFamily="34" charset="0"/>
              </a:defRPr>
            </a:lvl8pPr>
            <a:lvl9pPr marL="3836068" indent="-225651" eaLnBrk="0" fontAlgn="base" hangingPunct="0">
              <a:spcBef>
                <a:spcPct val="0"/>
              </a:spcBef>
              <a:spcAft>
                <a:spcPct val="0"/>
              </a:spcAft>
              <a:defRPr>
                <a:solidFill>
                  <a:schemeClr val="tx1"/>
                </a:solidFill>
                <a:latin typeface="Arial" pitchFamily="34" charset="0"/>
              </a:defRPr>
            </a:lvl9pPr>
          </a:lstStyle>
          <a:p>
            <a:fld id="{FF0A0F06-C1C4-481D-95B8-4EA009C04B57}" type="slidenum">
              <a:rPr lang="en-US" altLang="en-US"/>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can·ni·bal·ism</a:t>
            </a:r>
            <a:r>
              <a:rPr lang="en-US" altLang="en-US"/>
              <a:t>/</a:t>
            </a:r>
            <a:r>
              <a:rPr lang="en-US" altLang="en-US" b="1"/>
              <a:t>kæn</a:t>
            </a:r>
            <a:r>
              <a:rPr lang="en-US" altLang="en-US"/>
              <a:t> ə bəˌlɪz əm/</a:t>
            </a:r>
          </a:p>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3366" indent="-282064">
              <a:spcBef>
                <a:spcPct val="30000"/>
              </a:spcBef>
              <a:defRPr sz="1200">
                <a:solidFill>
                  <a:schemeClr val="tx1"/>
                </a:solidFill>
                <a:latin typeface="Calibri" pitchFamily="34" charset="0"/>
              </a:defRPr>
            </a:lvl2pPr>
            <a:lvl3pPr marL="1128255" indent="-225651">
              <a:spcBef>
                <a:spcPct val="30000"/>
              </a:spcBef>
              <a:defRPr sz="1200">
                <a:solidFill>
                  <a:schemeClr val="tx1"/>
                </a:solidFill>
                <a:latin typeface="Calibri" pitchFamily="34" charset="0"/>
              </a:defRPr>
            </a:lvl3pPr>
            <a:lvl4pPr marL="1579557" indent="-225651">
              <a:spcBef>
                <a:spcPct val="30000"/>
              </a:spcBef>
              <a:defRPr sz="1200">
                <a:solidFill>
                  <a:schemeClr val="tx1"/>
                </a:solidFill>
                <a:latin typeface="Calibri" pitchFamily="34" charset="0"/>
              </a:defRPr>
            </a:lvl4pPr>
            <a:lvl5pPr marL="2030860" indent="-225651">
              <a:spcBef>
                <a:spcPct val="30000"/>
              </a:spcBef>
              <a:defRPr sz="1200">
                <a:solidFill>
                  <a:schemeClr val="tx1"/>
                </a:solidFill>
                <a:latin typeface="Calibri" pitchFamily="34" charset="0"/>
              </a:defRPr>
            </a:lvl5pPr>
            <a:lvl6pPr marL="2482162" indent="-225651" eaLnBrk="0" fontAlgn="base" hangingPunct="0">
              <a:spcBef>
                <a:spcPct val="30000"/>
              </a:spcBef>
              <a:spcAft>
                <a:spcPct val="0"/>
              </a:spcAft>
              <a:defRPr sz="1200">
                <a:solidFill>
                  <a:schemeClr val="tx1"/>
                </a:solidFill>
                <a:latin typeface="Calibri" pitchFamily="34" charset="0"/>
              </a:defRPr>
            </a:lvl6pPr>
            <a:lvl7pPr marL="2933464" indent="-225651" eaLnBrk="0" fontAlgn="base" hangingPunct="0">
              <a:spcBef>
                <a:spcPct val="30000"/>
              </a:spcBef>
              <a:spcAft>
                <a:spcPct val="0"/>
              </a:spcAft>
              <a:defRPr sz="1200">
                <a:solidFill>
                  <a:schemeClr val="tx1"/>
                </a:solidFill>
                <a:latin typeface="Calibri" pitchFamily="34" charset="0"/>
              </a:defRPr>
            </a:lvl7pPr>
            <a:lvl8pPr marL="3384766" indent="-225651" eaLnBrk="0" fontAlgn="base" hangingPunct="0">
              <a:spcBef>
                <a:spcPct val="30000"/>
              </a:spcBef>
              <a:spcAft>
                <a:spcPct val="0"/>
              </a:spcAft>
              <a:defRPr sz="1200">
                <a:solidFill>
                  <a:schemeClr val="tx1"/>
                </a:solidFill>
                <a:latin typeface="Calibri" pitchFamily="34" charset="0"/>
              </a:defRPr>
            </a:lvl8pPr>
            <a:lvl9pPr marL="3836068" indent="-225651" eaLnBrk="0" fontAlgn="base" hangingPunct="0">
              <a:spcBef>
                <a:spcPct val="30000"/>
              </a:spcBef>
              <a:spcAft>
                <a:spcPct val="0"/>
              </a:spcAft>
              <a:defRPr sz="1200">
                <a:solidFill>
                  <a:schemeClr val="tx1"/>
                </a:solidFill>
                <a:latin typeface="Calibri" pitchFamily="34" charset="0"/>
              </a:defRPr>
            </a:lvl9pPr>
          </a:lstStyle>
          <a:p>
            <a:pPr>
              <a:spcBef>
                <a:spcPct val="0"/>
              </a:spcBef>
            </a:pPr>
            <a:fld id="{EF7BBC2F-C6D3-4501-9E1C-C03F480B195B}" type="slidenum">
              <a:rPr lang="en-US" altLang="en-US">
                <a:latin typeface="Arial" pitchFamily="34" charset="0"/>
              </a:rPr>
              <a:pPr>
                <a:spcBef>
                  <a:spcPct val="0"/>
                </a:spcBef>
              </a:pPr>
              <a:t>15</a:t>
            </a:fld>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3789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grpSp>
        <p:nvGrpSpPr>
          <p:cNvPr id="37892" name="Group 4"/>
          <p:cNvGrpSpPr>
            <a:grpSpLocks/>
          </p:cNvGrpSpPr>
          <p:nvPr/>
        </p:nvGrpSpPr>
        <p:grpSpPr bwMode="auto">
          <a:xfrm>
            <a:off x="177800" y="230188"/>
            <a:ext cx="203200" cy="6503987"/>
            <a:chOff x="112" y="145"/>
            <a:chExt cx="128" cy="4097"/>
          </a:xfrm>
        </p:grpSpPr>
        <p:sp>
          <p:nvSpPr>
            <p:cNvPr id="37893"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37894"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sz="2400"/>
            </a:p>
          </p:txBody>
        </p:sp>
      </p:grpSp>
      <p:grpSp>
        <p:nvGrpSpPr>
          <p:cNvPr id="37895" name="Group 7"/>
          <p:cNvGrpSpPr>
            <a:grpSpLocks/>
          </p:cNvGrpSpPr>
          <p:nvPr/>
        </p:nvGrpSpPr>
        <p:grpSpPr bwMode="auto">
          <a:xfrm>
            <a:off x="8793163" y="220663"/>
            <a:ext cx="198437" cy="6408737"/>
            <a:chOff x="5539" y="139"/>
            <a:chExt cx="125" cy="4037"/>
          </a:xfrm>
        </p:grpSpPr>
        <p:sp>
          <p:nvSpPr>
            <p:cNvPr id="37896"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37897"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37898" name="Group 10"/>
          <p:cNvGrpSpPr>
            <a:grpSpLocks/>
          </p:cNvGrpSpPr>
          <p:nvPr/>
        </p:nvGrpSpPr>
        <p:grpSpPr bwMode="auto">
          <a:xfrm>
            <a:off x="412750" y="6477000"/>
            <a:ext cx="8686800" cy="228600"/>
            <a:chOff x="260" y="4080"/>
            <a:chExt cx="5472" cy="144"/>
          </a:xfrm>
        </p:grpSpPr>
        <p:sp>
          <p:nvSpPr>
            <p:cNvPr id="37899"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37900"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37901" name="Group 13"/>
          <p:cNvGrpSpPr>
            <a:grpSpLocks/>
          </p:cNvGrpSpPr>
          <p:nvPr/>
        </p:nvGrpSpPr>
        <p:grpSpPr bwMode="auto">
          <a:xfrm>
            <a:off x="76200" y="176213"/>
            <a:ext cx="8745538" cy="161925"/>
            <a:chOff x="48" y="111"/>
            <a:chExt cx="5509" cy="102"/>
          </a:xfrm>
        </p:grpSpPr>
        <p:sp>
          <p:nvSpPr>
            <p:cNvPr id="37902"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37903"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
        <p:nvSpPr>
          <p:cNvPr id="37904" name="Rectangle 16"/>
          <p:cNvSpPr>
            <a:spLocks noGrp="1" noChangeArrowheads="1"/>
          </p:cNvSpPr>
          <p:nvPr>
            <p:ph type="dt" sz="half" idx="2"/>
          </p:nvPr>
        </p:nvSpPr>
        <p:spPr/>
        <p:txBody>
          <a:bodyPr/>
          <a:lstStyle>
            <a:lvl1pPr>
              <a:defRPr/>
            </a:lvl1pPr>
          </a:lstStyle>
          <a:p>
            <a:endParaRPr lang="en-US"/>
          </a:p>
        </p:txBody>
      </p:sp>
      <p:sp>
        <p:nvSpPr>
          <p:cNvPr id="37905" name="Rectangle 17"/>
          <p:cNvSpPr>
            <a:spLocks noGrp="1" noChangeArrowheads="1"/>
          </p:cNvSpPr>
          <p:nvPr>
            <p:ph type="ftr" sz="quarter" idx="3"/>
          </p:nvPr>
        </p:nvSpPr>
        <p:spPr/>
        <p:txBody>
          <a:bodyPr/>
          <a:lstStyle>
            <a:lvl1pPr>
              <a:defRPr/>
            </a:lvl1pPr>
          </a:lstStyle>
          <a:p>
            <a:endParaRPr lang="en-US"/>
          </a:p>
        </p:txBody>
      </p:sp>
      <p:sp>
        <p:nvSpPr>
          <p:cNvPr id="37906" name="Rectangle 18"/>
          <p:cNvSpPr>
            <a:spLocks noGrp="1" noChangeArrowheads="1"/>
          </p:cNvSpPr>
          <p:nvPr>
            <p:ph type="sldNum" sz="quarter" idx="4"/>
          </p:nvPr>
        </p:nvSpPr>
        <p:spPr/>
        <p:txBody>
          <a:bodyPr/>
          <a:lstStyle>
            <a:lvl1pPr>
              <a:defRPr/>
            </a:lvl1pPr>
          </a:lstStyle>
          <a:p>
            <a:fld id="{92EB3FD7-DEDA-4CC5-919D-590429129F2E}" type="slidenum">
              <a:rPr lang="en-US"/>
              <a:pPr/>
              <a:t>‹#›</a:t>
            </a:fld>
            <a:endParaRPr lang="en-US"/>
          </a:p>
        </p:txBody>
      </p:sp>
    </p:spTree>
  </p:cSld>
  <p:clrMapOvr>
    <a:masterClrMapping/>
  </p:clrMapOvr>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stCondLst>
                                            <p:cond delay="0"/>
                                          </p:stCondLst>
                                        </p:cTn>
                                        <p:tgtEl>
                                          <p:spTgt spid="37892"/>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3789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7898"/>
                                        </p:tgtEl>
                                        <p:attrNameLst>
                                          <p:attrName>style.visibility</p:attrName>
                                        </p:attrNameLst>
                                      </p:cBhvr>
                                      <p:to>
                                        <p:strVal val="visible"/>
                                      </p:to>
                                    </p:set>
                                    <p:anim calcmode="lin" valueType="num">
                                      <p:cBhvr additive="base">
                                        <p:cTn id="12" dur="500" fill="hold">
                                          <p:stCondLst>
                                            <p:cond delay="0"/>
                                          </p:stCondLst>
                                        </p:cTn>
                                        <p:tgtEl>
                                          <p:spTgt spid="37898"/>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3789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7895"/>
                                        </p:tgtEl>
                                        <p:attrNameLst>
                                          <p:attrName>style.visibility</p:attrName>
                                        </p:attrNameLst>
                                      </p:cBhvr>
                                      <p:to>
                                        <p:strVal val="visible"/>
                                      </p:to>
                                    </p:set>
                                    <p:anim calcmode="lin" valueType="num">
                                      <p:cBhvr additive="base">
                                        <p:cTn id="17" dur="500" fill="hold">
                                          <p:stCondLst>
                                            <p:cond delay="0"/>
                                          </p:stCondLst>
                                        </p:cTn>
                                        <p:tgtEl>
                                          <p:spTgt spid="37895"/>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3789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7901"/>
                                        </p:tgtEl>
                                        <p:attrNameLst>
                                          <p:attrName>style.visibility</p:attrName>
                                        </p:attrNameLst>
                                      </p:cBhvr>
                                      <p:to>
                                        <p:strVal val="visible"/>
                                      </p:to>
                                    </p:set>
                                    <p:anim calcmode="lin" valueType="num">
                                      <p:cBhvr additive="base">
                                        <p:cTn id="22" dur="500" fill="hold">
                                          <p:stCondLst>
                                            <p:cond delay="0"/>
                                          </p:stCondLst>
                                        </p:cTn>
                                        <p:tgtEl>
                                          <p:spTgt spid="37901"/>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3790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890">
                                            <p:bg/>
                                          </p:spTgt>
                                        </p:tgtEl>
                                        <p:attrNameLst>
                                          <p:attrName>style.visibility</p:attrName>
                                        </p:attrNameLst>
                                      </p:cBhvr>
                                      <p:to>
                                        <p:strVal val="visible"/>
                                      </p:to>
                                    </p:set>
                                    <p:animEffect transition="in" filter="dissolve">
                                      <p:cBhvr>
                                        <p:cTn id="28" dur="500">
                                          <p:stCondLst>
                                            <p:cond delay="0"/>
                                          </p:stCondLst>
                                        </p:cTn>
                                        <p:tgtEl>
                                          <p:spTgt spid="37890">
                                            <p:bg/>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7890">
                                            <p:txEl>
                                              <p:pRg st="0" end="0"/>
                                            </p:txEl>
                                          </p:spTgt>
                                        </p:tgtEl>
                                        <p:attrNameLst>
                                          <p:attrName>style.visibility</p:attrName>
                                        </p:attrNameLst>
                                      </p:cBhvr>
                                      <p:to>
                                        <p:strVal val="visible"/>
                                      </p:to>
                                    </p:set>
                                    <p:animEffect transition="in" filter="dissolve">
                                      <p:cBhvr>
                                        <p:cTn id="31" dur="500">
                                          <p:stCondLst>
                                            <p:cond delay="0"/>
                                          </p:stCondLst>
                                        </p:cTn>
                                        <p:tgtEl>
                                          <p:spTgt spid="3789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7891">
                                            <p:txEl>
                                              <p:pRg st="0" end="0"/>
                                            </p:txEl>
                                          </p:spTgt>
                                        </p:tgtEl>
                                        <p:attrNameLst>
                                          <p:attrName>style.visibility</p:attrName>
                                        </p:attrNameLst>
                                      </p:cBhvr>
                                      <p:to>
                                        <p:strVal val="visible"/>
                                      </p:to>
                                    </p:set>
                                    <p:animEffect transition="in" filter="dissolve">
                                      <p:cBhvr>
                                        <p:cTn id="36" dur="500">
                                          <p:stCondLst>
                                            <p:cond delay="0"/>
                                          </p:stCondLst>
                                        </p:cTn>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allAtOnce" animBg="1"/>
      <p:bldP spid="37891" grpId="0" build="p">
        <p:tmplLst>
          <p:tmpl lvl="1">
            <p:tnLst>
              <p:par>
                <p:cTn presetID="9" presetClass="entr" presetSubtype="0" fill="hold" nodeType="click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stCondLst>
                            <p:cond delay="0"/>
                          </p:stCondLst>
                        </p:cTn>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7B6CC5-D089-40BC-8EBD-54DEAE4ECFB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B5C684-DCFA-415E-8509-F446AB5FA9F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80772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81000" y="6015038"/>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015038"/>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858000" y="6015038"/>
            <a:ext cx="1905000" cy="457200"/>
          </a:xfrm>
        </p:spPr>
        <p:txBody>
          <a:bodyPr/>
          <a:lstStyle>
            <a:lvl1pPr>
              <a:defRPr/>
            </a:lvl1pPr>
          </a:lstStyle>
          <a:p>
            <a:fld id="{811D354C-6AD9-4190-9E3A-383535CB284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581FA72C-2357-4BB4-9DB2-DB999D124BE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IHS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b="1">
                <a:latin typeface="Arial Rounded MT Bold" panose="020F0704030504030204" pitchFamily="34" charset="0"/>
              </a:defRPr>
            </a:lvl1pPr>
          </a:lstStyle>
          <a:p>
            <a:pPr>
              <a:defRPr/>
            </a:pPr>
            <a:fld id="{A5F8C2F6-56BA-4A88-BDCA-81E1BC1D6625}" type="slidenum">
              <a:rPr lang="ja-JP" altLang="en-US" smtClean="0"/>
              <a:pPr>
                <a:defRPr/>
              </a:pPr>
              <a:t>‹#›</a:t>
            </a:fld>
            <a:endParaRPr lang="ja-JP" altLang="en-US"/>
          </a:p>
        </p:txBody>
      </p:sp>
      <p:grpSp>
        <p:nvGrpSpPr>
          <p:cNvPr id="5" name="Group 12"/>
          <p:cNvGrpSpPr>
            <a:grpSpLocks/>
          </p:cNvGrpSpPr>
          <p:nvPr userDrawn="1"/>
        </p:nvGrpSpPr>
        <p:grpSpPr bwMode="auto">
          <a:xfrm>
            <a:off x="287216" y="155576"/>
            <a:ext cx="8586788" cy="617538"/>
            <a:chOff x="181" y="188"/>
            <a:chExt cx="5409" cy="389"/>
          </a:xfrm>
        </p:grpSpPr>
        <p:sp>
          <p:nvSpPr>
            <p:cNvPr id="6" name="Line 6"/>
            <p:cNvSpPr>
              <a:spLocks noChangeShapeType="1"/>
            </p:cNvSpPr>
            <p:nvPr/>
          </p:nvSpPr>
          <p:spPr bwMode="auto">
            <a:xfrm>
              <a:off x="181" y="556"/>
              <a:ext cx="5398" cy="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 name="Text Box 14"/>
            <p:cNvSpPr txBox="1">
              <a:spLocks noChangeArrowheads="1"/>
            </p:cNvSpPr>
            <p:nvPr/>
          </p:nvSpPr>
          <p:spPr bwMode="auto">
            <a:xfrm>
              <a:off x="3955" y="364"/>
              <a:ext cx="163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0" i="1">
                  <a:solidFill>
                    <a:srgbClr val="3399FF"/>
                  </a:solidFill>
                  <a:latin typeface="Mongolian Baiti" pitchFamily="66" charset="0"/>
                </a:rPr>
                <a:t>N</a:t>
              </a:r>
              <a:r>
                <a:rPr lang="en-US" altLang="ja-JP" sz="1200" b="0" i="1">
                  <a:solidFill>
                    <a:srgbClr val="3399FF"/>
                  </a:solidFill>
                  <a:latin typeface="Mongolian Baiti" pitchFamily="66" charset="0"/>
                </a:rPr>
                <a:t>ational </a:t>
              </a:r>
              <a:r>
                <a:rPr lang="en-US" altLang="ja-JP" sz="1600" b="0" i="1">
                  <a:solidFill>
                    <a:srgbClr val="3399FF"/>
                  </a:solidFill>
                  <a:latin typeface="Mongolian Baiti" pitchFamily="66" charset="0"/>
                </a:rPr>
                <a:t>I</a:t>
              </a:r>
              <a:r>
                <a:rPr lang="en-US" altLang="ja-JP" sz="1200" b="0" i="1">
                  <a:solidFill>
                    <a:srgbClr val="3399FF"/>
                  </a:solidFill>
                  <a:latin typeface="Mongolian Baiti" pitchFamily="66" charset="0"/>
                </a:rPr>
                <a:t>nstitute o</a:t>
              </a:r>
              <a:r>
                <a:rPr lang="en-US" altLang="ja-JP" sz="1600" b="0" i="1">
                  <a:solidFill>
                    <a:srgbClr val="3399FF"/>
                  </a:solidFill>
                  <a:latin typeface="Mongolian Baiti" pitchFamily="66" charset="0"/>
                </a:rPr>
                <a:t>f</a:t>
              </a:r>
              <a:r>
                <a:rPr lang="en-US" altLang="ja-JP" sz="1200" b="0" i="1">
                  <a:solidFill>
                    <a:srgbClr val="3399FF"/>
                  </a:solidFill>
                  <a:latin typeface="Mongolian Baiti" pitchFamily="66" charset="0"/>
                </a:rPr>
                <a:t> </a:t>
              </a:r>
              <a:r>
                <a:rPr lang="en-US" altLang="ja-JP" sz="1600" b="0" i="1">
                  <a:solidFill>
                    <a:srgbClr val="3399FF"/>
                  </a:solidFill>
                  <a:latin typeface="Mongolian Baiti" pitchFamily="66" charset="0"/>
                </a:rPr>
                <a:t>H</a:t>
              </a:r>
              <a:r>
                <a:rPr lang="en-US" altLang="ja-JP" sz="1200" b="0" i="1">
                  <a:solidFill>
                    <a:srgbClr val="3399FF"/>
                  </a:solidFill>
                  <a:latin typeface="Mongolian Baiti" pitchFamily="66" charset="0"/>
                </a:rPr>
                <a:t>ealth </a:t>
              </a:r>
              <a:r>
                <a:rPr lang="en-US" altLang="ja-JP" sz="1600" b="0" i="1">
                  <a:solidFill>
                    <a:srgbClr val="3399FF"/>
                  </a:solidFill>
                  <a:latin typeface="Mongolian Baiti" pitchFamily="66" charset="0"/>
                </a:rPr>
                <a:t>S</a:t>
              </a:r>
              <a:r>
                <a:rPr lang="en-US" altLang="ja-JP" sz="1200" b="0" i="1">
                  <a:solidFill>
                    <a:srgbClr val="3399FF"/>
                  </a:solidFill>
                  <a:latin typeface="Mongolian Baiti" pitchFamily="66" charset="0"/>
                </a:rPr>
                <a:t>ciences</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 y="230"/>
              <a:ext cx="49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664" y="188"/>
              <a:ext cx="166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b="0">
                  <a:solidFill>
                    <a:srgbClr val="000000"/>
                  </a:solidFill>
                  <a:ea typeface="HGS明朝E" pitchFamily="18" charset="-128"/>
                </a:rPr>
                <a:t>国立医薬品食品衛生研究所</a:t>
              </a:r>
            </a:p>
          </p:txBody>
        </p:sp>
      </p:grpSp>
    </p:spTree>
    <p:extLst>
      <p:ext uri="{BB962C8B-B14F-4D97-AF65-F5344CB8AC3E}">
        <p14:creationId xmlns:p14="http://schemas.microsoft.com/office/powerpoint/2010/main" val="201609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7D06E5-1B77-4144-ABE4-E94EBB1768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75EBE7-A05E-468C-8996-6C0FCFF2637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31194A-E1AD-4A1F-B5EF-72515B6FC9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A7FE48-2504-4443-8B93-FF9F3555515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BC1D90-FEE5-4EB5-AB4A-53EC07709E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28F27EB-1676-4268-BA2F-34E47FB6899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861A7E-392F-40A9-AFF3-933D08D84C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9EDCAE-C075-4CF5-8A62-F25E163798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6867" name="Rectangle 1027"/>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1028"/>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endParaRPr lang="en-US"/>
          </a:p>
        </p:txBody>
      </p:sp>
      <p:sp>
        <p:nvSpPr>
          <p:cNvPr id="36869" name="Rectangle 1029"/>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endParaRPr lang="en-US"/>
          </a:p>
        </p:txBody>
      </p:sp>
      <p:sp>
        <p:nvSpPr>
          <p:cNvPr id="36870" name="Rectangle 1030"/>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fld id="{A1672439-F1E2-4218-805D-5B5952CE5D61}" type="slidenum">
              <a:rPr lang="en-US"/>
              <a:pPr/>
              <a:t>‹#›</a:t>
            </a:fld>
            <a:endParaRPr lang="en-US"/>
          </a:p>
        </p:txBody>
      </p:sp>
      <p:grpSp>
        <p:nvGrpSpPr>
          <p:cNvPr id="36871" name="Group 1031"/>
          <p:cNvGrpSpPr>
            <a:grpSpLocks/>
          </p:cNvGrpSpPr>
          <p:nvPr/>
        </p:nvGrpSpPr>
        <p:grpSpPr bwMode="auto">
          <a:xfrm>
            <a:off x="177800" y="230188"/>
            <a:ext cx="203200" cy="6503987"/>
            <a:chOff x="112" y="145"/>
            <a:chExt cx="128" cy="4097"/>
          </a:xfrm>
        </p:grpSpPr>
        <p:sp>
          <p:nvSpPr>
            <p:cNvPr id="36872" name="Rectangle 103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36873" name="Rectangle 103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sz="2400"/>
            </a:p>
          </p:txBody>
        </p:sp>
      </p:grpSp>
      <p:grpSp>
        <p:nvGrpSpPr>
          <p:cNvPr id="36874" name="Group 1034"/>
          <p:cNvGrpSpPr>
            <a:grpSpLocks/>
          </p:cNvGrpSpPr>
          <p:nvPr/>
        </p:nvGrpSpPr>
        <p:grpSpPr bwMode="auto">
          <a:xfrm>
            <a:off x="8793163" y="220663"/>
            <a:ext cx="198437" cy="6408737"/>
            <a:chOff x="5539" y="139"/>
            <a:chExt cx="125" cy="4037"/>
          </a:xfrm>
        </p:grpSpPr>
        <p:sp>
          <p:nvSpPr>
            <p:cNvPr id="36875" name="Rectangle 1035"/>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36876" name="Rectangle 1036"/>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36877" name="Group 1037"/>
          <p:cNvGrpSpPr>
            <a:grpSpLocks/>
          </p:cNvGrpSpPr>
          <p:nvPr/>
        </p:nvGrpSpPr>
        <p:grpSpPr bwMode="auto">
          <a:xfrm>
            <a:off x="412750" y="6477000"/>
            <a:ext cx="8686800" cy="228600"/>
            <a:chOff x="260" y="4080"/>
            <a:chExt cx="5472" cy="144"/>
          </a:xfrm>
        </p:grpSpPr>
        <p:sp>
          <p:nvSpPr>
            <p:cNvPr id="36878" name="Rectangle 1038"/>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36879" name="Rectangle 1039"/>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36880" name="Group 1040"/>
          <p:cNvGrpSpPr>
            <a:grpSpLocks/>
          </p:cNvGrpSpPr>
          <p:nvPr/>
        </p:nvGrpSpPr>
        <p:grpSpPr bwMode="auto">
          <a:xfrm>
            <a:off x="76200" y="176213"/>
            <a:ext cx="8745538" cy="161925"/>
            <a:chOff x="48" y="111"/>
            <a:chExt cx="5509" cy="102"/>
          </a:xfrm>
        </p:grpSpPr>
        <p:sp>
          <p:nvSpPr>
            <p:cNvPr id="36881" name="Rectangle 1041"/>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36882" name="Rectangle 1042"/>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grpSp>
        <p:nvGrpSpPr>
          <p:cNvPr id="36883" name="Group 1043"/>
          <p:cNvGrpSpPr>
            <a:grpSpLocks/>
          </p:cNvGrpSpPr>
          <p:nvPr/>
        </p:nvGrpSpPr>
        <p:grpSpPr bwMode="auto">
          <a:xfrm>
            <a:off x="71438" y="176213"/>
            <a:ext cx="8745537" cy="161925"/>
            <a:chOff x="48" y="111"/>
            <a:chExt cx="5509" cy="102"/>
          </a:xfrm>
        </p:grpSpPr>
        <p:sp>
          <p:nvSpPr>
            <p:cNvPr id="36884" name="Rectangle 104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36885" name="Rectangle 104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883"/>
                                        </p:tgtEl>
                                        <p:attrNameLst>
                                          <p:attrName>style.visibility</p:attrName>
                                        </p:attrNameLst>
                                      </p:cBhvr>
                                      <p:to>
                                        <p:strVal val="visible"/>
                                      </p:to>
                                    </p:set>
                                    <p:anim calcmode="lin" valueType="num">
                                      <p:cBhvr additive="base">
                                        <p:cTn id="7" dur="500" fill="hold">
                                          <p:stCondLst>
                                            <p:cond delay="0"/>
                                          </p:stCondLst>
                                        </p:cTn>
                                        <p:tgtEl>
                                          <p:spTgt spid="36883"/>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368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charset="0"/>
        </a:defRPr>
      </a:lvl2pPr>
      <a:lvl3pPr algn="l" rtl="0" fontAlgn="base">
        <a:spcBef>
          <a:spcPct val="0"/>
        </a:spcBef>
        <a:spcAft>
          <a:spcPct val="0"/>
        </a:spcAft>
        <a:defRPr sz="3600">
          <a:solidFill>
            <a:schemeClr val="tx2"/>
          </a:solidFill>
          <a:latin typeface="Tahoma" charset="0"/>
        </a:defRPr>
      </a:lvl3pPr>
      <a:lvl4pPr algn="l" rtl="0" fontAlgn="base">
        <a:spcBef>
          <a:spcPct val="0"/>
        </a:spcBef>
        <a:spcAft>
          <a:spcPct val="0"/>
        </a:spcAft>
        <a:defRPr sz="3600">
          <a:solidFill>
            <a:schemeClr val="tx2"/>
          </a:solidFill>
          <a:latin typeface="Tahoma" charset="0"/>
        </a:defRPr>
      </a:lvl4pPr>
      <a:lvl5pPr algn="l" rtl="0" fontAlgn="base">
        <a:spcBef>
          <a:spcPct val="0"/>
        </a:spcBef>
        <a:spcAft>
          <a:spcPct val="0"/>
        </a:spcAft>
        <a:defRPr sz="3600">
          <a:solidFill>
            <a:schemeClr val="tx2"/>
          </a:solidFill>
          <a:latin typeface="Tahoma" charset="0"/>
        </a:defRPr>
      </a:lvl5pPr>
      <a:lvl6pPr marL="457200" algn="l" rtl="0" fontAlgn="base">
        <a:spcBef>
          <a:spcPct val="0"/>
        </a:spcBef>
        <a:spcAft>
          <a:spcPct val="0"/>
        </a:spcAft>
        <a:defRPr sz="3600">
          <a:solidFill>
            <a:schemeClr val="tx2"/>
          </a:solidFill>
          <a:latin typeface="Tahoma" charset="0"/>
        </a:defRPr>
      </a:lvl6pPr>
      <a:lvl7pPr marL="914400" algn="l" rtl="0" fontAlgn="base">
        <a:spcBef>
          <a:spcPct val="0"/>
        </a:spcBef>
        <a:spcAft>
          <a:spcPct val="0"/>
        </a:spcAft>
        <a:defRPr sz="3600">
          <a:solidFill>
            <a:schemeClr val="tx2"/>
          </a:solidFill>
          <a:latin typeface="Tahoma" charset="0"/>
        </a:defRPr>
      </a:lvl7pPr>
      <a:lvl8pPr marL="1371600" algn="l" rtl="0" fontAlgn="base">
        <a:spcBef>
          <a:spcPct val="0"/>
        </a:spcBef>
        <a:spcAft>
          <a:spcPct val="0"/>
        </a:spcAft>
        <a:defRPr sz="3600">
          <a:solidFill>
            <a:schemeClr val="tx2"/>
          </a:solidFill>
          <a:latin typeface="Tahoma" charset="0"/>
        </a:defRPr>
      </a:lvl8pPr>
      <a:lvl9pPr marL="1828800" algn="l" rtl="0" fontAlgn="base">
        <a:spcBef>
          <a:spcPct val="0"/>
        </a:spcBef>
        <a:spcAft>
          <a:spcPct val="0"/>
        </a:spcAft>
        <a:defRPr sz="3600">
          <a:solidFill>
            <a:schemeClr val="tx2"/>
          </a:solidFill>
          <a:latin typeface="Tahoma"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Class%202015\MID%202015\Prion\Kuru%20Clinical%20sign.wmv" TargetMode="External"/><Relationship Id="rId1" Type="http://schemas.microsoft.com/office/2007/relationships/media" Target="file:///E:\Class%202015\MID%202015\Prion\Kuru%20Clinical%20sign.wmv" TargetMode="External"/><Relationship Id="rId5" Type="http://schemas.openxmlformats.org/officeDocument/2006/relationships/image" Target="../media/image23.png"/><Relationship Id="rId4" Type="http://schemas.openxmlformats.org/officeDocument/2006/relationships/hyperlink" Target="http://www.youtube.com/watch?v=vw_tClcS6T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hyperlink" Target="http://tsunodalaboratory.blog.fc2.com/blog-entry-122.html" TargetMode="External"/><Relationship Id="rId4" Type="http://schemas.openxmlformats.org/officeDocument/2006/relationships/image" Target="../media/image30.png"/><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Class%202015\MID%202015\Prion\Kuru%20mad%20cow%20clinical.wmv" TargetMode="External"/><Relationship Id="rId1" Type="http://schemas.microsoft.com/office/2007/relationships/media" Target="file:///E:\Class%202015\MID%202015\Prion\Kuru%20mad%20cow%20clinical.wmv" TargetMode="External"/><Relationship Id="rId5" Type="http://schemas.openxmlformats.org/officeDocument/2006/relationships/hyperlink" Target="http://www.youtube.com/watch?v=vw_tClcS6To"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itsuno\My%20Documents\CravingExplorer\download\wmv\Little%20House%20on%20the%20Prairie%20-%20The%20Raccoon%202_2%20(Highlights)(1).wmv" TargetMode="External"/><Relationship Id="rId1" Type="http://schemas.openxmlformats.org/officeDocument/2006/relationships/video" Target="file:///C:\Documents%20and%20Settings\itsuno\My%20Documents\CravingExplorer\download\wmv\Little%20House%20On%20The%20Prairie%20-%20The%20Raccoon%20-%20Part%205.wmv"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57200"/>
            <a:ext cx="7772400" cy="1143000"/>
          </a:xfrm>
        </p:spPr>
        <p:txBody>
          <a:bodyPr/>
          <a:lstStyle/>
          <a:p>
            <a:r>
              <a:rPr kumimoji="1" lang="en-US" altLang="ja-JP" dirty="0"/>
              <a:t>108A-9</a:t>
            </a:r>
            <a:br>
              <a:rPr kumimoji="1" lang="en-US" altLang="ja-JP" dirty="0"/>
            </a:br>
            <a:r>
              <a:rPr kumimoji="1" lang="ja-JP" altLang="en-US" dirty="0"/>
              <a:t>狂犬病</a:t>
            </a:r>
          </a:p>
        </p:txBody>
      </p:sp>
    </p:spTree>
    <p:extLst>
      <p:ext uri="{BB962C8B-B14F-4D97-AF65-F5344CB8AC3E}">
        <p14:creationId xmlns:p14="http://schemas.microsoft.com/office/powerpoint/2010/main" val="1992708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108I-27</a:t>
            </a:r>
            <a:br>
              <a:rPr kumimoji="1" lang="en-US" altLang="ja-JP" dirty="0"/>
            </a:br>
            <a:r>
              <a:rPr kumimoji="1" lang="ja-JP" altLang="en-US" dirty="0"/>
              <a:t>プリオン病</a:t>
            </a: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9184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762000"/>
          </a:xfrm>
        </p:spPr>
        <p:txBody>
          <a:bodyPr/>
          <a:lstStyle/>
          <a:p>
            <a:pPr eaLnBrk="1" hangingPunct="1"/>
            <a:r>
              <a:rPr lang="en-US" altLang="en-US" b="1"/>
              <a:t>Kuru</a:t>
            </a:r>
          </a:p>
        </p:txBody>
      </p:sp>
      <p:sp>
        <p:nvSpPr>
          <p:cNvPr id="39939" name="Content Placeholder 2"/>
          <p:cNvSpPr>
            <a:spLocks noGrp="1"/>
          </p:cNvSpPr>
          <p:nvPr>
            <p:ph idx="1"/>
          </p:nvPr>
        </p:nvSpPr>
        <p:spPr>
          <a:xfrm>
            <a:off x="381000" y="762000"/>
            <a:ext cx="8229600" cy="4525963"/>
          </a:xfrm>
        </p:spPr>
        <p:txBody>
          <a:bodyPr/>
          <a:lstStyle/>
          <a:p>
            <a:pPr eaLnBrk="1" hangingPunct="1"/>
            <a:r>
              <a:rPr lang="en-US" altLang="en-US" sz="2400" b="1" dirty="0"/>
              <a:t>1950s: Discovered in the </a:t>
            </a:r>
            <a:r>
              <a:rPr lang="en-US" altLang="en-US" sz="2400" b="1" dirty="0" err="1"/>
              <a:t>Okapa</a:t>
            </a:r>
            <a:r>
              <a:rPr lang="en-US" altLang="en-US" sz="2400" b="1" dirty="0"/>
              <a:t> district of Papua New Guinea, in the Fore people</a:t>
            </a:r>
          </a:p>
          <a:p>
            <a:pPr eaLnBrk="1" hangingPunct="1"/>
            <a:r>
              <a:rPr lang="en-US" altLang="en-US" sz="2400" b="1" dirty="0"/>
              <a:t>Common in children and adult females with only 3% of adult male cases</a:t>
            </a:r>
          </a:p>
          <a:p>
            <a:pPr eaLnBrk="1" hangingPunct="1"/>
            <a:r>
              <a:rPr lang="en-US" altLang="en-US" sz="2400" b="1" dirty="0"/>
              <a:t>A fatal progressive disease, average duration of the illness is 1 year</a:t>
            </a:r>
          </a:p>
          <a:p>
            <a:pPr eaLnBrk="1" hangingPunct="1"/>
            <a:r>
              <a:rPr lang="en-US" altLang="en-US" sz="2400" b="1" dirty="0"/>
              <a:t>Ataxia, tremor </a:t>
            </a:r>
          </a:p>
          <a:p>
            <a:pPr lvl="1" eaLnBrk="1" hangingPunct="1"/>
            <a:r>
              <a:rPr lang="en-US" altLang="en-US" sz="2400" b="1" dirty="0"/>
              <a:t>kuru = “shake from fear” in </a:t>
            </a:r>
          </a:p>
          <a:p>
            <a:pPr lvl="1" eaLnBrk="1" hangingPunct="1"/>
            <a:r>
              <a:rPr lang="en-US" altLang="en-US" sz="2400" b="1" dirty="0"/>
              <a:t>               the Fore language</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22050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41775"/>
            <a:ext cx="3581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6400800"/>
            <a:ext cx="28765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5410200"/>
            <a:ext cx="31051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1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altLang="en-US" b="1"/>
              <a:t>Kuru-Symptoms</a:t>
            </a:r>
          </a:p>
        </p:txBody>
      </p:sp>
      <p:sp>
        <p:nvSpPr>
          <p:cNvPr id="41987" name="Content Placeholder 2"/>
          <p:cNvSpPr>
            <a:spLocks noGrp="1"/>
          </p:cNvSpPr>
          <p:nvPr>
            <p:ph idx="1"/>
          </p:nvPr>
        </p:nvSpPr>
        <p:spPr>
          <a:xfrm>
            <a:off x="457200" y="1143000"/>
            <a:ext cx="8229600" cy="4525963"/>
          </a:xfrm>
        </p:spPr>
        <p:txBody>
          <a:bodyPr/>
          <a:lstStyle/>
          <a:p>
            <a:pPr eaLnBrk="1" hangingPunct="1"/>
            <a:r>
              <a:rPr lang="en-US" altLang="en-US" sz="2400" b="1" dirty="0"/>
              <a:t>Ambulant:	Dysarthria</a:t>
            </a:r>
          </a:p>
          <a:p>
            <a:pPr eaLnBrk="1" hangingPunct="1">
              <a:buFont typeface="Arial" pitchFamily="34" charset="0"/>
              <a:buNone/>
            </a:pPr>
            <a:r>
              <a:rPr lang="en-US" altLang="en-US" sz="2400" b="1" dirty="0"/>
              <a:t>				Cerebellar ataxia</a:t>
            </a:r>
          </a:p>
          <a:p>
            <a:pPr eaLnBrk="1" hangingPunct="1">
              <a:buFont typeface="Arial" pitchFamily="34" charset="0"/>
              <a:buNone/>
            </a:pPr>
            <a:r>
              <a:rPr lang="en-US" altLang="en-US" sz="2400" b="1" dirty="0"/>
              <a:t>				Shivering-like tremor</a:t>
            </a:r>
          </a:p>
          <a:p>
            <a:pPr eaLnBrk="1" hangingPunct="1"/>
            <a:r>
              <a:rPr lang="en-US" altLang="en-US" sz="2400" b="1" dirty="0"/>
              <a:t>Sedentary:	Can’t walk without support</a:t>
            </a:r>
          </a:p>
          <a:p>
            <a:pPr eaLnBrk="1" hangingPunct="1">
              <a:buFont typeface="Arial" pitchFamily="34" charset="0"/>
              <a:buNone/>
            </a:pPr>
            <a:r>
              <a:rPr lang="en-US" altLang="en-US" sz="2400" b="1" dirty="0"/>
              <a:t>				Severe tremors and ataxia</a:t>
            </a:r>
          </a:p>
          <a:p>
            <a:pPr eaLnBrk="1" hangingPunct="1">
              <a:buFont typeface="Arial" pitchFamily="34" charset="0"/>
              <a:buNone/>
            </a:pPr>
            <a:r>
              <a:rPr lang="en-US" altLang="en-US" sz="2400" b="1" dirty="0"/>
              <a:t>				Rigidity of limbs and myoclonus</a:t>
            </a:r>
          </a:p>
          <a:p>
            <a:pPr eaLnBrk="1" hangingPunct="1"/>
            <a:r>
              <a:rPr lang="en-US" altLang="en-US" sz="2400" b="1" dirty="0"/>
              <a:t>Terminal: 	Total loss of speech</a:t>
            </a:r>
          </a:p>
          <a:p>
            <a:pPr eaLnBrk="1" hangingPunct="1">
              <a:buFont typeface="Arial" pitchFamily="34" charset="0"/>
              <a:buNone/>
            </a:pPr>
            <a:r>
              <a:rPr lang="en-US" altLang="en-US" sz="2400" b="1" dirty="0"/>
              <a:t> 				Complete motor incapacity</a:t>
            </a:r>
          </a:p>
          <a:p>
            <a:pPr eaLnBrk="1" hangingPunct="1">
              <a:buFont typeface="Arial" pitchFamily="34" charset="0"/>
              <a:buNone/>
            </a:pPr>
            <a:r>
              <a:rPr lang="en-US" altLang="en-US" sz="2400" b="1" dirty="0"/>
              <a:t>				Incontinence</a:t>
            </a:r>
          </a:p>
          <a:p>
            <a:pPr eaLnBrk="1" hangingPunct="1">
              <a:buFont typeface="Arial" pitchFamily="34" charset="0"/>
              <a:buNone/>
            </a:pPr>
            <a:r>
              <a:rPr lang="en-US" altLang="en-US" sz="2400" b="1" dirty="0"/>
              <a:t>				Emaciation</a:t>
            </a:r>
          </a:p>
          <a:p>
            <a:pPr eaLnBrk="1" hangingPunct="1">
              <a:buFont typeface="Arial" pitchFamily="34" charset="0"/>
              <a:buNone/>
            </a:pPr>
            <a:r>
              <a:rPr lang="en-US" altLang="en-US" sz="2400" b="1" dirty="0"/>
              <a:t>				Hypostatic pneumonia</a:t>
            </a:r>
          </a:p>
          <a:p>
            <a:pPr eaLnBrk="1" hangingPunct="1">
              <a:buFont typeface="Arial" pitchFamily="34" charset="0"/>
              <a:buNone/>
            </a:pPr>
            <a:r>
              <a:rPr lang="en-US" altLang="en-US" sz="2400" b="1" dirty="0"/>
              <a:t>				Death</a:t>
            </a:r>
          </a:p>
          <a:p>
            <a:pPr eaLnBrk="1" hangingPunct="1"/>
            <a:endParaRPr lang="en-US" altLang="en-US" sz="2400" b="1" dirty="0"/>
          </a:p>
        </p:txBody>
      </p:sp>
    </p:spTree>
    <p:extLst>
      <p:ext uri="{BB962C8B-B14F-4D97-AF65-F5344CB8AC3E}">
        <p14:creationId xmlns:p14="http://schemas.microsoft.com/office/powerpoint/2010/main" val="302483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0"/>
            <a:ext cx="7923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9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7467600" y="62484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33800" y="64770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10200" y="64770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64770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68450" y="672306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09800" y="6705600"/>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3438" y="57785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89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endParaRPr lang="en-US" altLang="en-US"/>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5875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3200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0"/>
            <a:ext cx="579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505200" y="11430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5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b="1"/>
              <a:t>Epidemiology-ritual Cannibalism</a:t>
            </a:r>
          </a:p>
        </p:txBody>
      </p:sp>
      <p:sp>
        <p:nvSpPr>
          <p:cNvPr id="46083" name="Content Placeholder 2"/>
          <p:cNvSpPr>
            <a:spLocks noGrp="1"/>
          </p:cNvSpPr>
          <p:nvPr>
            <p:ph idx="1"/>
          </p:nvPr>
        </p:nvSpPr>
        <p:spPr/>
        <p:txBody>
          <a:bodyPr/>
          <a:lstStyle/>
          <a:p>
            <a:pPr eaLnBrk="1" hangingPunct="1"/>
            <a:r>
              <a:rPr lang="en-US" altLang="en-US" b="1"/>
              <a:t>Brains of dead people were eaten by their relatives (except adult males)</a:t>
            </a:r>
          </a:p>
          <a:p>
            <a:pPr eaLnBrk="1" hangingPunct="1"/>
            <a:r>
              <a:rPr lang="en-US" altLang="en-US" b="1"/>
              <a:t>Women did autopsies bare-handed, leading to conjunctival, nasal, skin, and mucosal contamination</a:t>
            </a:r>
          </a:p>
          <a:p>
            <a:pPr eaLnBrk="1" hangingPunct="1"/>
            <a:r>
              <a:rPr lang="en-US" altLang="en-US" b="1"/>
              <a:t>No children born after cannibalism ceased have developed kuru</a:t>
            </a:r>
          </a:p>
          <a:p>
            <a:pPr eaLnBrk="1" hangingPunct="1"/>
            <a:r>
              <a:rPr lang="en-US" altLang="en-US" b="1"/>
              <a:t>Mean incubation period in kuru: 12 years (some case over 50 years)</a:t>
            </a:r>
          </a:p>
        </p:txBody>
      </p:sp>
    </p:spTree>
    <p:extLst>
      <p:ext uri="{BB962C8B-B14F-4D97-AF65-F5344CB8AC3E}">
        <p14:creationId xmlns:p14="http://schemas.microsoft.com/office/powerpoint/2010/main" val="304512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a:p>
        </p:txBody>
      </p:sp>
      <p:sp>
        <p:nvSpPr>
          <p:cNvPr id="48131" name="Content Placeholder 2"/>
          <p:cNvSpPr>
            <a:spLocks noGrp="1"/>
          </p:cNvSpPr>
          <p:nvPr>
            <p:ph idx="1"/>
          </p:nvPr>
        </p:nvSpPr>
        <p:spPr/>
        <p:txBody>
          <a:bodyPr/>
          <a:lstStyle/>
          <a:p>
            <a:endParaRPr lang="en-US" altLang="en-US"/>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762000"/>
            <a:ext cx="701833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00600" y="62484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6705600"/>
            <a:ext cx="563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6477000"/>
            <a:ext cx="662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21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175"/>
            <a:ext cx="687705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1524000" y="6248400"/>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419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425" y="685800"/>
            <a:ext cx="3457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2"/>
          <p:cNvSpPr>
            <a:spLocks noChangeArrowheads="1"/>
          </p:cNvSpPr>
          <p:nvPr/>
        </p:nvSpPr>
        <p:spPr bwMode="auto">
          <a:xfrm>
            <a:off x="6553200" y="1577975"/>
            <a:ext cx="2438400" cy="2062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600">
                <a:latin typeface="AdvPS8585"/>
              </a:rPr>
              <a:t>“If the body was buried it was eaten by worms; the Fore believed it was much better that the</a:t>
            </a:r>
          </a:p>
          <a:p>
            <a:pPr>
              <a:spcBef>
                <a:spcPct val="0"/>
              </a:spcBef>
              <a:buFontTx/>
              <a:buNone/>
            </a:pPr>
            <a:r>
              <a:rPr lang="en-US" altLang="en-US" sz="1600">
                <a:latin typeface="AdvPS8585"/>
              </a:rPr>
              <a:t>body was eaten by people who loved the deceased than</a:t>
            </a:r>
          </a:p>
          <a:p>
            <a:pPr>
              <a:spcBef>
                <a:spcPct val="0"/>
              </a:spcBef>
              <a:buFontTx/>
              <a:buNone/>
            </a:pPr>
            <a:r>
              <a:rPr lang="en-US" altLang="en-US" sz="1600">
                <a:latin typeface="AdvPS8585"/>
              </a:rPr>
              <a:t>by worms and insects.”</a:t>
            </a:r>
            <a:endParaRPr lang="en-US" altLang="en-US" sz="1600">
              <a:latin typeface="Arial" pitchFamily="34" charset="0"/>
            </a:endParaRPr>
          </a:p>
        </p:txBody>
      </p:sp>
      <p:sp>
        <p:nvSpPr>
          <p:cNvPr id="5" name="Down Arrow 4"/>
          <p:cNvSpPr/>
          <p:nvPr/>
        </p:nvSpPr>
        <p:spPr>
          <a:xfrm>
            <a:off x="7527925" y="1079500"/>
            <a:ext cx="271463"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7536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304800"/>
            <a:ext cx="8229600" cy="563563"/>
          </a:xfrm>
        </p:spPr>
        <p:txBody>
          <a:bodyPr/>
          <a:lstStyle/>
          <a:p>
            <a:r>
              <a:rPr lang="en-US" altLang="en-US" sz="3200" b="1"/>
              <a:t>Kuru: The Science and The Sorcery</a:t>
            </a:r>
            <a:br>
              <a:rPr lang="en-US" altLang="en-US" sz="3200" b="1"/>
            </a:br>
            <a:endParaRPr lang="en-US" altLang="en-US" sz="3200"/>
          </a:p>
        </p:txBody>
      </p:sp>
      <p:sp>
        <p:nvSpPr>
          <p:cNvPr id="50179" name="Rectangle 3"/>
          <p:cNvSpPr>
            <a:spLocks noChangeArrowheads="1"/>
          </p:cNvSpPr>
          <p:nvPr/>
        </p:nvSpPr>
        <p:spPr bwMode="auto">
          <a:xfrm>
            <a:off x="1828800" y="6096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hlinkClick r:id="rId4"/>
              </a:rPr>
              <a:t>http://www.youtube.com/watch?v=vw_tClcS6To</a:t>
            </a:r>
            <a:endParaRPr lang="en-US" altLang="en-US" sz="1800">
              <a:latin typeface="Arial" pitchFamily="34" charset="0"/>
            </a:endParaRPr>
          </a:p>
          <a:p>
            <a:pPr eaLnBrk="1" hangingPunct="1">
              <a:spcBef>
                <a:spcPct val="0"/>
              </a:spcBef>
              <a:buFontTx/>
              <a:buNone/>
            </a:pPr>
            <a:endParaRPr lang="en-US" altLang="en-US" sz="1800">
              <a:latin typeface="Arial" pitchFamily="34" charset="0"/>
            </a:endParaRPr>
          </a:p>
        </p:txBody>
      </p:sp>
      <p:pic>
        <p:nvPicPr>
          <p:cNvPr id="5" name="Kuru Clinical sign.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0" y="1282700"/>
            <a:ext cx="9144000" cy="5159375"/>
          </a:xfrm>
        </p:spPr>
      </p:pic>
    </p:spTree>
    <p:extLst>
      <p:ext uri="{BB962C8B-B14F-4D97-AF65-F5344CB8AC3E}">
        <p14:creationId xmlns:p14="http://schemas.microsoft.com/office/powerpoint/2010/main" val="4136584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70246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57200" y="5867400"/>
            <a:ext cx="213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65532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301" name="Picture 2" descr="Medical Microbiology 7th Edition, Patrick R. Murray"/>
          <p:cNvPicPr>
            <a:picLocks noChangeAspect="1" noChangeArrowheads="1"/>
          </p:cNvPicPr>
          <p:nvPr/>
        </p:nvPicPr>
        <p:blipFill>
          <a:blip r:embed="rId3">
            <a:extLst>
              <a:ext uri="{28A0092B-C50C-407E-A947-70E740481C1C}">
                <a14:useLocalDpi xmlns:a14="http://schemas.microsoft.com/office/drawing/2010/main" val="0"/>
              </a:ext>
            </a:extLst>
          </a:blip>
          <a:srcRect l="13333" t="13333" r="20000"/>
          <a:stretch>
            <a:fillRect/>
          </a:stretch>
        </p:blipFill>
        <p:spPr bwMode="auto">
          <a:xfrm>
            <a:off x="7620000" y="0"/>
            <a:ext cx="152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0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00038" y="217488"/>
            <a:ext cx="4379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eaLnBrk="1" hangingPunct="1">
              <a:spcBef>
                <a:spcPct val="50000"/>
              </a:spcBef>
            </a:pPr>
            <a:r>
              <a:rPr lang="en-US" altLang="ja-JP" sz="2800" b="1">
                <a:solidFill>
                  <a:srgbClr val="FFFF00"/>
                </a:solidFill>
                <a:ea typeface="ＭＳ Ｐゴシック" panose="020B0600070205080204" pitchFamily="50" charset="-128"/>
              </a:rPr>
              <a:t>Pathogenesis of rabies virus infection </a:t>
            </a:r>
          </a:p>
        </p:txBody>
      </p:sp>
      <p:sp>
        <p:nvSpPr>
          <p:cNvPr id="82947" name="Text Box 3"/>
          <p:cNvSpPr txBox="1">
            <a:spLocks noChangeArrowheads="1"/>
          </p:cNvSpPr>
          <p:nvPr/>
        </p:nvSpPr>
        <p:spPr bwMode="auto">
          <a:xfrm>
            <a:off x="990600" y="1447800"/>
            <a:ext cx="7543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algn="l" eaLnBrk="1" hangingPunct="1">
              <a:spcBef>
                <a:spcPct val="50000"/>
              </a:spcBef>
              <a:buFontTx/>
              <a:buChar char="•"/>
            </a:pPr>
            <a:endParaRPr lang="en-US" altLang="ja-JP">
              <a:solidFill>
                <a:schemeClr val="bg1"/>
              </a:solidFill>
              <a:ea typeface="ＭＳ Ｐゴシック" panose="020B0600070205080204" pitchFamily="50" charset="-128"/>
            </a:endParaRPr>
          </a:p>
          <a:p>
            <a:pPr algn="l" eaLnBrk="1" hangingPunct="1">
              <a:spcBef>
                <a:spcPct val="50000"/>
              </a:spcBef>
              <a:buFontTx/>
              <a:buChar char="•"/>
            </a:pPr>
            <a:endParaRPr lang="en-US" altLang="ja-JP">
              <a:solidFill>
                <a:schemeClr val="bg1"/>
              </a:solidFill>
              <a:ea typeface="ＭＳ Ｐゴシック" panose="020B0600070205080204" pitchFamily="50" charset="-128"/>
            </a:endParaRPr>
          </a:p>
          <a:p>
            <a:pPr algn="l" eaLnBrk="1" hangingPunct="1">
              <a:spcBef>
                <a:spcPct val="50000"/>
              </a:spcBef>
            </a:pPr>
            <a:r>
              <a:rPr lang="en-US" altLang="ja-JP">
                <a:solidFill>
                  <a:schemeClr val="bg1"/>
                </a:solidFill>
                <a:ea typeface="ＭＳ Ｐゴシック" panose="020B0600070205080204" pitchFamily="50" charset="-128"/>
              </a:rPr>
              <a:t> </a:t>
            </a:r>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38125"/>
            <a:ext cx="429895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829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336675"/>
            <a:ext cx="3276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82950" name="Rectangle 6"/>
          <p:cNvSpPr>
            <a:spLocks noChangeArrowheads="1"/>
          </p:cNvSpPr>
          <p:nvPr/>
        </p:nvSpPr>
        <p:spPr bwMode="auto">
          <a:xfrm>
            <a:off x="0" y="6027738"/>
            <a:ext cx="4859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algn="l" eaLnBrk="1" hangingPunct="1"/>
            <a:r>
              <a:rPr lang="en-US" altLang="ja-JP" sz="1400" b="1">
                <a:solidFill>
                  <a:srgbClr val="FFFF00"/>
                </a:solidFill>
                <a:ea typeface="ＭＳ Ｐゴシック" panose="020B0600070205080204" pitchFamily="50" charset="-128"/>
              </a:rPr>
              <a:t>Distribution of animal rabies in the United States, 1999. The percentages relate to the total number of cases of animal rabies. </a:t>
            </a:r>
            <a:r>
              <a:rPr lang="en-US" altLang="ja-JP" sz="1400" b="1" i="1">
                <a:solidFill>
                  <a:srgbClr val="FFFF00"/>
                </a:solidFill>
                <a:ea typeface="ＭＳ Ｐゴシック" panose="020B0600070205080204" pitchFamily="50" charset="-128"/>
              </a:rPr>
              <a:t>Cats are not vaccinated in the US.   </a:t>
            </a:r>
            <a:endParaRPr lang="en-US" altLang="ja-JP" sz="1400" b="1">
              <a:solidFill>
                <a:srgbClr val="FFFF00"/>
              </a:solidFill>
              <a:ea typeface="ＭＳ Ｐゴシック" panose="020B0600070205080204" pitchFamily="50" charset="-128"/>
            </a:endParaRPr>
          </a:p>
        </p:txBody>
      </p:sp>
      <p:sp>
        <p:nvSpPr>
          <p:cNvPr id="82951" name="TextBox 7"/>
          <p:cNvSpPr txBox="1">
            <a:spLocks noChangeArrowheads="1"/>
          </p:cNvSpPr>
          <p:nvPr/>
        </p:nvSpPr>
        <p:spPr bwMode="auto">
          <a:xfrm>
            <a:off x="1022350" y="5608638"/>
            <a:ext cx="288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eaLnBrk="1" hangingPunct="1"/>
            <a:r>
              <a:rPr lang="en-US" altLang="ja-JP" sz="1200" b="1">
                <a:ea typeface="ＭＳ Ｐゴシック" panose="020B0600070205080204" pitchFamily="50" charset="-128"/>
              </a:rPr>
              <a:t>1.1         4.3         0.9          0.6-----2008 </a:t>
            </a:r>
          </a:p>
        </p:txBody>
      </p:sp>
      <p:sp>
        <p:nvSpPr>
          <p:cNvPr id="82952" name="TextBox 9"/>
          <p:cNvSpPr txBox="1">
            <a:spLocks noChangeArrowheads="1"/>
          </p:cNvSpPr>
          <p:nvPr/>
        </p:nvSpPr>
        <p:spPr bwMode="auto">
          <a:xfrm>
            <a:off x="952500" y="2459038"/>
            <a:ext cx="292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eaLnBrk="1" hangingPunct="1"/>
            <a:r>
              <a:rPr lang="en-US" altLang="ja-JP" sz="1200" b="1">
                <a:ea typeface="ＭＳ Ｐゴシック" panose="020B0600070205080204" pitchFamily="50" charset="-128"/>
              </a:rPr>
              <a:t>23.2      34.9   26.4     6.6      2-----2008 </a:t>
            </a:r>
          </a:p>
        </p:txBody>
      </p:sp>
    </p:spTree>
    <p:extLst>
      <p:ext uri="{BB962C8B-B14F-4D97-AF65-F5344CB8AC3E}">
        <p14:creationId xmlns:p14="http://schemas.microsoft.com/office/powerpoint/2010/main" val="91649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1143000"/>
          </a:xfrm>
        </p:spPr>
        <p:txBody>
          <a:bodyPr/>
          <a:lstStyle/>
          <a:p>
            <a:pPr eaLnBrk="1" hangingPunct="1"/>
            <a:r>
              <a:rPr lang="en-US" altLang="en-US" b="1"/>
              <a:t>Stanley Prusiner (1942-   )</a:t>
            </a:r>
          </a:p>
        </p:txBody>
      </p:sp>
      <p:sp>
        <p:nvSpPr>
          <p:cNvPr id="56323" name="Content Placeholder 2"/>
          <p:cNvSpPr>
            <a:spLocks noGrp="1"/>
          </p:cNvSpPr>
          <p:nvPr>
            <p:ph idx="1"/>
          </p:nvPr>
        </p:nvSpPr>
        <p:spPr>
          <a:xfrm>
            <a:off x="457200" y="1600200"/>
            <a:ext cx="5181600" cy="4525963"/>
          </a:xfrm>
        </p:spPr>
        <p:txBody>
          <a:bodyPr/>
          <a:lstStyle/>
          <a:p>
            <a:pPr eaLnBrk="1" hangingPunct="1"/>
            <a:r>
              <a:rPr lang="en-US" altLang="en-US" b="1"/>
              <a:t>The Nobel Prize in Physiology or Medicine 1997</a:t>
            </a:r>
          </a:p>
          <a:p>
            <a:pPr eaLnBrk="1" hangingPunct="1"/>
            <a:r>
              <a:rPr lang="en-US" altLang="en-US" b="1"/>
              <a:t>Prize motivation:</a:t>
            </a:r>
            <a:r>
              <a:rPr lang="en-US" altLang="en-US"/>
              <a:t> </a:t>
            </a:r>
            <a:r>
              <a:rPr lang="en-US" altLang="en-US" b="1"/>
              <a:t>"for his discovery of Prions - a new biological principle of infection"</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43000"/>
            <a:ext cx="31242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838200" y="58674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http://nobelprize.org/mediaplayer/index.php?id=441</a:t>
            </a:r>
          </a:p>
        </p:txBody>
      </p:sp>
    </p:spTree>
    <p:extLst>
      <p:ext uri="{BB962C8B-B14F-4D97-AF65-F5344CB8AC3E}">
        <p14:creationId xmlns:p14="http://schemas.microsoft.com/office/powerpoint/2010/main" val="321831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b="1"/>
              <a:t>Prion definition</a:t>
            </a:r>
          </a:p>
        </p:txBody>
      </p:sp>
      <p:sp>
        <p:nvSpPr>
          <p:cNvPr id="57347" name="Content Placeholder 2"/>
          <p:cNvSpPr>
            <a:spLocks noGrp="1"/>
          </p:cNvSpPr>
          <p:nvPr>
            <p:ph idx="1"/>
          </p:nvPr>
        </p:nvSpPr>
        <p:spPr>
          <a:xfrm>
            <a:off x="381000" y="1194707"/>
            <a:ext cx="6781800" cy="4525963"/>
          </a:xfrm>
        </p:spPr>
        <p:txBody>
          <a:bodyPr/>
          <a:lstStyle/>
          <a:p>
            <a:pPr eaLnBrk="1" hangingPunct="1"/>
            <a:r>
              <a:rPr lang="en-US" altLang="en-US" b="1" dirty="0">
                <a:solidFill>
                  <a:srgbClr val="FF0000"/>
                </a:solidFill>
              </a:rPr>
              <a:t>Pro</a:t>
            </a:r>
            <a:r>
              <a:rPr lang="en-US" altLang="en-US" b="1" dirty="0"/>
              <a:t>teinaceous </a:t>
            </a:r>
            <a:r>
              <a:rPr lang="en-US" altLang="en-US" b="1" dirty="0">
                <a:solidFill>
                  <a:srgbClr val="FF0000"/>
                </a:solidFill>
              </a:rPr>
              <a:t>in</a:t>
            </a:r>
            <a:r>
              <a:rPr lang="en-US" altLang="en-US" b="1" dirty="0"/>
              <a:t>fectious particle that lacks nucleic acid</a:t>
            </a:r>
          </a:p>
          <a:p>
            <a:pPr eaLnBrk="1" hangingPunct="1"/>
            <a:r>
              <a:rPr lang="en-US" altLang="en-US" b="1" dirty="0"/>
              <a:t>Prions are composed largely, if not entirely, of </a:t>
            </a:r>
            <a:r>
              <a:rPr lang="en-US" altLang="en-US" b="1" dirty="0" err="1"/>
              <a:t>PrP</a:t>
            </a:r>
            <a:r>
              <a:rPr lang="en-US" altLang="en-US" b="1" baseline="30000" dirty="0" err="1"/>
              <a:t>Sc</a:t>
            </a:r>
            <a:r>
              <a:rPr lang="en-US" altLang="en-US" b="1" dirty="0"/>
              <a:t> molecules</a:t>
            </a:r>
          </a:p>
          <a:p>
            <a:pPr eaLnBrk="1" hangingPunct="1"/>
            <a:r>
              <a:rPr lang="en-US" altLang="en-US" b="1" dirty="0"/>
              <a:t>Prions can cause scrapie in sheep and goats, and related neurodegenerative diseases of humans, such as Creutzfeldt-Jakob disease</a:t>
            </a:r>
          </a:p>
        </p:txBody>
      </p:sp>
      <p:sp>
        <p:nvSpPr>
          <p:cNvPr id="57348" name="TextBox 3"/>
          <p:cNvSpPr txBox="1">
            <a:spLocks noChangeArrowheads="1"/>
          </p:cNvSpPr>
          <p:nvPr/>
        </p:nvSpPr>
        <p:spPr bwMode="auto">
          <a:xfrm>
            <a:off x="1981200" y="6400800"/>
            <a:ext cx="696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a:latin typeface="Arial" pitchFamily="34" charset="0"/>
              </a:rPr>
              <a:t>Prusiner and Miller, 378 Prion Diseases, Harrison’s Internal Medicine 17</a:t>
            </a:r>
            <a:r>
              <a:rPr lang="en-US" altLang="en-US" sz="1200" b="1" baseline="30000">
                <a:latin typeface="Arial" pitchFamily="34" charset="0"/>
              </a:rPr>
              <a:t>th</a:t>
            </a:r>
            <a:r>
              <a:rPr lang="en-US" altLang="en-US" sz="1200" b="1">
                <a:latin typeface="Arial" pitchFamily="34" charset="0"/>
              </a:rPr>
              <a:t> edition, p2646-2651</a:t>
            </a:r>
          </a:p>
        </p:txBody>
      </p: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038" y="0"/>
            <a:ext cx="173196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057400" y="66294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48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2984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descr="http://ecx.images-amazon.com/images/I/41mTo3AWjrL._BO2,204,203,200_PIsitb-sticker-arrow-click,TopRight,35,-76_AA300_SH20_OU01_.jpg"/>
          <p:cNvPicPr>
            <a:picLocks noChangeAspect="1" noChangeArrowheads="1"/>
          </p:cNvPicPr>
          <p:nvPr/>
        </p:nvPicPr>
        <p:blipFill>
          <a:blip r:embed="rId3">
            <a:extLst>
              <a:ext uri="{28A0092B-C50C-407E-A947-70E740481C1C}">
                <a14:useLocalDpi xmlns:a14="http://schemas.microsoft.com/office/drawing/2010/main" val="0"/>
              </a:ext>
            </a:extLst>
          </a:blip>
          <a:srcRect l="16000" t="10667" r="20000"/>
          <a:stretch>
            <a:fillRect/>
          </a:stretch>
        </p:blipFill>
        <p:spPr bwMode="auto">
          <a:xfrm>
            <a:off x="4419600" y="381000"/>
            <a:ext cx="16970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33875"/>
            <a:ext cx="5524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8" descr="Biosecurity and Bioterrorism: Containing and Preventing Biological Thre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4724400"/>
            <a:ext cx="1508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863" y="2971800"/>
            <a:ext cx="5545137"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1" descr="https://encrypted.google.com/books/images/frontcover/DGKDYPttBMgC?fife=w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04800"/>
            <a:ext cx="1828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Box 11"/>
          <p:cNvSpPr txBox="1">
            <a:spLocks noChangeArrowheads="1"/>
          </p:cNvSpPr>
          <p:nvPr/>
        </p:nvSpPr>
        <p:spPr bwMode="auto">
          <a:xfrm>
            <a:off x="1295400" y="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Information was provided by an LSU Medical Student, Ms. Brooke Richard, 2013 </a:t>
            </a:r>
          </a:p>
        </p:txBody>
      </p:sp>
      <p:pic>
        <p:nvPicPr>
          <p:cNvPr id="5837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81200"/>
            <a:ext cx="34290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2" descr="C:\Documents and Settings\itsuno\Desktop\Class 2013\MID 2013\Students\Brooke Richard.JPG"/>
          <p:cNvPicPr>
            <a:picLocks noChangeAspect="1" noChangeArrowheads="1"/>
          </p:cNvPicPr>
          <p:nvPr/>
        </p:nvPicPr>
        <p:blipFill>
          <a:blip r:embed="rId9">
            <a:extLst>
              <a:ext uri="{28A0092B-C50C-407E-A947-70E740481C1C}">
                <a14:useLocalDpi xmlns:a14="http://schemas.microsoft.com/office/drawing/2010/main" val="0"/>
              </a:ext>
            </a:extLst>
          </a:blip>
          <a:srcRect l="59325" t="19595"/>
          <a:stretch>
            <a:fillRect/>
          </a:stretch>
        </p:blipFill>
        <p:spPr bwMode="auto">
          <a:xfrm>
            <a:off x="0" y="0"/>
            <a:ext cx="13128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H="1">
            <a:off x="2743200" y="990600"/>
            <a:ext cx="14478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70638" y="1752600"/>
            <a:ext cx="792162" cy="1219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172200" y="6019800"/>
            <a:ext cx="1447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77975" y="6818313"/>
            <a:ext cx="3200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2400" y="4343400"/>
            <a:ext cx="3276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5413" y="4159250"/>
            <a:ext cx="3200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10000" y="3886200"/>
            <a:ext cx="5334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8386" name="Rectangle 18"/>
          <p:cNvSpPr>
            <a:spLocks noChangeArrowheads="1"/>
          </p:cNvSpPr>
          <p:nvPr/>
        </p:nvSpPr>
        <p:spPr bwMode="auto">
          <a:xfrm>
            <a:off x="3657600" y="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hlinkClick r:id="rId10"/>
              </a:rPr>
              <a:t>http://tsunodalaboratory.blog.fc2.com/blog-entry-122.html</a:t>
            </a:r>
            <a:endParaRPr lang="en-US" altLang="en-US" sz="1600">
              <a:latin typeface="Arial" pitchFamily="34" charset="0"/>
            </a:endParaRPr>
          </a:p>
          <a:p>
            <a:pPr eaLnBrk="1" hangingPunct="1">
              <a:spcBef>
                <a:spcPct val="0"/>
              </a:spcBef>
              <a:buFontTx/>
              <a:buNone/>
            </a:pPr>
            <a:endParaRPr lang="en-US" altLang="en-US" sz="1600">
              <a:latin typeface="Arial" pitchFamily="34" charset="0"/>
            </a:endParaRPr>
          </a:p>
        </p:txBody>
      </p:sp>
    </p:spTree>
    <p:extLst>
      <p:ext uri="{BB962C8B-B14F-4D97-AF65-F5344CB8AC3E}">
        <p14:creationId xmlns:p14="http://schemas.microsoft.com/office/powerpoint/2010/main" val="353346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62000" y="0"/>
            <a:ext cx="8229600" cy="914400"/>
          </a:xfrm>
        </p:spPr>
        <p:txBody>
          <a:bodyPr/>
          <a:lstStyle/>
          <a:p>
            <a:pPr eaLnBrk="1" hangingPunct="1"/>
            <a:r>
              <a:rPr lang="en-US" altLang="en-US" sz="3200" b="1">
                <a:latin typeface="Arial" pitchFamily="34" charset="0"/>
              </a:rPr>
              <a:t>Structures of prion proteins</a:t>
            </a:r>
            <a:endParaRPr lang="en-US" altLang="en-US" sz="3200"/>
          </a:p>
        </p:txBody>
      </p:sp>
      <p:pic>
        <p:nvPicPr>
          <p:cNvPr id="59395" name="Picture 7" descr="D:\i_bank\images\special\alphalow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6775" y="-549275"/>
            <a:ext cx="762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70754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3152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6642100"/>
            <a:ext cx="4098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3300" y="6696075"/>
            <a:ext cx="17907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7"/>
          <p:cNvSpPr>
            <a:spLocks noChangeArrowheads="1"/>
          </p:cNvSpPr>
          <p:nvPr/>
        </p:nvSpPr>
        <p:spPr bwMode="auto">
          <a:xfrm>
            <a:off x="2590800" y="5562600"/>
            <a:ext cx="247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PrP</a:t>
            </a:r>
            <a:r>
              <a:rPr lang="en-US" altLang="en-US" sz="1800" b="1" baseline="30000">
                <a:latin typeface="Arial" pitchFamily="34" charset="0"/>
              </a:rPr>
              <a:t>C</a:t>
            </a:r>
            <a:r>
              <a:rPr lang="en-US" altLang="en-US" sz="1800" b="1">
                <a:latin typeface="Arial" pitchFamily="34" charset="0"/>
              </a:rPr>
              <a:t>, rich in </a:t>
            </a:r>
            <a:r>
              <a:rPr lang="el-GR" altLang="en-US" sz="1800" b="1">
                <a:latin typeface="Arial" pitchFamily="34" charset="0"/>
              </a:rPr>
              <a:t>α</a:t>
            </a:r>
            <a:r>
              <a:rPr lang="en-US" altLang="en-US" sz="1800" b="1">
                <a:latin typeface="Arial" pitchFamily="34" charset="0"/>
              </a:rPr>
              <a:t>-helix</a:t>
            </a:r>
          </a:p>
          <a:p>
            <a:pPr eaLnBrk="1" hangingPunct="1">
              <a:spcBef>
                <a:spcPct val="0"/>
              </a:spcBef>
              <a:buFontTx/>
              <a:buNone/>
            </a:pPr>
            <a:r>
              <a:rPr lang="en-US" altLang="en-US" sz="1800" b="1">
                <a:latin typeface="Arial" pitchFamily="34" charset="0"/>
              </a:rPr>
              <a:t>cellular prion protein</a:t>
            </a:r>
            <a:endParaRPr lang="en-US" altLang="en-US" sz="1800">
              <a:latin typeface="Arial" pitchFamily="34" charset="0"/>
            </a:endParaRPr>
          </a:p>
        </p:txBody>
      </p:sp>
      <p:sp>
        <p:nvSpPr>
          <p:cNvPr id="59401" name="Rectangle 8"/>
          <p:cNvSpPr>
            <a:spLocks noChangeArrowheads="1"/>
          </p:cNvSpPr>
          <p:nvPr/>
        </p:nvSpPr>
        <p:spPr bwMode="auto">
          <a:xfrm>
            <a:off x="5257800" y="5562600"/>
            <a:ext cx="30194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PrP</a:t>
            </a:r>
            <a:r>
              <a:rPr lang="en-US" altLang="en-US" sz="1800" b="1" baseline="30000">
                <a:latin typeface="Arial" pitchFamily="34" charset="0"/>
              </a:rPr>
              <a:t>Sc</a:t>
            </a:r>
            <a:r>
              <a:rPr lang="en-US" altLang="en-US" sz="1800" b="1">
                <a:latin typeface="Arial" pitchFamily="34" charset="0"/>
              </a:rPr>
              <a:t> , rich in </a:t>
            </a:r>
            <a:r>
              <a:rPr lang="el-GR" altLang="en-US" sz="1800" b="1">
                <a:latin typeface="Arial" pitchFamily="34" charset="0"/>
              </a:rPr>
              <a:t>β</a:t>
            </a:r>
            <a:r>
              <a:rPr lang="en-US" altLang="en-US" sz="1800" b="1">
                <a:latin typeface="Arial" pitchFamily="34" charset="0"/>
              </a:rPr>
              <a:t>-sheet</a:t>
            </a:r>
          </a:p>
          <a:p>
            <a:pPr eaLnBrk="1" hangingPunct="1">
              <a:spcBef>
                <a:spcPct val="0"/>
              </a:spcBef>
              <a:buFontTx/>
              <a:buNone/>
            </a:pPr>
            <a:r>
              <a:rPr lang="en-US" altLang="en-US" sz="1800" b="1">
                <a:latin typeface="Arial" pitchFamily="34" charset="0"/>
              </a:rPr>
              <a:t>scrapie-like prion protein)</a:t>
            </a:r>
            <a:endParaRPr lang="en-US" altLang="en-US" sz="1800">
              <a:latin typeface="Arial" pitchFamily="34" charset="0"/>
            </a:endParaRPr>
          </a:p>
        </p:txBody>
      </p:sp>
    </p:spTree>
    <p:extLst>
      <p:ext uri="{BB962C8B-B14F-4D97-AF65-F5344CB8AC3E}">
        <p14:creationId xmlns:p14="http://schemas.microsoft.com/office/powerpoint/2010/main" val="413592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 name="グループ化 5"/>
          <p:cNvGrpSpPr/>
          <p:nvPr/>
        </p:nvGrpSpPr>
        <p:grpSpPr>
          <a:xfrm>
            <a:off x="1188850" y="827648"/>
            <a:ext cx="6764338" cy="5213318"/>
            <a:chOff x="1186798" y="836613"/>
            <a:chExt cx="6764338" cy="5213318"/>
          </a:xfrm>
          <a:solidFill>
            <a:schemeClr val="tx1"/>
          </a:solidFill>
        </p:grpSpPr>
        <p:graphicFrame>
          <p:nvGraphicFramePr>
            <p:cNvPr id="4" name="Group 153"/>
            <p:cNvGraphicFramePr>
              <a:graphicFrameLocks/>
            </p:cNvGraphicFramePr>
            <p:nvPr>
              <p:extLst/>
            </p:nvPr>
          </p:nvGraphicFramePr>
          <p:xfrm>
            <a:off x="1186798" y="1400175"/>
            <a:ext cx="6764338" cy="4649756"/>
          </p:xfrm>
          <a:graphic>
            <a:graphicData uri="http://schemas.openxmlformats.org/drawingml/2006/table">
              <a:tbl>
                <a:tblPr/>
                <a:tblGrid>
                  <a:gridCol w="3742627">
                    <a:extLst>
                      <a:ext uri="{9D8B030D-6E8A-4147-A177-3AD203B41FA5}">
                        <a16:colId xmlns:a16="http://schemas.microsoft.com/office/drawing/2014/main" val="20000"/>
                      </a:ext>
                    </a:extLst>
                  </a:gridCol>
                  <a:gridCol w="1681115">
                    <a:extLst>
                      <a:ext uri="{9D8B030D-6E8A-4147-A177-3AD203B41FA5}">
                        <a16:colId xmlns:a16="http://schemas.microsoft.com/office/drawing/2014/main" val="20001"/>
                      </a:ext>
                    </a:extLst>
                  </a:gridCol>
                  <a:gridCol w="1340596">
                    <a:extLst>
                      <a:ext uri="{9D8B030D-6E8A-4147-A177-3AD203B41FA5}">
                        <a16:colId xmlns:a16="http://schemas.microsoft.com/office/drawing/2014/main" val="20002"/>
                      </a:ext>
                    </a:extLst>
                  </a:gridCol>
                </a:tblGrid>
                <a:tr h="411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処理方法</a:t>
                        </a:r>
                      </a:p>
                    </a:txBody>
                    <a:tcPr marL="84408" marR="84408" marT="45723" marB="45723"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温度</a:t>
                        </a:r>
                      </a:p>
                    </a:txBody>
                    <a:tcPr marL="84408" marR="84408" marT="45723" marB="45723"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rPr>
                          <a:t>焼却</a:t>
                        </a:r>
                      </a:p>
                    </a:txBody>
                    <a:tcPr marL="84408" marR="84408" marT="45723" marB="45723"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endParaRPr>
                      </a:p>
                    </a:txBody>
                    <a:tcPr marL="84408" marR="84408"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endParaRPr>
                      </a:p>
                    </a:txBody>
                    <a:tcPr marL="84408" marR="84408" marT="45723" marB="45723"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18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rPr>
                          <a:t>3% SDS</a:t>
                        </a:r>
                        <a:endParaRPr kumimoji="1" lang="ja-JP" altLang="en-US"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endParaRP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rPr>
                          <a:t>100</a:t>
                        </a:r>
                        <a:r>
                          <a:rPr kumimoji="1" lang="en-US" altLang="ja-JP" sz="28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sym typeface="Symbol" pitchFamily="18" charset="2"/>
                          </a:rPr>
                          <a:t></a:t>
                        </a:r>
                        <a:r>
                          <a:rPr kumimoji="1" lang="en-US" altLang="ja-JP"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rPr>
                          <a:t>C</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rPr>
                          <a:t>10</a:t>
                        </a:r>
                        <a:r>
                          <a:rPr kumimoji="1" lang="ja-JP" altLang="en-US" sz="2000" b="0" i="0" u="none" strike="noStrike" cap="none" normalizeH="0" baseline="0">
                            <a:ln>
                              <a:noFill/>
                            </a:ln>
                            <a:solidFill>
                              <a:srgbClr val="FF0000"/>
                            </a:solidFill>
                            <a:effectLst/>
                            <a:latin typeface="Arial Rounded MT Bold" panose="020F0704030504030204" pitchFamily="34" charset="0"/>
                            <a:ea typeface="HG丸ｺﾞｼｯｸM-PRO" pitchFamily="50" charset="-128"/>
                            <a:cs typeface="Arial" pitchFamily="34" charset="0"/>
                          </a:rPr>
                          <a:t>分間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70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オートクレーブ</a:t>
                        </a:r>
                        <a:endPar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endParaRP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134</a:t>
                        </a:r>
                        <a:r>
                          <a:rPr kumimoji="1" lang="en-US" altLang="ja-JP" sz="28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sym typeface="Symbol" pitchFamily="18" charset="2"/>
                          </a:rPr>
                          <a:t></a:t>
                        </a: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C</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20</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分間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7 M</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塩酸グアニジン</a:t>
                        </a: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1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3 M</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グアニジンチオシアネート</a:t>
                        </a: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3 M</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トリクロロアセテート</a:t>
                        </a: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60%</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ギ酸</a:t>
                        </a: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50%</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フェノール</a:t>
                        </a: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1-5%</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次亜塩素酸ナトリウム</a:t>
                        </a:r>
                      </a:p>
                    </a:txBody>
                    <a:tcPr marL="84408" marR="84408"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2</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p>
                    </a:txBody>
                    <a:tcPr marL="84408" marR="84408"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0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1 M</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水酸化ナトリウム</a:t>
                        </a:r>
                      </a:p>
                    </a:txBody>
                    <a:tcPr marL="84408" marR="84408" marT="45723" marB="45723" anchor="ct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室温</a:t>
                        </a:r>
                      </a:p>
                    </a:txBody>
                    <a:tcPr marL="84408" marR="84408" marT="45723" marB="45723"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1</a:t>
                        </a:r>
                        <a:r>
                          <a:rPr kumimoji="1" lang="ja-JP" altLang="en-US"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rPr>
                          <a:t>時間</a:t>
                        </a:r>
                        <a:endParaRPr kumimoji="1" lang="en-US" altLang="ja-JP" sz="2000" b="0" i="0" u="none" strike="noStrike" cap="none" normalizeH="0" baseline="0">
                          <a:ln>
                            <a:noFill/>
                          </a:ln>
                          <a:solidFill>
                            <a:srgbClr val="000000"/>
                          </a:solidFill>
                          <a:effectLst/>
                          <a:latin typeface="Arial Rounded MT Bold" panose="020F0704030504030204" pitchFamily="34" charset="0"/>
                          <a:ea typeface="HG丸ｺﾞｼｯｸM-PRO" pitchFamily="50" charset="-128"/>
                          <a:cs typeface="Arial" pitchFamily="34" charset="0"/>
                        </a:endParaRPr>
                      </a:p>
                    </a:txBody>
                    <a:tcPr marL="84408" marR="84408" marT="45723" marB="45723" anchor="ct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 name="Text Box 151"/>
            <p:cNvSpPr txBox="1">
              <a:spLocks noChangeArrowheads="1"/>
            </p:cNvSpPr>
            <p:nvPr/>
          </p:nvSpPr>
          <p:spPr bwMode="auto">
            <a:xfrm>
              <a:off x="1186798" y="836613"/>
              <a:ext cx="5211762" cy="5238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eaLnBrk="0" hangingPunct="0">
                <a:defRPr kumimoji="1" sz="2400" b="1">
                  <a:solidFill>
                    <a:schemeClr val="tx1"/>
                  </a:solidFill>
                  <a:latin typeface="Arial" pitchFamily="34" charset="0"/>
                  <a:ea typeface="HG丸ｺﾞｼｯｸM-PRO" pitchFamily="50" charset="-128"/>
                </a:defRPr>
              </a:lvl1pPr>
              <a:lvl2pPr marL="742950" indent="-285750" algn="r" eaLnBrk="0" hangingPunct="0">
                <a:defRPr kumimoji="1" sz="2400" b="1">
                  <a:solidFill>
                    <a:schemeClr val="tx1"/>
                  </a:solidFill>
                  <a:latin typeface="Arial" pitchFamily="34" charset="0"/>
                  <a:ea typeface="HG丸ｺﾞｼｯｸM-PRO" pitchFamily="50" charset="-128"/>
                </a:defRPr>
              </a:lvl2pPr>
              <a:lvl3pPr marL="1143000" indent="-228600" algn="r" eaLnBrk="0" hangingPunct="0">
                <a:defRPr kumimoji="1" sz="2400" b="1">
                  <a:solidFill>
                    <a:schemeClr val="tx1"/>
                  </a:solidFill>
                  <a:latin typeface="Arial" pitchFamily="34" charset="0"/>
                  <a:ea typeface="HG丸ｺﾞｼｯｸM-PRO" pitchFamily="50" charset="-128"/>
                </a:defRPr>
              </a:lvl3pPr>
              <a:lvl4pPr marL="1600200" indent="-228600" algn="r" eaLnBrk="0" hangingPunct="0">
                <a:defRPr kumimoji="1" sz="2400" b="1">
                  <a:solidFill>
                    <a:schemeClr val="tx1"/>
                  </a:solidFill>
                  <a:latin typeface="Arial" pitchFamily="34" charset="0"/>
                  <a:ea typeface="HG丸ｺﾞｼｯｸM-PRO" pitchFamily="50" charset="-128"/>
                </a:defRPr>
              </a:lvl4pPr>
              <a:lvl5pPr marL="2057400" indent="-228600" algn="r" eaLnBrk="0" hangingPunct="0">
                <a:defRPr kumimoji="1" sz="2400" b="1">
                  <a:solidFill>
                    <a:schemeClr val="tx1"/>
                  </a:solidFill>
                  <a:latin typeface="Arial" pitchFamily="34" charset="0"/>
                  <a:ea typeface="HG丸ｺﾞｼｯｸM-PRO" pitchFamily="50" charset="-128"/>
                </a:defRPr>
              </a:lvl5pPr>
              <a:lvl6pPr marL="2514600" indent="-228600" algn="r" eaLnBrk="0" fontAlgn="base" hangingPunct="0">
                <a:spcBef>
                  <a:spcPct val="0"/>
                </a:spcBef>
                <a:spcAft>
                  <a:spcPct val="0"/>
                </a:spcAft>
                <a:defRPr kumimoji="1" sz="2400" b="1">
                  <a:solidFill>
                    <a:schemeClr val="tx1"/>
                  </a:solidFill>
                  <a:latin typeface="Arial" pitchFamily="34" charset="0"/>
                  <a:ea typeface="HG丸ｺﾞｼｯｸM-PRO" pitchFamily="50" charset="-128"/>
                </a:defRPr>
              </a:lvl6pPr>
              <a:lvl7pPr marL="2971800" indent="-228600" algn="r" eaLnBrk="0" fontAlgn="base" hangingPunct="0">
                <a:spcBef>
                  <a:spcPct val="0"/>
                </a:spcBef>
                <a:spcAft>
                  <a:spcPct val="0"/>
                </a:spcAft>
                <a:defRPr kumimoji="1" sz="2400" b="1">
                  <a:solidFill>
                    <a:schemeClr val="tx1"/>
                  </a:solidFill>
                  <a:latin typeface="Arial" pitchFamily="34" charset="0"/>
                  <a:ea typeface="HG丸ｺﾞｼｯｸM-PRO" pitchFamily="50" charset="-128"/>
                </a:defRPr>
              </a:lvl7pPr>
              <a:lvl8pPr marL="3429000" indent="-228600" algn="r" eaLnBrk="0" fontAlgn="base" hangingPunct="0">
                <a:spcBef>
                  <a:spcPct val="0"/>
                </a:spcBef>
                <a:spcAft>
                  <a:spcPct val="0"/>
                </a:spcAft>
                <a:defRPr kumimoji="1" sz="2400" b="1">
                  <a:solidFill>
                    <a:schemeClr val="tx1"/>
                  </a:solidFill>
                  <a:latin typeface="Arial" pitchFamily="34" charset="0"/>
                  <a:ea typeface="HG丸ｺﾞｼｯｸM-PRO" pitchFamily="50" charset="-128"/>
                </a:defRPr>
              </a:lvl8pPr>
              <a:lvl9pPr marL="3886200" indent="-228600" algn="r" eaLnBrk="0" fontAlgn="base" hangingPunct="0">
                <a:spcBef>
                  <a:spcPct val="0"/>
                </a:spcBef>
                <a:spcAft>
                  <a:spcPct val="0"/>
                </a:spcAft>
                <a:defRPr kumimoji="1" sz="2400" b="1">
                  <a:solidFill>
                    <a:schemeClr val="tx1"/>
                  </a:solidFill>
                  <a:latin typeface="Arial" pitchFamily="34" charset="0"/>
                  <a:ea typeface="HG丸ｺﾞｼｯｸM-PRO" pitchFamily="50" charset="-128"/>
                </a:defRPr>
              </a:lvl9pPr>
            </a:lstStyle>
            <a:p>
              <a:pPr algn="l" eaLnBrk="1" hangingPunct="1"/>
              <a:r>
                <a:rPr lang="ja-JP" altLang="en-US" sz="2800" b="0">
                  <a:solidFill>
                    <a:srgbClr val="000000"/>
                  </a:solidFill>
                  <a:latin typeface="Arial Rounded MT Bold" panose="020F0704030504030204" pitchFamily="34" charset="0"/>
                </a:rPr>
                <a:t>異常プリオン蛋白質の不活化法</a:t>
              </a:r>
            </a:p>
          </p:txBody>
        </p:sp>
      </p:grpSp>
      <p:sp>
        <p:nvSpPr>
          <p:cNvPr id="3" name="スライド番号プレースホルダー 2"/>
          <p:cNvSpPr>
            <a:spLocks noGrp="1"/>
          </p:cNvSpPr>
          <p:nvPr>
            <p:ph type="sldNum" sz="quarter" idx="12"/>
          </p:nvPr>
        </p:nvSpPr>
        <p:spPr/>
        <p:txBody>
          <a:bodyPr/>
          <a:lstStyle/>
          <a:p>
            <a:pPr>
              <a:defRPr/>
            </a:pPr>
            <a:fld id="{A5F8C2F6-56BA-4A88-BDCA-81E1BC1D6625}" type="slidenum">
              <a:rPr lang="ja-JP" altLang="en-US" smtClean="0"/>
              <a:pPr>
                <a:defRPr/>
              </a:pPr>
              <a:t>24</a:t>
            </a:fld>
            <a:endParaRPr lang="ja-JP" altLang="en-US"/>
          </a:p>
        </p:txBody>
      </p:sp>
      <p:sp>
        <p:nvSpPr>
          <p:cNvPr id="2" name="テキスト ボックス 1"/>
          <p:cNvSpPr txBox="1"/>
          <p:nvPr/>
        </p:nvSpPr>
        <p:spPr>
          <a:xfrm>
            <a:off x="2438400" y="-14748"/>
            <a:ext cx="1752403" cy="707886"/>
          </a:xfrm>
          <a:prstGeom prst="rect">
            <a:avLst/>
          </a:prstGeom>
          <a:noFill/>
        </p:spPr>
        <p:txBody>
          <a:bodyPr wrap="none" rtlCol="0">
            <a:spAutoFit/>
          </a:bodyPr>
          <a:lstStyle/>
          <a:p>
            <a:r>
              <a:rPr kumimoji="1" lang="en-US" altLang="ja-JP" sz="4000" b="1" dirty="0">
                <a:solidFill>
                  <a:schemeClr val="bg1"/>
                </a:solidFill>
              </a:rPr>
              <a:t>108D-8</a:t>
            </a:r>
            <a:endParaRPr kumimoji="1" lang="ja-JP" altLang="en-US" sz="4000" b="1" dirty="0">
              <a:solidFill>
                <a:schemeClr val="bg1"/>
              </a:solidFill>
            </a:endParaRPr>
          </a:p>
        </p:txBody>
      </p:sp>
    </p:spTree>
    <p:extLst>
      <p:ext uri="{BB962C8B-B14F-4D97-AF65-F5344CB8AC3E}">
        <p14:creationId xmlns:p14="http://schemas.microsoft.com/office/powerpoint/2010/main" val="239851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259979" y="824066"/>
            <a:ext cx="8633009" cy="5466510"/>
            <a:chOff x="259979" y="889841"/>
            <a:chExt cx="8633009" cy="5466510"/>
          </a:xfrm>
        </p:grpSpPr>
        <p:sp>
          <p:nvSpPr>
            <p:cNvPr id="3" name="Rectangle 2"/>
            <p:cNvSpPr txBox="1">
              <a:spLocks noChangeArrowheads="1"/>
            </p:cNvSpPr>
            <p:nvPr/>
          </p:nvSpPr>
          <p:spPr>
            <a:xfrm>
              <a:off x="259979" y="889841"/>
              <a:ext cx="6839626" cy="533400"/>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3200" b="0">
                  <a:solidFill>
                    <a:srgbClr val="000000"/>
                  </a:solidFill>
                  <a:latin typeface="HG丸ｺﾞｼｯｸM-PRO" panose="020F0600000000000000" pitchFamily="50" charset="-128"/>
                  <a:ea typeface="HG丸ｺﾞｼｯｸM-PRO" panose="020F0600000000000000" pitchFamily="50" charset="-128"/>
                </a:rPr>
                <a:t>プリオン病</a:t>
              </a:r>
              <a:r>
                <a:rPr lang="en-US" altLang="ja-JP" sz="3200" b="0">
                  <a:solidFill>
                    <a:prstClr val="black"/>
                  </a:solidFill>
                  <a:latin typeface="HG丸ｺﾞｼｯｸM-PRO" panose="020F0600000000000000" pitchFamily="50" charset="-128"/>
                  <a:ea typeface="HG丸ｺﾞｼｯｸM-PRO" panose="020F0600000000000000" pitchFamily="50" charset="-128"/>
                </a:rPr>
                <a:t>-</a:t>
              </a:r>
              <a:r>
                <a:rPr lang="ja-JP" altLang="en-US" sz="3200" b="0">
                  <a:solidFill>
                    <a:prstClr val="black"/>
                  </a:solidFill>
                  <a:latin typeface="HG丸ｺﾞｼｯｸM-PRO" panose="020F0600000000000000" pitchFamily="50" charset="-128"/>
                  <a:ea typeface="HG丸ｺﾞｼｯｸM-PRO" panose="020F0600000000000000" pitchFamily="50" charset="-128"/>
                </a:rPr>
                <a:t>人獣共通感染症</a:t>
              </a:r>
              <a:r>
                <a:rPr lang="en-US" altLang="ja-JP" sz="3200" b="0">
                  <a:solidFill>
                    <a:prstClr val="black"/>
                  </a:solidFill>
                  <a:latin typeface="HG丸ｺﾞｼｯｸM-PRO" panose="020F0600000000000000" pitchFamily="50" charset="-128"/>
                  <a:ea typeface="HG丸ｺﾞｼｯｸM-PRO" panose="020F0600000000000000" pitchFamily="50" charset="-128"/>
                </a:rPr>
                <a:t>-</a:t>
              </a:r>
              <a:endParaRPr lang="ja-JP" altLang="en-US" sz="3200" b="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Rectangle 3"/>
            <p:cNvSpPr txBox="1">
              <a:spLocks noChangeArrowheads="1"/>
            </p:cNvSpPr>
            <p:nvPr/>
          </p:nvSpPr>
          <p:spPr>
            <a:xfrm>
              <a:off x="259979" y="1474040"/>
              <a:ext cx="8633009" cy="4882311"/>
            </a:xfrm>
            <a:prstGeom prst="rect">
              <a:avLst/>
            </a:prstGeom>
          </p:spPr>
          <p:txBody>
            <a:bodyPr vert="horz" lIns="91440" tIns="45720" rIns="91440" bIns="45720" rtlCol="0">
              <a:noAutofit/>
            </a:bodyPr>
            <a:lst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a:lnSpc>
                  <a:spcPct val="80000"/>
                </a:lnSpc>
                <a:buFontTx/>
                <a:buNone/>
                <a:tabLst>
                  <a:tab pos="1139825" algn="l"/>
                  <a:tab pos="1803400" algn="l"/>
                  <a:tab pos="3911600" algn="ctr"/>
                </a:tabLst>
              </a:pPr>
              <a:r>
                <a:rPr lang="ja-JP" altLang="en-US" sz="2400" b="0" dirty="0">
                  <a:solidFill>
                    <a:srgbClr val="000000"/>
                  </a:solidFill>
                  <a:latin typeface="Arial Rounded MT Bold" panose="020F0704030504030204" pitchFamily="34" charset="0"/>
                  <a:ea typeface="HG丸ｺﾞｼｯｸM-PRO" pitchFamily="50" charset="-128"/>
                </a:rPr>
                <a:t>宿主	疾患名</a:t>
              </a:r>
            </a:p>
            <a:p>
              <a:pPr marL="0" indent="0">
                <a:lnSpc>
                  <a:spcPct val="80000"/>
                </a:lnSpc>
                <a:buFontTx/>
                <a:buNone/>
                <a:tabLst>
                  <a:tab pos="1139825" algn="l"/>
                  <a:tab pos="1803400" algn="l"/>
                  <a:tab pos="3911600" algn="ctr"/>
                </a:tabLst>
              </a:pPr>
              <a:r>
                <a:rPr lang="ja-JP" altLang="en-US" sz="2400" b="0" dirty="0">
                  <a:solidFill>
                    <a:srgbClr val="000000"/>
                  </a:solidFill>
                  <a:latin typeface="Arial Rounded MT Bold" panose="020F0704030504030204" pitchFamily="34" charset="0"/>
                  <a:ea typeface="HG丸ｺﾞｼｯｸM-PRO" pitchFamily="50" charset="-128"/>
                </a:rPr>
                <a:t>ヒト</a:t>
              </a:r>
              <a:r>
                <a:rPr lang="ja-JP" altLang="en-US" sz="2400" b="0">
                  <a:solidFill>
                    <a:srgbClr val="000000"/>
                  </a:solidFill>
                  <a:latin typeface="Arial Rounded MT Bold" panose="020F0704030504030204" pitchFamily="34" charset="0"/>
                  <a:ea typeface="HG丸ｺﾞｼｯｸM-PRO" pitchFamily="50" charset="-128"/>
                </a:rPr>
                <a:t>	</a:t>
              </a:r>
              <a:r>
                <a:rPr lang="ja-JP" altLang="en-US" sz="2400" b="0">
                  <a:solidFill>
                    <a:srgbClr val="FF0000"/>
                  </a:solidFill>
                  <a:latin typeface="Arial Rounded MT Bold" panose="020F0704030504030204" pitchFamily="34" charset="0"/>
                  <a:ea typeface="HG丸ｺﾞｼｯｸM-PRO" pitchFamily="50" charset="-128"/>
                </a:rPr>
                <a:t>クールー</a:t>
              </a:r>
              <a:r>
                <a:rPr lang="en-US" altLang="ja-JP" sz="2400" b="0">
                  <a:solidFill>
                    <a:srgbClr val="FF0000"/>
                  </a:solidFill>
                  <a:latin typeface="Arial Rounded MT Bold" panose="020F0704030504030204" pitchFamily="34" charset="0"/>
                  <a:ea typeface="HG丸ｺﾞｼｯｸM-PRO" pitchFamily="50" charset="-128"/>
                </a:rPr>
                <a:t>/Kuru</a:t>
              </a:r>
              <a:endParaRPr lang="en-US" altLang="ja-JP" sz="2400" b="0" dirty="0">
                <a:solidFill>
                  <a:srgbClr val="FF0000"/>
                </a:solidFill>
                <a:latin typeface="Arial Rounded MT Bold" panose="020F0704030504030204" pitchFamily="34" charset="0"/>
                <a:ea typeface="HG丸ｺﾞｼｯｸM-PRO" pitchFamily="50" charset="-128"/>
              </a:endParaRPr>
            </a:p>
            <a:p>
              <a:pPr marL="0" indent="0">
                <a:lnSpc>
                  <a:spcPct val="80000"/>
                </a:lnSpc>
                <a:buFontTx/>
                <a:buNone/>
                <a:tabLst>
                  <a:tab pos="1139825" algn="l"/>
                  <a:tab pos="1803400" algn="l"/>
                  <a:tab pos="3911600" algn="ctr"/>
                </a:tabLst>
              </a:pPr>
              <a:r>
                <a:rPr lang="en-US" altLang="ja-JP" sz="2400" b="0" dirty="0">
                  <a:solidFill>
                    <a:srgbClr val="000000"/>
                  </a:solidFill>
                  <a:latin typeface="Arial Rounded MT Bold" panose="020F0704030504030204" pitchFamily="34" charset="0"/>
                  <a:ea typeface="HG丸ｺﾞｼｯｸM-PRO" pitchFamily="50" charset="-128"/>
                </a:rPr>
                <a:t>	</a:t>
              </a:r>
              <a:r>
                <a:rPr lang="ja-JP" altLang="en-US" sz="2400" b="0" dirty="0">
                  <a:solidFill>
                    <a:srgbClr val="FF0000"/>
                  </a:solidFill>
                  <a:latin typeface="Arial Rounded MT Bold" panose="020F0704030504030204" pitchFamily="34" charset="0"/>
                  <a:ea typeface="HG丸ｺﾞｼｯｸM-PRO" pitchFamily="50" charset="-128"/>
                </a:rPr>
                <a:t>クロイツフェルト</a:t>
              </a:r>
              <a:r>
                <a:rPr lang="ja-JP" altLang="en-US" sz="2400" b="0">
                  <a:solidFill>
                    <a:srgbClr val="FF0000"/>
                  </a:solidFill>
                  <a:latin typeface="Arial Rounded MT Bold" panose="020F0704030504030204" pitchFamily="34" charset="0"/>
                  <a:ea typeface="HG丸ｺﾞｼｯｸM-PRO" pitchFamily="50" charset="-128"/>
                </a:rPr>
                <a:t>・ヤコブ病</a:t>
              </a:r>
              <a:r>
                <a:rPr lang="en-US" altLang="ja-JP" sz="2400" b="0">
                  <a:solidFill>
                    <a:srgbClr val="FF0000"/>
                  </a:solidFill>
                  <a:latin typeface="Arial Rounded MT Bold" panose="020F0704030504030204" pitchFamily="34" charset="0"/>
                  <a:ea typeface="HG丸ｺﾞｼｯｸM-PRO" pitchFamily="50" charset="-128"/>
                </a:rPr>
                <a:t>/Creutzfeldt-Jakob</a:t>
              </a:r>
              <a:endParaRPr lang="en-US" altLang="ja-JP" sz="2400" b="0" dirty="0">
                <a:solidFill>
                  <a:srgbClr val="FF0000"/>
                </a:solidFill>
                <a:latin typeface="Arial Rounded MT Bold" panose="020F0704030504030204" pitchFamily="34" charset="0"/>
                <a:ea typeface="HG丸ｺﾞｼｯｸM-PRO" pitchFamily="50" charset="-128"/>
              </a:endParaRPr>
            </a:p>
            <a:p>
              <a:pPr marL="0" indent="0">
                <a:lnSpc>
                  <a:spcPct val="80000"/>
                </a:lnSpc>
                <a:buFontTx/>
                <a:buNone/>
                <a:tabLst>
                  <a:tab pos="1139825" algn="l"/>
                  <a:tab pos="1803400" algn="l"/>
                  <a:tab pos="3911600" algn="ctr"/>
                </a:tabLst>
              </a:pPr>
              <a:r>
                <a:rPr lang="ja-JP" altLang="en-US" sz="2400" b="0" dirty="0">
                  <a:solidFill>
                    <a:srgbClr val="FF0000"/>
                  </a:solidFill>
                  <a:latin typeface="Arial Rounded MT Bold" panose="020F0704030504030204" pitchFamily="34" charset="0"/>
                  <a:ea typeface="HG丸ｺﾞｼｯｸM-PRO" pitchFamily="50" charset="-128"/>
                </a:rPr>
                <a:t>　　　</a:t>
              </a:r>
              <a:r>
                <a:rPr lang="ja-JP" altLang="en-US" sz="2400" b="0">
                  <a:solidFill>
                    <a:srgbClr val="FF0000"/>
                  </a:solidFill>
                  <a:latin typeface="Arial Rounded MT Bold" panose="020F0704030504030204" pitchFamily="34" charset="0"/>
                  <a:ea typeface="HG丸ｺﾞｼｯｸM-PRO" pitchFamily="50" charset="-128"/>
                </a:rPr>
                <a:t>   </a:t>
              </a:r>
              <a:r>
                <a:rPr lang="en-US" altLang="ja-JP" sz="2400" b="0">
                  <a:solidFill>
                    <a:srgbClr val="FF0000"/>
                  </a:solidFill>
                  <a:latin typeface="Arial Rounded MT Bold" panose="020F0704030504030204" pitchFamily="34" charset="0"/>
                  <a:ea typeface="HG丸ｺﾞｼｯｸM-PRO" pitchFamily="50" charset="-128"/>
                </a:rPr>
                <a:t>disease, CJD</a:t>
              </a:r>
            </a:p>
            <a:p>
              <a:pPr marL="0" indent="0">
                <a:lnSpc>
                  <a:spcPct val="80000"/>
                </a:lnSpc>
                <a:buFontTx/>
                <a:buNone/>
                <a:tabLst>
                  <a:tab pos="1139825" algn="l"/>
                  <a:tab pos="1803400" algn="l"/>
                  <a:tab pos="3911600" algn="ctr"/>
                </a:tabLst>
              </a:pPr>
              <a:r>
                <a:rPr lang="en-US" altLang="ja-JP" sz="2400" b="0">
                  <a:solidFill>
                    <a:srgbClr val="000000"/>
                  </a:solidFill>
                  <a:latin typeface="Arial Rounded MT Bold" panose="020F0704030504030204" pitchFamily="34" charset="0"/>
                  <a:ea typeface="HG丸ｺﾞｼｯｸM-PRO" pitchFamily="50" charset="-128"/>
                </a:rPr>
                <a:t>               </a:t>
              </a:r>
              <a:r>
                <a:rPr lang="ja-JP" altLang="en-US" sz="2400" b="0">
                  <a:solidFill>
                    <a:srgbClr val="000000"/>
                  </a:solidFill>
                  <a:latin typeface="Arial Rounded MT Bold" panose="020F0704030504030204" pitchFamily="34" charset="0"/>
                  <a:ea typeface="HG丸ｺﾞｼｯｸM-PRO" pitchFamily="50" charset="-128"/>
                </a:rPr>
                <a:t>ゲルストマン・ストロイスラー・シャインカー症候</a:t>
              </a:r>
              <a:endParaRPr lang="en-US" altLang="ja-JP" sz="2400" b="0">
                <a:solidFill>
                  <a:srgbClr val="000000"/>
                </a:solidFill>
                <a:latin typeface="Arial Rounded MT Bold" panose="020F0704030504030204" pitchFamily="34" charset="0"/>
                <a:ea typeface="HG丸ｺﾞｼｯｸM-PRO" pitchFamily="50" charset="-128"/>
              </a:endParaRPr>
            </a:p>
            <a:p>
              <a:pPr marL="0" indent="0">
                <a:lnSpc>
                  <a:spcPct val="80000"/>
                </a:lnSpc>
                <a:buFontTx/>
                <a:buNone/>
                <a:tabLst>
                  <a:tab pos="1139825" algn="l"/>
                  <a:tab pos="1803400" algn="l"/>
                  <a:tab pos="3911600" algn="ctr"/>
                </a:tabLst>
              </a:pPr>
              <a:r>
                <a:rPr lang="en-US" altLang="ja-JP" sz="2400" b="0">
                  <a:solidFill>
                    <a:srgbClr val="000000"/>
                  </a:solidFill>
                  <a:latin typeface="Arial Rounded MT Bold" panose="020F0704030504030204" pitchFamily="34" charset="0"/>
                  <a:ea typeface="HG丸ｺﾞｼｯｸM-PRO" pitchFamily="50" charset="-128"/>
                </a:rPr>
                <a:t>               </a:t>
              </a:r>
              <a:r>
                <a:rPr lang="ja-JP" altLang="en-US" sz="2400" b="0">
                  <a:solidFill>
                    <a:srgbClr val="000000"/>
                  </a:solidFill>
                  <a:latin typeface="Arial Rounded MT Bold" panose="020F0704030504030204" pitchFamily="34" charset="0"/>
                  <a:ea typeface="HG丸ｺﾞｼｯｸM-PRO" pitchFamily="50" charset="-128"/>
                </a:rPr>
                <a:t>群</a:t>
              </a:r>
              <a:r>
                <a:rPr lang="en-US" altLang="ja-JP" sz="2400" b="0">
                  <a:solidFill>
                    <a:srgbClr val="000000"/>
                  </a:solidFill>
                  <a:latin typeface="Arial Rounded MT Bold" panose="020F0704030504030204" pitchFamily="34" charset="0"/>
                  <a:ea typeface="HG丸ｺﾞｼｯｸM-PRO" pitchFamily="50" charset="-128"/>
                </a:rPr>
                <a:t>/Gerstmann-Sträussler-Scheinker syndrome, </a:t>
              </a:r>
            </a:p>
            <a:p>
              <a:pPr marL="0" indent="0">
                <a:lnSpc>
                  <a:spcPct val="80000"/>
                </a:lnSpc>
                <a:buFontTx/>
                <a:buNone/>
                <a:tabLst>
                  <a:tab pos="1139825" algn="l"/>
                  <a:tab pos="1803400" algn="l"/>
                  <a:tab pos="3911600" algn="ctr"/>
                </a:tabLst>
              </a:pPr>
              <a:r>
                <a:rPr lang="en-US" altLang="ja-JP" sz="2400" b="0">
                  <a:solidFill>
                    <a:srgbClr val="000000"/>
                  </a:solidFill>
                  <a:latin typeface="Arial Rounded MT Bold" panose="020F0704030504030204" pitchFamily="34" charset="0"/>
                  <a:ea typeface="HG丸ｺﾞｼｯｸM-PRO" pitchFamily="50" charset="-128"/>
                </a:rPr>
                <a:t>               GSS</a:t>
              </a:r>
            </a:p>
            <a:p>
              <a:pPr marL="0" indent="0">
                <a:lnSpc>
                  <a:spcPct val="80000"/>
                </a:lnSpc>
                <a:buFontTx/>
                <a:buNone/>
                <a:tabLst>
                  <a:tab pos="1139825" algn="l"/>
                  <a:tab pos="1803400" algn="l"/>
                  <a:tab pos="3911600" algn="ctr"/>
                </a:tabLst>
              </a:pPr>
              <a:r>
                <a:rPr lang="en-US" altLang="ja-JP" sz="2400" b="0">
                  <a:solidFill>
                    <a:srgbClr val="000000"/>
                  </a:solidFill>
                  <a:latin typeface="Arial Rounded MT Bold" panose="020F0704030504030204" pitchFamily="34" charset="0"/>
                  <a:ea typeface="HG丸ｺﾞｼｯｸM-PRO" pitchFamily="50" charset="-128"/>
                </a:rPr>
                <a:t>	</a:t>
              </a:r>
              <a:r>
                <a:rPr lang="ja-JP" altLang="en-US" sz="2400" b="0">
                  <a:solidFill>
                    <a:srgbClr val="000000"/>
                  </a:solidFill>
                  <a:latin typeface="Arial Rounded MT Bold" panose="020F0704030504030204" pitchFamily="34" charset="0"/>
                  <a:ea typeface="HG丸ｺﾞｼｯｸM-PRO" pitchFamily="50" charset="-128"/>
                </a:rPr>
                <a:t>致死性家族性不眠症</a:t>
              </a:r>
              <a:r>
                <a:rPr lang="en-US" altLang="ja-JP" sz="2400" b="0">
                  <a:solidFill>
                    <a:srgbClr val="000000"/>
                  </a:solidFill>
                  <a:latin typeface="Arial Rounded MT Bold" panose="020F0704030504030204" pitchFamily="34" charset="0"/>
                  <a:ea typeface="HG丸ｺﾞｼｯｸM-PRO" pitchFamily="50" charset="-128"/>
                </a:rPr>
                <a:t>/Fetal familial insomnia, FFI</a:t>
              </a:r>
            </a:p>
            <a:p>
              <a:pPr marL="0" indent="0">
                <a:lnSpc>
                  <a:spcPct val="80000"/>
                </a:lnSpc>
                <a:buFontTx/>
                <a:buNone/>
                <a:tabLst>
                  <a:tab pos="1139825" algn="l"/>
                  <a:tab pos="1803400" algn="l"/>
                  <a:tab pos="3911600" algn="ctr"/>
                </a:tabLst>
              </a:pPr>
              <a:r>
                <a:rPr lang="en-US" altLang="ja-JP" sz="2400" b="0">
                  <a:solidFill>
                    <a:srgbClr val="000000"/>
                  </a:solidFill>
                  <a:latin typeface="Arial Rounded MT Bold" panose="020F0704030504030204" pitchFamily="34" charset="0"/>
                  <a:ea typeface="HG丸ｺﾞｼｯｸM-PRO" pitchFamily="50" charset="-128"/>
                </a:rPr>
                <a:t>	</a:t>
              </a:r>
              <a:r>
                <a:rPr lang="ja-JP" altLang="en-US" sz="2400" b="0">
                  <a:solidFill>
                    <a:srgbClr val="000000"/>
                  </a:solidFill>
                  <a:latin typeface="Arial Rounded MT Bold" panose="020F0704030504030204" pitchFamily="34" charset="0"/>
                  <a:ea typeface="HG丸ｺﾞｼｯｸM-PRO" pitchFamily="50" charset="-128"/>
                </a:rPr>
                <a:t>変異型クロイツフェルト・ヤコブ病</a:t>
              </a:r>
              <a:r>
                <a:rPr lang="en-US" altLang="ja-JP" sz="2400" b="0">
                  <a:solidFill>
                    <a:srgbClr val="000000"/>
                  </a:solidFill>
                  <a:latin typeface="Arial Rounded MT Bold" panose="020F0704030504030204" pitchFamily="34" charset="0"/>
                  <a:ea typeface="HG丸ｺﾞｼｯｸM-PRO" pitchFamily="50" charset="-128"/>
                </a:rPr>
                <a:t>/variant CJD</a:t>
              </a:r>
            </a:p>
            <a:p>
              <a:pPr marL="0" indent="0">
                <a:lnSpc>
                  <a:spcPct val="80000"/>
                </a:lnSpc>
                <a:buFontTx/>
                <a:buNone/>
                <a:tabLst>
                  <a:tab pos="1139825" algn="l"/>
                  <a:tab pos="1803400" algn="l"/>
                  <a:tab pos="3911600" algn="ctr"/>
                </a:tabLst>
              </a:pPr>
              <a:r>
                <a:rPr lang="ja-JP" altLang="en-US" sz="2400" b="0">
                  <a:solidFill>
                    <a:srgbClr val="FF0000"/>
                  </a:solidFill>
                  <a:latin typeface="Arial Rounded MT Bold" panose="020F0704030504030204" pitchFamily="34" charset="0"/>
                  <a:ea typeface="HG丸ｺﾞｼｯｸM-PRO" pitchFamily="50" charset="-128"/>
                </a:rPr>
                <a:t>ヒツジ	スクレイピー</a:t>
              </a:r>
              <a:r>
                <a:rPr lang="en-US" altLang="ja-JP" sz="2400" b="0">
                  <a:solidFill>
                    <a:srgbClr val="FF0000"/>
                  </a:solidFill>
                  <a:latin typeface="Arial Rounded MT Bold" panose="020F0704030504030204" pitchFamily="34" charset="0"/>
                  <a:ea typeface="HG丸ｺﾞｼｯｸM-PRO" pitchFamily="50" charset="-128"/>
                </a:rPr>
                <a:t>/Scrapie</a:t>
              </a:r>
            </a:p>
            <a:p>
              <a:pPr marL="0" indent="0">
                <a:lnSpc>
                  <a:spcPct val="80000"/>
                </a:lnSpc>
                <a:buFontTx/>
                <a:buNone/>
                <a:tabLst>
                  <a:tab pos="1139825" algn="l"/>
                  <a:tab pos="1803400" algn="l"/>
                  <a:tab pos="3911600" algn="ctr"/>
                </a:tabLst>
              </a:pPr>
              <a:r>
                <a:rPr lang="ja-JP" altLang="en-US" sz="2400" b="0">
                  <a:solidFill>
                    <a:srgbClr val="000000"/>
                  </a:solidFill>
                  <a:latin typeface="Arial Rounded MT Bold" panose="020F0704030504030204" pitchFamily="34" charset="0"/>
                  <a:ea typeface="HG丸ｺﾞｼｯｸM-PRO" pitchFamily="50" charset="-128"/>
                </a:rPr>
                <a:t>シカ	シカ慢性消耗病</a:t>
              </a:r>
              <a:r>
                <a:rPr lang="en-US" altLang="ja-JP" sz="2400" b="0">
                  <a:solidFill>
                    <a:srgbClr val="000000"/>
                  </a:solidFill>
                  <a:latin typeface="Arial Rounded MT Bold" panose="020F0704030504030204" pitchFamily="34" charset="0"/>
                  <a:ea typeface="HG丸ｺﾞｼｯｸM-PRO" pitchFamily="50" charset="-128"/>
                </a:rPr>
                <a:t>/Chronic wasting disease, CWD</a:t>
              </a:r>
            </a:p>
            <a:p>
              <a:pPr marL="0" indent="0">
                <a:lnSpc>
                  <a:spcPct val="80000"/>
                </a:lnSpc>
                <a:buFontTx/>
                <a:buNone/>
                <a:tabLst>
                  <a:tab pos="1139825" algn="l"/>
                  <a:tab pos="1803400" algn="l"/>
                  <a:tab pos="3911600" algn="ctr"/>
                </a:tabLst>
              </a:pPr>
              <a:r>
                <a:rPr lang="ja-JP" altLang="en-US" sz="2400" b="0">
                  <a:solidFill>
                    <a:srgbClr val="FF0000"/>
                  </a:solidFill>
                  <a:latin typeface="Arial Rounded MT Bold" panose="020F0704030504030204" pitchFamily="34" charset="0"/>
                  <a:ea typeface="HG丸ｺﾞｼｯｸM-PRO" pitchFamily="50" charset="-128"/>
                </a:rPr>
                <a:t>ウシ	ウシ海綿状脳症</a:t>
              </a:r>
              <a:r>
                <a:rPr lang="en-US" altLang="ja-JP" sz="2400" b="0">
                  <a:solidFill>
                    <a:srgbClr val="FF0000"/>
                  </a:solidFill>
                  <a:latin typeface="Arial Rounded MT Bold" panose="020F0704030504030204" pitchFamily="34" charset="0"/>
                  <a:ea typeface="HG丸ｺﾞｼｯｸM-PRO" pitchFamily="50" charset="-128"/>
                </a:rPr>
                <a:t>/Bovine spongiform </a:t>
              </a:r>
            </a:p>
            <a:p>
              <a:pPr marL="0" indent="0">
                <a:lnSpc>
                  <a:spcPct val="80000"/>
                </a:lnSpc>
                <a:buFontTx/>
                <a:buNone/>
                <a:tabLst>
                  <a:tab pos="1139825" algn="l"/>
                  <a:tab pos="1803400" algn="l"/>
                  <a:tab pos="3911600" algn="ctr"/>
                </a:tabLst>
              </a:pPr>
              <a:r>
                <a:rPr lang="en-US" altLang="ja-JP" sz="2400" b="0">
                  <a:solidFill>
                    <a:srgbClr val="FF0000"/>
                  </a:solidFill>
                  <a:latin typeface="Arial Rounded MT Bold" panose="020F0704030504030204" pitchFamily="34" charset="0"/>
                  <a:ea typeface="HG丸ｺﾞｼｯｸM-PRO" pitchFamily="50" charset="-128"/>
                </a:rPr>
                <a:t>               encephalopathy, BSE</a:t>
              </a:r>
            </a:p>
          </p:txBody>
        </p:sp>
      </p:grpSp>
      <p:sp>
        <p:nvSpPr>
          <p:cNvPr id="6" name="スライド番号プレースホルダー 5"/>
          <p:cNvSpPr>
            <a:spLocks noGrp="1"/>
          </p:cNvSpPr>
          <p:nvPr>
            <p:ph type="sldNum" sz="quarter" idx="12"/>
          </p:nvPr>
        </p:nvSpPr>
        <p:spPr/>
        <p:txBody>
          <a:bodyPr/>
          <a:lstStyle/>
          <a:p>
            <a:pPr>
              <a:defRPr/>
            </a:pPr>
            <a:fld id="{A5F8C2F6-56BA-4A88-BDCA-81E1BC1D6625}" type="slidenum">
              <a:rPr lang="ja-JP" altLang="en-US" smtClean="0"/>
              <a:pPr>
                <a:defRPr/>
              </a:pPr>
              <a:t>25</a:t>
            </a:fld>
            <a:endParaRPr lang="ja-JP" altLang="en-US"/>
          </a:p>
        </p:txBody>
      </p:sp>
    </p:spTree>
    <p:extLst>
      <p:ext uri="{BB962C8B-B14F-4D97-AF65-F5344CB8AC3E}">
        <p14:creationId xmlns:p14="http://schemas.microsoft.com/office/powerpoint/2010/main" val="313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685800" y="228600"/>
            <a:ext cx="7772400" cy="1470025"/>
          </a:xfrm>
        </p:spPr>
        <p:txBody>
          <a:bodyPr/>
          <a:lstStyle/>
          <a:p>
            <a:pPr eaLnBrk="1" hangingPunct="1"/>
            <a:r>
              <a:rPr lang="en-US" altLang="en-US" sz="3200" b="1"/>
              <a:t>Transmissible spongiform encephalopathy</a:t>
            </a:r>
            <a:br>
              <a:rPr lang="en-US" altLang="en-US" sz="3200" b="1"/>
            </a:br>
            <a:r>
              <a:rPr lang="en-US" altLang="en-US" sz="3200" b="1"/>
              <a:t>Neurodegenerative diseases</a:t>
            </a:r>
          </a:p>
        </p:txBody>
      </p:sp>
      <p:sp>
        <p:nvSpPr>
          <p:cNvPr id="61443" name="Subtitle 2"/>
          <p:cNvSpPr>
            <a:spLocks noGrp="1"/>
          </p:cNvSpPr>
          <p:nvPr>
            <p:ph type="subTitle" idx="1"/>
          </p:nvPr>
        </p:nvSpPr>
        <p:spPr>
          <a:xfrm>
            <a:off x="304800" y="1905000"/>
            <a:ext cx="8534400" cy="4572000"/>
          </a:xfrm>
        </p:spPr>
        <p:txBody>
          <a:bodyPr/>
          <a:lstStyle/>
          <a:p>
            <a:pPr algn="l" eaLnBrk="1" hangingPunct="1"/>
            <a:r>
              <a:rPr lang="en-US" altLang="en-US" sz="2000" b="1" dirty="0">
                <a:solidFill>
                  <a:schemeClr val="tx1"/>
                </a:solidFill>
              </a:rPr>
              <a:t>HOST			DISEASE</a:t>
            </a:r>
          </a:p>
          <a:p>
            <a:pPr algn="l" eaLnBrk="1" hangingPunct="1"/>
            <a:r>
              <a:rPr lang="en-US" altLang="en-US" sz="2000" b="1" dirty="0">
                <a:solidFill>
                  <a:schemeClr val="tx1"/>
                </a:solidFill>
              </a:rPr>
              <a:t>Humans		Kuru</a:t>
            </a:r>
          </a:p>
          <a:p>
            <a:pPr algn="l" eaLnBrk="1" hangingPunct="1"/>
            <a:r>
              <a:rPr lang="en-US" altLang="en-US" sz="2000" b="1" dirty="0">
                <a:solidFill>
                  <a:schemeClr val="tx1"/>
                </a:solidFill>
              </a:rPr>
              <a:t>			Creutzfeldt-Jakob disease</a:t>
            </a:r>
          </a:p>
          <a:p>
            <a:pPr algn="l" eaLnBrk="1" hangingPunct="1"/>
            <a:r>
              <a:rPr lang="en-US" altLang="en-US" sz="2000" b="1" dirty="0">
                <a:solidFill>
                  <a:schemeClr val="tx1"/>
                </a:solidFill>
              </a:rPr>
              <a:t>			</a:t>
            </a:r>
            <a:r>
              <a:rPr lang="en-US" altLang="en-US" sz="2000" b="1" dirty="0" err="1">
                <a:solidFill>
                  <a:schemeClr val="tx1"/>
                </a:solidFill>
              </a:rPr>
              <a:t>Gerstmann-Sträussler-Scheinker</a:t>
            </a:r>
            <a:r>
              <a:rPr lang="en-US" altLang="en-US" sz="2000" b="1" dirty="0">
                <a:solidFill>
                  <a:schemeClr val="tx1"/>
                </a:solidFill>
              </a:rPr>
              <a:t> syndrome</a:t>
            </a:r>
          </a:p>
          <a:p>
            <a:pPr algn="l" eaLnBrk="1" hangingPunct="1"/>
            <a:r>
              <a:rPr lang="en-US" altLang="en-US" sz="2000" b="1" dirty="0">
                <a:solidFill>
                  <a:schemeClr val="tx1"/>
                </a:solidFill>
              </a:rPr>
              <a:t>			Fatal familial insomnia</a:t>
            </a:r>
          </a:p>
          <a:p>
            <a:pPr algn="l" eaLnBrk="1" hangingPunct="1"/>
            <a:r>
              <a:rPr lang="en-US" altLang="en-US" sz="2000" b="1" dirty="0">
                <a:solidFill>
                  <a:schemeClr val="tx1"/>
                </a:solidFill>
              </a:rPr>
              <a:t>			Sporadic fatal insomnia (extremely rare)</a:t>
            </a:r>
          </a:p>
          <a:p>
            <a:pPr algn="l" eaLnBrk="1" hangingPunct="1"/>
            <a:r>
              <a:rPr lang="en-US" altLang="en-US" sz="2000" b="1" dirty="0">
                <a:solidFill>
                  <a:schemeClr val="tx1"/>
                </a:solidFill>
              </a:rPr>
              <a:t>Sheep/goats		Scrapie</a:t>
            </a:r>
          </a:p>
          <a:p>
            <a:pPr algn="l" eaLnBrk="1" hangingPunct="1"/>
            <a:r>
              <a:rPr lang="en-US" altLang="en-US" sz="2000" b="1" dirty="0">
                <a:solidFill>
                  <a:schemeClr val="tx1"/>
                </a:solidFill>
              </a:rPr>
              <a:t>Cattle			Bovine spongiform encephalopathy</a:t>
            </a:r>
          </a:p>
          <a:p>
            <a:pPr algn="l" eaLnBrk="1" hangingPunct="1"/>
            <a:r>
              <a:rPr lang="en-US" altLang="en-US" sz="2000" b="1" dirty="0">
                <a:solidFill>
                  <a:schemeClr val="tx1"/>
                </a:solidFill>
              </a:rPr>
              <a:t>Deer/elk		Chronic wasting disease</a:t>
            </a:r>
          </a:p>
          <a:p>
            <a:pPr algn="l" eaLnBrk="1" hangingPunct="1"/>
            <a:r>
              <a:rPr lang="en-US" altLang="en-US" sz="2000" b="1" dirty="0">
                <a:solidFill>
                  <a:schemeClr val="tx1"/>
                </a:solidFill>
              </a:rPr>
              <a:t>Mink			Transmissible mink encephalopathy			</a:t>
            </a:r>
          </a:p>
        </p:txBody>
      </p:sp>
    </p:spTree>
    <p:extLst>
      <p:ext uri="{BB962C8B-B14F-4D97-AF65-F5344CB8AC3E}">
        <p14:creationId xmlns:p14="http://schemas.microsoft.com/office/powerpoint/2010/main" val="195754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838200"/>
          </a:xfrm>
        </p:spPr>
        <p:txBody>
          <a:bodyPr/>
          <a:lstStyle/>
          <a:p>
            <a:r>
              <a:rPr lang="en-US" altLang="en-US" sz="2800" b="1"/>
              <a:t>Prion disease: spongiform change</a:t>
            </a:r>
          </a:p>
        </p:txBody>
      </p:sp>
      <p:sp>
        <p:nvSpPr>
          <p:cNvPr id="62467" name="Content Placeholder 2"/>
          <p:cNvSpPr>
            <a:spLocks noGrp="1"/>
          </p:cNvSpPr>
          <p:nvPr>
            <p:ph idx="1"/>
          </p:nvPr>
        </p:nvSpPr>
        <p:spPr/>
        <p:txBody>
          <a:bodyPr/>
          <a:lstStyle/>
          <a:p>
            <a:endParaRPr lang="en-US" altLang="en-US"/>
          </a:p>
          <a:p>
            <a:endParaRPr lang="en-US" altLang="en-US"/>
          </a:p>
        </p:txBody>
      </p:sp>
      <p:sp>
        <p:nvSpPr>
          <p:cNvPr id="62468" name="Rectangle 3"/>
          <p:cNvSpPr>
            <a:spLocks noChangeArrowheads="1"/>
          </p:cNvSpPr>
          <p:nvPr/>
        </p:nvSpPr>
        <p:spPr bwMode="auto">
          <a:xfrm>
            <a:off x="190500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a:latin typeface="Arial" pitchFamily="34" charset="0"/>
              </a:rPr>
              <a:t>Hirano A. </a:t>
            </a:r>
            <a:r>
              <a:rPr lang="en-US" altLang="en-US" sz="1200" b="1" i="1">
                <a:latin typeface="Arial" pitchFamily="34" charset="0"/>
              </a:rPr>
              <a:t>Color Atlas of Pathology of the Nervous System.</a:t>
            </a:r>
            <a:r>
              <a:rPr lang="en-US" altLang="en-US" sz="1200" b="1">
                <a:latin typeface="Arial" pitchFamily="34" charset="0"/>
              </a:rPr>
              <a:t> Tokyo  Igaku-Shoin, 1998;133-168.</a:t>
            </a:r>
          </a:p>
        </p:txBody>
      </p:sp>
      <p:sp>
        <p:nvSpPr>
          <p:cNvPr id="62469" name="Rectangle 4"/>
          <p:cNvSpPr>
            <a:spLocks noChangeArrowheads="1"/>
          </p:cNvSpPr>
          <p:nvPr/>
        </p:nvSpPr>
        <p:spPr bwMode="auto">
          <a:xfrm>
            <a:off x="457200" y="57912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Spongiform change confined to gray matter, sparing of the white matter</a:t>
            </a:r>
          </a:p>
          <a:p>
            <a:pPr eaLnBrk="1" hangingPunct="1">
              <a:spcBef>
                <a:spcPct val="0"/>
              </a:spcBef>
              <a:buFontTx/>
              <a:buNone/>
            </a:pPr>
            <a:r>
              <a:rPr lang="en-US" altLang="en-US" sz="1800" b="1">
                <a:latin typeface="Arial" pitchFamily="34" charset="0"/>
              </a:rPr>
              <a:t>The change</a:t>
            </a:r>
            <a:r>
              <a:rPr lang="en-US" altLang="en-US" sz="1800">
                <a:latin typeface="Arial" pitchFamily="34" charset="0"/>
              </a:rPr>
              <a:t> </a:t>
            </a:r>
            <a:r>
              <a:rPr lang="en-US" altLang="en-US" sz="1800" b="1">
                <a:latin typeface="Arial" pitchFamily="34" charset="0"/>
              </a:rPr>
              <a:t>be due to the development of vacuoles in the neurons</a:t>
            </a:r>
          </a:p>
        </p:txBody>
      </p:sp>
      <p:pic>
        <p:nvPicPr>
          <p:cNvPr id="624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115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z="3200" b="1"/>
              <a:t>Spongiform change in Creutzfeldt-Jakob disease</a:t>
            </a:r>
          </a:p>
        </p:txBody>
      </p:sp>
      <p:pic>
        <p:nvPicPr>
          <p:cNvPr id="634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87825" y="3302000"/>
            <a:ext cx="768350" cy="1122363"/>
          </a:xfrm>
          <a:noFill/>
        </p:spPr>
      </p:pic>
      <p:pic>
        <p:nvPicPr>
          <p:cNvPr id="63492" name="Picture 4" descr="C:\Documents and Settings\itsuno\Desktop\Class\MID 2010\Greenfield figures\Figure 16.1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7290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C:\Documents and Settings\itsuno\Desktop\Class\MID 2010\Greenfield figures\Figure 16.19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76400"/>
            <a:ext cx="3835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99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0"/>
            <a:ext cx="8229600" cy="1143000"/>
          </a:xfrm>
        </p:spPr>
        <p:txBody>
          <a:bodyPr/>
          <a:lstStyle/>
          <a:p>
            <a:r>
              <a:rPr lang="en-US" altLang="en-US" b="1"/>
              <a:t>Mad cow disease</a:t>
            </a:r>
          </a:p>
        </p:txBody>
      </p:sp>
      <p:pic>
        <p:nvPicPr>
          <p:cNvPr id="4" name="Kuru mad cow clinical.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1700213"/>
            <a:ext cx="9144000" cy="5157787"/>
          </a:xfrm>
        </p:spPr>
      </p:pic>
      <p:sp>
        <p:nvSpPr>
          <p:cNvPr id="80900" name="Rectangle 4"/>
          <p:cNvSpPr>
            <a:spLocks noChangeArrowheads="1"/>
          </p:cNvSpPr>
          <p:nvPr/>
        </p:nvSpPr>
        <p:spPr bwMode="auto">
          <a:xfrm>
            <a:off x="228600" y="9906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hlinkClick r:id="rId5"/>
              </a:rPr>
              <a:t>http://www.youtube.com/watch?v=vw_tClcS6To</a:t>
            </a:r>
            <a:endParaRPr lang="en-US" altLang="en-US" sz="1800">
              <a:latin typeface="Arial" pitchFamily="34" charset="0"/>
            </a:endParaRPr>
          </a:p>
          <a:p>
            <a:pPr eaLnBrk="1" hangingPunct="1">
              <a:spcBef>
                <a:spcPct val="0"/>
              </a:spcBef>
              <a:buFontTx/>
              <a:buNone/>
            </a:pPr>
            <a:endParaRPr lang="en-US" altLang="en-US" sz="1800">
              <a:latin typeface="Arial" pitchFamily="34" charset="0"/>
            </a:endParaRPr>
          </a:p>
        </p:txBody>
      </p:sp>
      <p:sp>
        <p:nvSpPr>
          <p:cNvPr id="80901" name="Rectangle 5"/>
          <p:cNvSpPr>
            <a:spLocks noChangeArrowheads="1"/>
          </p:cNvSpPr>
          <p:nvPr/>
        </p:nvSpPr>
        <p:spPr bwMode="auto">
          <a:xfrm>
            <a:off x="5060950" y="990600"/>
            <a:ext cx="408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Kuru: The Science and The Sorcery</a:t>
            </a:r>
          </a:p>
        </p:txBody>
      </p:sp>
    </p:spTree>
    <p:extLst>
      <p:ext uri="{BB962C8B-B14F-4D97-AF65-F5344CB8AC3E}">
        <p14:creationId xmlns:p14="http://schemas.microsoft.com/office/powerpoint/2010/main" val="1250547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501650" y="982663"/>
            <a:ext cx="8081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eaLnBrk="1" hangingPunct="1"/>
            <a:r>
              <a:rPr lang="en-US" altLang="ja-JP" sz="3200" b="1">
                <a:solidFill>
                  <a:srgbClr val="FFFF00"/>
                </a:solidFill>
                <a:ea typeface="ＭＳ Ｐゴシック" panose="020B0600070205080204" pitchFamily="50" charset="-128"/>
              </a:rPr>
              <a:t>Little House on the Prairie- The Raccoon</a:t>
            </a:r>
          </a:p>
        </p:txBody>
      </p:sp>
      <p:pic>
        <p:nvPicPr>
          <p:cNvPr id="7" name="Little House On The Prairie - The Raccoon - Part 5.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292600" y="2332038"/>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Little House on the Prairie - The Raccoon 2_2 (Highlights)(1).wmv">
            <a:hlinkClick r:id="" action="ppaction://media"/>
          </p:cNvPr>
          <p:cNvPicPr>
            <a:picLocks noRot="1" noChangeAspect="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0" y="2382838"/>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75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4684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video>
              <p:cMediaNode>
                <p:cTn id="13" fill="hold" display="0">
                  <p:stCondLst>
                    <p:cond delay="indefinite"/>
                  </p:stCondLst>
                  <p:endCondLst>
                    <p:cond evt="onNext" delay="0">
                      <p:tgtEl>
                        <p:sldTgt/>
                      </p:tgtEl>
                    </p:cond>
                    <p:cond evt="onPrev" delay="0">
                      <p:tgtEl>
                        <p:sldTgt/>
                      </p:tgtEl>
                    </p:cond>
                  </p:end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b="1"/>
              <a:t>Variant CJD</a:t>
            </a:r>
          </a:p>
        </p:txBody>
      </p:sp>
      <p:sp>
        <p:nvSpPr>
          <p:cNvPr id="3" name="Content Placeholder 2"/>
          <p:cNvSpPr>
            <a:spLocks noGrp="1"/>
          </p:cNvSpPr>
          <p:nvPr>
            <p:ph idx="1"/>
          </p:nvPr>
        </p:nvSpPr>
        <p:spPr/>
        <p:txBody>
          <a:bodyPr>
            <a:normAutofit fontScale="92500"/>
          </a:bodyPr>
          <a:lstStyle/>
          <a:p>
            <a:pPr eaLnBrk="1" hangingPunct="1">
              <a:lnSpc>
                <a:spcPct val="80000"/>
              </a:lnSpc>
            </a:pPr>
            <a:r>
              <a:rPr lang="en-US" altLang="ja-JP" sz="3000" b="1"/>
              <a:t>Age of patients: ave. 27 years</a:t>
            </a:r>
          </a:p>
          <a:p>
            <a:pPr eaLnBrk="1" hangingPunct="1">
              <a:lnSpc>
                <a:spcPct val="80000"/>
              </a:lnSpc>
            </a:pPr>
            <a:r>
              <a:rPr lang="en-US" altLang="ja-JP" sz="3000" b="1"/>
              <a:t>Time between disease onset and death: 7-22 months</a:t>
            </a:r>
          </a:p>
          <a:p>
            <a:pPr eaLnBrk="1" hangingPunct="1">
              <a:lnSpc>
                <a:spcPct val="80000"/>
              </a:lnSpc>
            </a:pPr>
            <a:r>
              <a:rPr lang="en-US" altLang="ja-JP" sz="3000" b="1"/>
              <a:t>Extensive plaque formation; large amounts of prion protein</a:t>
            </a:r>
          </a:p>
          <a:p>
            <a:pPr eaLnBrk="1" hangingPunct="1">
              <a:lnSpc>
                <a:spcPct val="80000"/>
              </a:lnSpc>
            </a:pPr>
            <a:r>
              <a:rPr lang="en-US" altLang="ja-JP" sz="3000" b="1"/>
              <a:t>Plaques surrounded by spongiform lesions</a:t>
            </a:r>
          </a:p>
          <a:p>
            <a:pPr eaLnBrk="1" hangingPunct="1">
              <a:lnSpc>
                <a:spcPct val="80000"/>
              </a:lnSpc>
            </a:pPr>
            <a:r>
              <a:rPr lang="en-US" altLang="ja-JP" sz="3000" b="1"/>
              <a:t>Spongiform encephalopathy advisory committee: ‘Most likely explanation for these non-typical cases was exposure to BSE’</a:t>
            </a:r>
          </a:p>
          <a:p>
            <a:pPr eaLnBrk="1" hangingPunct="1">
              <a:lnSpc>
                <a:spcPct val="80000"/>
              </a:lnSpc>
            </a:pPr>
            <a:r>
              <a:rPr lang="en-US" altLang="ja-JP" sz="3000" b="1"/>
              <a:t>Genetic requirement for susceptibility</a:t>
            </a:r>
          </a:p>
        </p:txBody>
      </p:sp>
    </p:spTree>
    <p:extLst>
      <p:ext uri="{BB962C8B-B14F-4D97-AF65-F5344CB8AC3E}">
        <p14:creationId xmlns:p14="http://schemas.microsoft.com/office/powerpoint/2010/main" val="3215203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altLang="en-US"/>
          </a:p>
        </p:txBody>
      </p:sp>
      <p:sp>
        <p:nvSpPr>
          <p:cNvPr id="82947" name="Content Placeholder 2"/>
          <p:cNvSpPr>
            <a:spLocks noGrp="1"/>
          </p:cNvSpPr>
          <p:nvPr>
            <p:ph idx="1"/>
          </p:nvPr>
        </p:nvSpPr>
        <p:spPr/>
        <p:txBody>
          <a:bodyPr/>
          <a:lstStyle/>
          <a:p>
            <a:endParaRPr lang="en-US" altLang="en-US"/>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06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533400" y="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eaLnBrk="1" hangingPunct="1">
              <a:spcBef>
                <a:spcPct val="50000"/>
              </a:spcBef>
            </a:pPr>
            <a:r>
              <a:rPr lang="en-US" altLang="ja-JP" sz="2800" b="1" i="1">
                <a:solidFill>
                  <a:srgbClr val="FFFF00"/>
                </a:solidFill>
                <a:ea typeface="ＭＳ Ｐゴシック" panose="020B0600070205080204" pitchFamily="50" charset="-128"/>
              </a:rPr>
              <a:t>Rhabdoviridae</a:t>
            </a:r>
            <a:r>
              <a:rPr lang="en-US" altLang="ja-JP" sz="2800" b="1">
                <a:solidFill>
                  <a:srgbClr val="FFFF00"/>
                </a:solidFill>
                <a:ea typeface="ＭＳ Ｐゴシック" panose="020B0600070205080204" pitchFamily="50" charset="-128"/>
              </a:rPr>
              <a:t> Diseases </a:t>
            </a:r>
          </a:p>
        </p:txBody>
      </p:sp>
      <p:sp>
        <p:nvSpPr>
          <p:cNvPr id="81923" name="Text Box 3"/>
          <p:cNvSpPr txBox="1">
            <a:spLocks noChangeArrowheads="1"/>
          </p:cNvSpPr>
          <p:nvPr/>
        </p:nvSpPr>
        <p:spPr bwMode="auto">
          <a:xfrm>
            <a:off x="990600" y="1447800"/>
            <a:ext cx="7543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algn="l" eaLnBrk="1" hangingPunct="1">
              <a:spcBef>
                <a:spcPct val="50000"/>
              </a:spcBef>
              <a:buFontTx/>
              <a:buChar char="•"/>
            </a:pPr>
            <a:endParaRPr lang="en-US" altLang="ja-JP">
              <a:solidFill>
                <a:schemeClr val="bg1"/>
              </a:solidFill>
              <a:ea typeface="ＭＳ Ｐゴシック" panose="020B0600070205080204" pitchFamily="50" charset="-128"/>
            </a:endParaRPr>
          </a:p>
          <a:p>
            <a:pPr algn="l" eaLnBrk="1" hangingPunct="1">
              <a:spcBef>
                <a:spcPct val="50000"/>
              </a:spcBef>
              <a:buFontTx/>
              <a:buChar char="•"/>
            </a:pPr>
            <a:endParaRPr lang="en-US" altLang="ja-JP">
              <a:solidFill>
                <a:schemeClr val="bg1"/>
              </a:solidFill>
              <a:ea typeface="ＭＳ Ｐゴシック" panose="020B0600070205080204" pitchFamily="50" charset="-128"/>
            </a:endParaRPr>
          </a:p>
          <a:p>
            <a:pPr algn="l" eaLnBrk="1" hangingPunct="1">
              <a:spcBef>
                <a:spcPct val="50000"/>
              </a:spcBef>
            </a:pPr>
            <a:r>
              <a:rPr lang="en-US" altLang="ja-JP">
                <a:solidFill>
                  <a:schemeClr val="bg1"/>
                </a:solidFill>
                <a:ea typeface="ＭＳ Ｐゴシック" panose="020B0600070205080204" pitchFamily="50" charset="-128"/>
              </a:rPr>
              <a:t> </a:t>
            </a:r>
          </a:p>
        </p:txBody>
      </p:sp>
      <p:sp>
        <p:nvSpPr>
          <p:cNvPr id="81924" name="Text Box 4"/>
          <p:cNvSpPr txBox="1">
            <a:spLocks noChangeArrowheads="1"/>
          </p:cNvSpPr>
          <p:nvPr/>
        </p:nvSpPr>
        <p:spPr bwMode="auto">
          <a:xfrm>
            <a:off x="436563" y="749300"/>
            <a:ext cx="8351837"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3300"/>
                </a:solidFill>
                <a:latin typeface="Arial" panose="020B0604020202020204" pitchFamily="34" charset="0"/>
              </a:defRPr>
            </a:lvl1pPr>
            <a:lvl2pPr marL="742950" indent="-285750" eaLnBrk="0" hangingPunct="0">
              <a:defRPr>
                <a:solidFill>
                  <a:srgbClr val="FF3300"/>
                </a:solidFill>
                <a:latin typeface="Arial" panose="020B0604020202020204" pitchFamily="34" charset="0"/>
              </a:defRPr>
            </a:lvl2pPr>
            <a:lvl3pPr marL="1143000" indent="-228600" eaLnBrk="0" hangingPunct="0">
              <a:defRPr>
                <a:solidFill>
                  <a:srgbClr val="FF3300"/>
                </a:solidFill>
                <a:latin typeface="Arial" panose="020B0604020202020204" pitchFamily="34" charset="0"/>
              </a:defRPr>
            </a:lvl3pPr>
            <a:lvl4pPr marL="1600200" indent="-228600" eaLnBrk="0" hangingPunct="0">
              <a:defRPr>
                <a:solidFill>
                  <a:srgbClr val="FF3300"/>
                </a:solidFill>
                <a:latin typeface="Arial" panose="020B0604020202020204" pitchFamily="34" charset="0"/>
              </a:defRPr>
            </a:lvl4pPr>
            <a:lvl5pPr marL="2057400" indent="-228600" eaLnBrk="0" hangingPunct="0">
              <a:defRPr>
                <a:solidFill>
                  <a:srgbClr val="FF3300"/>
                </a:solidFill>
                <a:latin typeface="Arial" panose="020B0604020202020204" pitchFamily="34" charset="0"/>
              </a:defRPr>
            </a:lvl5pPr>
            <a:lvl6pPr marL="2514600" indent="-228600" algn="ctr" eaLnBrk="0" fontAlgn="base" hangingPunct="0">
              <a:spcBef>
                <a:spcPct val="0"/>
              </a:spcBef>
              <a:spcAft>
                <a:spcPct val="0"/>
              </a:spcAft>
              <a:defRPr>
                <a:solidFill>
                  <a:srgbClr val="FF3300"/>
                </a:solidFill>
                <a:latin typeface="Arial" panose="020B0604020202020204" pitchFamily="34" charset="0"/>
              </a:defRPr>
            </a:lvl6pPr>
            <a:lvl7pPr marL="2971800" indent="-228600" algn="ctr" eaLnBrk="0" fontAlgn="base" hangingPunct="0">
              <a:spcBef>
                <a:spcPct val="0"/>
              </a:spcBef>
              <a:spcAft>
                <a:spcPct val="0"/>
              </a:spcAft>
              <a:defRPr>
                <a:solidFill>
                  <a:srgbClr val="FF3300"/>
                </a:solidFill>
                <a:latin typeface="Arial" panose="020B0604020202020204" pitchFamily="34" charset="0"/>
              </a:defRPr>
            </a:lvl7pPr>
            <a:lvl8pPr marL="3429000" indent="-228600" algn="ctr" eaLnBrk="0" fontAlgn="base" hangingPunct="0">
              <a:spcBef>
                <a:spcPct val="0"/>
              </a:spcBef>
              <a:spcAft>
                <a:spcPct val="0"/>
              </a:spcAft>
              <a:defRPr>
                <a:solidFill>
                  <a:srgbClr val="FF3300"/>
                </a:solidFill>
                <a:latin typeface="Arial" panose="020B0604020202020204" pitchFamily="34" charset="0"/>
              </a:defRPr>
            </a:lvl8pPr>
            <a:lvl9pPr marL="3886200" indent="-228600" algn="ctr" eaLnBrk="0" fontAlgn="base" hangingPunct="0">
              <a:spcBef>
                <a:spcPct val="0"/>
              </a:spcBef>
              <a:spcAft>
                <a:spcPct val="0"/>
              </a:spcAft>
              <a:defRPr>
                <a:solidFill>
                  <a:srgbClr val="FF3300"/>
                </a:solidFill>
                <a:latin typeface="Arial" panose="020B0604020202020204" pitchFamily="34" charset="0"/>
              </a:defRPr>
            </a:lvl9pPr>
          </a:lstStyle>
          <a:p>
            <a:pPr algn="l" eaLnBrk="1" hangingPunct="1">
              <a:spcBef>
                <a:spcPct val="50000"/>
              </a:spcBef>
            </a:pPr>
            <a:r>
              <a:rPr lang="en-US" altLang="ja-JP" sz="2000" b="1" i="1" dirty="0" err="1">
                <a:solidFill>
                  <a:srgbClr val="FFFF00"/>
                </a:solidFill>
                <a:ea typeface="ＭＳ Ｐゴシック" panose="020B0600070205080204" pitchFamily="50" charset="-128"/>
              </a:rPr>
              <a:t>Vesiculovirus</a:t>
            </a:r>
            <a:r>
              <a:rPr lang="en-US" altLang="ja-JP" sz="2000" b="1" i="1" dirty="0">
                <a:solidFill>
                  <a:srgbClr val="FFFF00"/>
                </a:solidFill>
                <a:ea typeface="ＭＳ Ｐゴシック" panose="020B0600070205080204" pitchFamily="50" charset="-128"/>
              </a:rPr>
              <a:t> – </a:t>
            </a:r>
            <a:r>
              <a:rPr lang="en-US" altLang="ja-JP" sz="2000" b="1" dirty="0">
                <a:solidFill>
                  <a:srgbClr val="FFFF00"/>
                </a:solidFill>
                <a:ea typeface="ＭＳ Ｐゴシック" panose="020B0600070205080204" pitchFamily="50" charset="-128"/>
              </a:rPr>
              <a:t>many are arboviruses</a:t>
            </a:r>
          </a:p>
          <a:p>
            <a:pPr algn="l" eaLnBrk="1" hangingPunct="1">
              <a:spcBef>
                <a:spcPct val="50000"/>
              </a:spcBef>
            </a:pPr>
            <a:r>
              <a:rPr lang="en-US" altLang="ja-JP" sz="2000" b="1" dirty="0">
                <a:solidFill>
                  <a:srgbClr val="FFFF00"/>
                </a:solidFill>
                <a:ea typeface="ＭＳ Ｐゴシック" panose="020B0600070205080204" pitchFamily="50" charset="-128"/>
              </a:rPr>
              <a:t>Vesicular stomatitis virus – cattle, horses, swine; vesicular lesions of tongue, gums, hooves; resembles FMDV; can infect humans associated with animals causing flu-like mild disease</a:t>
            </a:r>
          </a:p>
          <a:p>
            <a:pPr algn="l" eaLnBrk="1" hangingPunct="1">
              <a:spcBef>
                <a:spcPct val="50000"/>
              </a:spcBef>
            </a:pPr>
            <a:r>
              <a:rPr lang="en-US" altLang="ja-JP" sz="2000" b="1" i="1" dirty="0">
                <a:solidFill>
                  <a:srgbClr val="FFFF00"/>
                </a:solidFill>
                <a:ea typeface="ＭＳ Ｐゴシック" panose="020B0600070205080204" pitchFamily="50" charset="-128"/>
              </a:rPr>
              <a:t>Lyssavirus – </a:t>
            </a:r>
            <a:r>
              <a:rPr lang="en-US" altLang="ja-JP" sz="2000" b="1" dirty="0">
                <a:solidFill>
                  <a:srgbClr val="FFFF00"/>
                </a:solidFill>
                <a:ea typeface="ＭＳ Ｐゴシック" panose="020B0600070205080204" pitchFamily="50" charset="-128"/>
              </a:rPr>
              <a:t>Spread by bloodstream contact with infected animal fluids (saliva in animal bite or inhalation of wastes)</a:t>
            </a:r>
          </a:p>
          <a:p>
            <a:pPr algn="l" eaLnBrk="1" hangingPunct="1">
              <a:spcBef>
                <a:spcPct val="50000"/>
              </a:spcBef>
            </a:pPr>
            <a:r>
              <a:rPr lang="en-US" altLang="ja-JP" sz="2000" b="1" dirty="0">
                <a:solidFill>
                  <a:srgbClr val="FFFF00"/>
                </a:solidFill>
                <a:ea typeface="ＭＳ Ｐゴシック" panose="020B0600070205080204" pitchFamily="50" charset="-128"/>
              </a:rPr>
              <a:t>Rabies – only mammals are significant hosts; slow incubation leading to acute encephalitis; Incubation from ~1 week to years with average of 1-2 months;  Close proximity of bite to brain increases likelihood of death in untreated cases (face/head&gt;arms&gt;legs);  Symptoms begin as febrile-flu like illness and progress to “neurologic phase” including </a:t>
            </a:r>
            <a:r>
              <a:rPr lang="en-US" altLang="ja-JP" sz="2000" b="1" dirty="0" err="1">
                <a:solidFill>
                  <a:srgbClr val="FFFF00"/>
                </a:solidFill>
                <a:ea typeface="ＭＳ Ｐゴシック" panose="020B0600070205080204" pitchFamily="50" charset="-128"/>
              </a:rPr>
              <a:t>hypersalivation</a:t>
            </a:r>
            <a:r>
              <a:rPr lang="en-US" altLang="ja-JP" sz="2000" b="1" dirty="0">
                <a:solidFill>
                  <a:srgbClr val="FFFF00"/>
                </a:solidFill>
                <a:ea typeface="ＭＳ Ｐゴシック" panose="020B0600070205080204" pitchFamily="50" charset="-128"/>
              </a:rPr>
              <a:t>, hyperactivity (“furious rabies”), delirium, paralysis (“dumb rabies”), </a:t>
            </a:r>
            <a:r>
              <a:rPr lang="en-US" altLang="ja-JP" sz="2000" b="1" dirty="0">
                <a:solidFill>
                  <a:srgbClr val="FF0000"/>
                </a:solidFill>
                <a:ea typeface="ＭＳ Ｐゴシック" panose="020B0600070205080204" pitchFamily="50" charset="-128"/>
              </a:rPr>
              <a:t>hydrophobia </a:t>
            </a:r>
            <a:r>
              <a:rPr lang="en-US" altLang="ja-JP" sz="2000" b="1" dirty="0">
                <a:solidFill>
                  <a:srgbClr val="FFFF00"/>
                </a:solidFill>
                <a:ea typeface="ＭＳ Ｐゴシック" panose="020B0600070205080204" pitchFamily="50" charset="-128"/>
              </a:rPr>
              <a:t>(overactive gag reflex coincident with delirium); Symptoms are due to virus replication in neurons;  Untreated survival after neurologic phase has never been documented        </a:t>
            </a:r>
          </a:p>
          <a:p>
            <a:pPr algn="l" eaLnBrk="1" hangingPunct="1">
              <a:spcBef>
                <a:spcPct val="50000"/>
              </a:spcBef>
            </a:pPr>
            <a:endParaRPr lang="en-US" altLang="ja-JP" sz="2000" b="1" i="1" dirty="0">
              <a:solidFill>
                <a:srgbClr val="FFFF00"/>
              </a:solidFill>
              <a:ea typeface="ＭＳ Ｐゴシック" panose="020B0600070205080204" pitchFamily="50" charset="-128"/>
            </a:endParaRPr>
          </a:p>
          <a:p>
            <a:pPr algn="l" eaLnBrk="1" hangingPunct="1">
              <a:spcBef>
                <a:spcPct val="50000"/>
              </a:spcBef>
            </a:pPr>
            <a:r>
              <a:rPr lang="en-US" altLang="ja-JP" sz="2000" b="1" dirty="0">
                <a:solidFill>
                  <a:srgbClr val="FFFF00"/>
                </a:solidFill>
                <a:ea typeface="ＭＳ Ｐゴシック" panose="020B0600070205080204" pitchFamily="50" charset="-128"/>
              </a:rPr>
              <a:t>  </a:t>
            </a:r>
          </a:p>
        </p:txBody>
      </p:sp>
      <p:sp>
        <p:nvSpPr>
          <p:cNvPr id="2" name="テキスト ボックス 1"/>
          <p:cNvSpPr txBox="1"/>
          <p:nvPr/>
        </p:nvSpPr>
        <p:spPr>
          <a:xfrm>
            <a:off x="3048000" y="6324600"/>
            <a:ext cx="3793026" cy="338554"/>
          </a:xfrm>
          <a:prstGeom prst="rect">
            <a:avLst/>
          </a:prstGeom>
          <a:noFill/>
        </p:spPr>
        <p:txBody>
          <a:bodyPr wrap="none" rtlCol="0">
            <a:spAutoFit/>
          </a:bodyPr>
          <a:lstStyle/>
          <a:p>
            <a:r>
              <a:rPr kumimoji="1" lang="en-US" altLang="ja-JP" dirty="0"/>
              <a:t>The</a:t>
            </a:r>
            <a:r>
              <a:rPr kumimoji="1" lang="ja-JP" altLang="en-US" dirty="0"/>
              <a:t> </a:t>
            </a:r>
            <a:r>
              <a:rPr kumimoji="1" lang="en-US" altLang="ja-JP" dirty="0"/>
              <a:t>Girl</a:t>
            </a:r>
            <a:r>
              <a:rPr kumimoji="1" lang="ja-JP" altLang="en-US" dirty="0"/>
              <a:t> </a:t>
            </a:r>
            <a:r>
              <a:rPr kumimoji="1" lang="en-US" altLang="ja-JP" dirty="0"/>
              <a:t>who</a:t>
            </a:r>
            <a:r>
              <a:rPr kumimoji="1" lang="ja-JP" altLang="en-US" dirty="0"/>
              <a:t> </a:t>
            </a:r>
            <a:r>
              <a:rPr kumimoji="1" lang="en-US" altLang="ja-JP" dirty="0"/>
              <a:t>survived</a:t>
            </a:r>
            <a:r>
              <a:rPr kumimoji="1" lang="ja-JP" altLang="en-US" dirty="0"/>
              <a:t> </a:t>
            </a:r>
            <a:r>
              <a:rPr kumimoji="1" lang="en-US" altLang="ja-JP" dirty="0"/>
              <a:t>rabies</a:t>
            </a:r>
            <a:r>
              <a:rPr kumimoji="1" lang="ja-JP" altLang="en-US" dirty="0"/>
              <a:t> </a:t>
            </a:r>
            <a:r>
              <a:rPr kumimoji="1" lang="en-US" altLang="ja-JP" dirty="0"/>
              <a:t>13 min 28 sec</a:t>
            </a:r>
            <a:endParaRPr kumimoji="1" lang="ja-JP" altLang="en-US" dirty="0"/>
          </a:p>
        </p:txBody>
      </p:sp>
      <p:cxnSp>
        <p:nvCxnSpPr>
          <p:cNvPr id="4" name="直線矢印コネクタ 3"/>
          <p:cNvCxnSpPr/>
          <p:nvPr/>
        </p:nvCxnSpPr>
        <p:spPr bwMode="auto">
          <a:xfrm>
            <a:off x="1676400" y="5486400"/>
            <a:ext cx="1371600" cy="1007477"/>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08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108A-9</a:t>
            </a:r>
            <a:br>
              <a:rPr kumimoji="1" lang="en-US" altLang="ja-JP" dirty="0"/>
            </a:br>
            <a:r>
              <a:rPr kumimoji="1" lang="ja-JP" altLang="en-US" dirty="0"/>
              <a:t>デング熱</a:t>
            </a: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37750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01000" cy="762000"/>
          </a:xfrm>
        </p:spPr>
        <p:txBody>
          <a:bodyPr/>
          <a:lstStyle/>
          <a:p>
            <a:pPr algn="ctr"/>
            <a:r>
              <a:rPr lang="en-US" sz="2800" b="1" dirty="0"/>
              <a:t>Antibody-dependent enhancement (ADE) of viral infection</a:t>
            </a:r>
          </a:p>
        </p:txBody>
      </p:sp>
      <p:sp>
        <p:nvSpPr>
          <p:cNvPr id="3" name="Content Placeholder 2"/>
          <p:cNvSpPr>
            <a:spLocks noGrp="1"/>
          </p:cNvSpPr>
          <p:nvPr>
            <p:ph idx="1"/>
          </p:nvPr>
        </p:nvSpPr>
        <p:spPr>
          <a:xfrm>
            <a:off x="457200" y="3657600"/>
            <a:ext cx="8458200" cy="4648200"/>
          </a:xfrm>
        </p:spPr>
        <p:txBody>
          <a:bodyPr/>
          <a:lstStyle/>
          <a:p>
            <a:r>
              <a:rPr lang="en-US" sz="2000" b="1" dirty="0">
                <a:latin typeface="Arial" pitchFamily="34" charset="0"/>
                <a:cs typeface="Arial" pitchFamily="34" charset="0"/>
              </a:rPr>
              <a:t>Secondary dengue virus-2 infection after primary dengue virus-1 infection is a risk factor for dengue shock syndrome</a:t>
            </a:r>
          </a:p>
          <a:p>
            <a:r>
              <a:rPr lang="en-US" sz="2000" b="1" dirty="0">
                <a:latin typeface="Arial" pitchFamily="34" charset="0"/>
                <a:cs typeface="Arial" pitchFamily="34" charset="0"/>
              </a:rPr>
              <a:t>Antibodies pre-existing from primary dengue virus infection enhance the replication of the second infecting dengue virus serotype</a:t>
            </a:r>
          </a:p>
          <a:p>
            <a:r>
              <a:rPr lang="en-US" sz="2000" b="1" dirty="0">
                <a:latin typeface="Arial" pitchFamily="34" charset="0"/>
                <a:cs typeface="Arial" pitchFamily="34" charset="0"/>
              </a:rPr>
              <a:t>The virus-antibody complex can bind to cells bearing FcR (</a:t>
            </a:r>
            <a:r>
              <a:rPr lang="en-US" sz="2000" b="1" dirty="0" err="1">
                <a:latin typeface="Arial" pitchFamily="34" charset="0"/>
                <a:cs typeface="Arial" pitchFamily="34" charset="0"/>
              </a:rPr>
              <a:t>monocytes</a:t>
            </a:r>
            <a:r>
              <a:rPr lang="en-US" sz="2000" b="1" dirty="0">
                <a:latin typeface="Arial" pitchFamily="34" charset="0"/>
                <a:cs typeface="Arial" pitchFamily="34" charset="0"/>
              </a:rPr>
              <a:t>, macrophages, B cells and granulocytes) in </a:t>
            </a:r>
            <a:r>
              <a:rPr lang="en-US" sz="2000" b="1" dirty="0" err="1">
                <a:latin typeface="Arial" pitchFamily="34" charset="0"/>
                <a:cs typeface="Arial" pitchFamily="34" charset="0"/>
              </a:rPr>
              <a:t>flavivirus</a:t>
            </a:r>
            <a:r>
              <a:rPr lang="en-US" sz="2000" b="1" dirty="0">
                <a:latin typeface="Arial" pitchFamily="34" charset="0"/>
                <a:cs typeface="Arial" pitchFamily="34" charset="0"/>
              </a:rPr>
              <a:t> infection</a:t>
            </a:r>
          </a:p>
          <a:p>
            <a:r>
              <a:rPr lang="en-US" sz="2000" b="1" dirty="0">
                <a:latin typeface="Arial" pitchFamily="34" charset="0"/>
                <a:cs typeface="Arial" pitchFamily="34" charset="0"/>
              </a:rPr>
              <a:t>Complement receptors involvement (</a:t>
            </a:r>
            <a:r>
              <a:rPr lang="en-US" sz="2000" b="1" dirty="0" err="1">
                <a:latin typeface="Arial" pitchFamily="34" charset="0"/>
                <a:cs typeface="Arial" pitchFamily="34" charset="0"/>
              </a:rPr>
              <a:t>flavivirus</a:t>
            </a:r>
            <a:r>
              <a:rPr lang="en-US" sz="2000" b="1" dirty="0">
                <a:latin typeface="Arial" pitchFamily="34" charset="0"/>
                <a:cs typeface="Arial" pitchFamily="34" charset="0"/>
              </a:rPr>
              <a:t>, HIV, Ebola virus)</a:t>
            </a:r>
          </a:p>
        </p:txBody>
      </p:sp>
      <p:pic>
        <p:nvPicPr>
          <p:cNvPr id="1026" name="Picture 2"/>
          <p:cNvPicPr>
            <a:picLocks noChangeAspect="1" noChangeArrowheads="1"/>
          </p:cNvPicPr>
          <p:nvPr/>
        </p:nvPicPr>
        <p:blipFill>
          <a:blip r:embed="rId2" cstate="print"/>
          <a:srcRect/>
          <a:stretch>
            <a:fillRect/>
          </a:stretch>
        </p:blipFill>
        <p:spPr bwMode="auto">
          <a:xfrm>
            <a:off x="533400" y="1600200"/>
            <a:ext cx="6090660" cy="206084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15000" y="914400"/>
            <a:ext cx="2867025" cy="62606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781800" y="1676400"/>
            <a:ext cx="1885950" cy="17219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1794" name="Picture 2"/>
          <p:cNvPicPr>
            <a:picLocks noChangeAspect="1" noChangeArrowheads="1"/>
          </p:cNvPicPr>
          <p:nvPr/>
        </p:nvPicPr>
        <p:blipFill>
          <a:blip r:embed="rId2" cstate="print"/>
          <a:srcRect b="42691"/>
          <a:stretch>
            <a:fillRect/>
          </a:stretch>
        </p:blipFill>
        <p:spPr bwMode="auto">
          <a:xfrm>
            <a:off x="476250" y="381000"/>
            <a:ext cx="8172450" cy="5943600"/>
          </a:xfrm>
          <a:prstGeom prst="rect">
            <a:avLst/>
          </a:prstGeom>
          <a:noFill/>
          <a:ln w="9525">
            <a:noFill/>
            <a:miter lim="800000"/>
            <a:headEnd/>
            <a:tailEnd/>
          </a:ln>
        </p:spPr>
      </p:pic>
      <p:sp>
        <p:nvSpPr>
          <p:cNvPr id="4" name="TextBox 3"/>
          <p:cNvSpPr txBox="1"/>
          <p:nvPr/>
        </p:nvSpPr>
        <p:spPr>
          <a:xfrm>
            <a:off x="6652438" y="2119423"/>
            <a:ext cx="1846980" cy="238527"/>
          </a:xfrm>
          <a:prstGeom prst="rect">
            <a:avLst/>
          </a:prstGeom>
          <a:solidFill>
            <a:schemeClr val="tx2"/>
          </a:solidFill>
        </p:spPr>
        <p:txBody>
          <a:bodyPr wrap="none" rtlCol="0">
            <a:spAutoFit/>
          </a:bodyPr>
          <a:lstStyle/>
          <a:p>
            <a:r>
              <a:rPr lang="en-US" sz="950" b="1" dirty="0">
                <a:solidFill>
                  <a:schemeClr val="bg1"/>
                </a:solidFill>
                <a:latin typeface="Arial" panose="020B0604020202020204" pitchFamily="34" charset="0"/>
                <a:cs typeface="Arial" panose="020B0604020202020204" pitchFamily="34" charset="0"/>
              </a:rPr>
              <a:t>from neutralization, infecting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cstate="print"/>
          <a:srcRect t="58083"/>
          <a:stretch>
            <a:fillRect/>
          </a:stretch>
        </p:blipFill>
        <p:spPr bwMode="auto">
          <a:xfrm>
            <a:off x="426359" y="914400"/>
            <a:ext cx="8308440" cy="4419600"/>
          </a:xfrm>
          <a:prstGeom prst="rect">
            <a:avLst/>
          </a:prstGeom>
          <a:noFill/>
          <a:ln w="9525">
            <a:noFill/>
            <a:miter lim="800000"/>
            <a:headEnd/>
            <a:tailEnd/>
          </a:ln>
        </p:spPr>
      </p:pic>
      <p:sp>
        <p:nvSpPr>
          <p:cNvPr id="5" name="TextBox 4"/>
          <p:cNvSpPr txBox="1"/>
          <p:nvPr/>
        </p:nvSpPr>
        <p:spPr>
          <a:xfrm>
            <a:off x="5334000" y="2057400"/>
            <a:ext cx="1142999" cy="677108"/>
          </a:xfrm>
          <a:prstGeom prst="rect">
            <a:avLst/>
          </a:prstGeom>
          <a:solidFill>
            <a:schemeClr val="tx2"/>
          </a:solid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Antibodies are less effective in neutralizing virus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57200"/>
            <a:ext cx="8686800" cy="1143000"/>
          </a:xfrm>
        </p:spPr>
        <p:txBody>
          <a:bodyPr/>
          <a:lstStyle/>
          <a:p>
            <a:pPr algn="ctr"/>
            <a:r>
              <a:rPr kumimoji="1" lang="en-US" altLang="ja-JP" dirty="0"/>
              <a:t>108I-15</a:t>
            </a:r>
            <a:br>
              <a:rPr kumimoji="1" lang="en-US" altLang="ja-JP" dirty="0"/>
            </a:br>
            <a:r>
              <a:rPr kumimoji="1" lang="ja-JP" altLang="en-US" dirty="0"/>
              <a:t>腸炎ビブリオ </a:t>
            </a:r>
            <a:r>
              <a:rPr kumimoji="1" lang="en-US" altLang="ja-JP" dirty="0"/>
              <a:t>Vibrio </a:t>
            </a:r>
            <a:r>
              <a:rPr kumimoji="1" lang="en-US" altLang="ja-JP" dirty="0" err="1"/>
              <a:t>parahaemolytics</a:t>
            </a:r>
            <a:endParaRPr kumimoji="1" lang="ja-JP" altLang="en-US" dirty="0"/>
          </a:p>
        </p:txBody>
      </p:sp>
      <p:sp>
        <p:nvSpPr>
          <p:cNvPr id="3" name="サブタイトル 2"/>
          <p:cNvSpPr>
            <a:spLocks noGrp="1"/>
          </p:cNvSpPr>
          <p:nvPr>
            <p:ph type="subTitle" idx="1"/>
          </p:nvPr>
        </p:nvSpPr>
        <p:spPr>
          <a:xfrm>
            <a:off x="609600" y="1828800"/>
            <a:ext cx="4953000" cy="1752600"/>
          </a:xfrm>
        </p:spPr>
        <p:txBody>
          <a:bodyPr/>
          <a:lstStyle/>
          <a:p>
            <a:r>
              <a:rPr kumimoji="1" lang="ja-JP" altLang="en-US" dirty="0"/>
              <a:t>シンプル微生物学５版　</a:t>
            </a:r>
            <a:r>
              <a:rPr kumimoji="1" lang="ja-JP" altLang="en-US" dirty="0" err="1"/>
              <a:t>ｐ</a:t>
            </a:r>
            <a:r>
              <a:rPr kumimoji="1" lang="en-US" altLang="ja-JP" dirty="0"/>
              <a:t>133</a:t>
            </a:r>
          </a:p>
          <a:p>
            <a:pPr marL="457200" indent="-457200" algn="l">
              <a:buFont typeface="Arial" panose="020B0604020202020204" pitchFamily="34" charset="0"/>
              <a:buChar char="•"/>
            </a:pPr>
            <a:r>
              <a:rPr kumimoji="1" lang="ja-JP" altLang="en-US" dirty="0"/>
              <a:t>神奈川現象：　ヒト胃腸炎由来の腸炎ビブリオ株の多くは血液を加えた我妻培地上で溶血を示す</a:t>
            </a:r>
            <a:endParaRPr kumimoji="1" lang="en-US" altLang="ja-JP" dirty="0"/>
          </a:p>
          <a:p>
            <a:pPr marL="457200" indent="-457200" algn="l">
              <a:buFont typeface="Arial" panose="020B0604020202020204" pitchFamily="34" charset="0"/>
              <a:buChar char="•"/>
            </a:pPr>
            <a:r>
              <a:rPr kumimoji="1" lang="ja-JP" altLang="en-US" dirty="0"/>
              <a:t>耐熱性溶血毒</a:t>
            </a:r>
            <a:r>
              <a:rPr kumimoji="1" lang="en-US" altLang="ja-JP" dirty="0"/>
              <a:t>TDH</a:t>
            </a:r>
            <a:r>
              <a:rPr kumimoji="1" lang="ja-JP" altLang="en-US" dirty="0"/>
              <a:t>により溶血作用や致死作用を有する</a:t>
            </a:r>
            <a:endParaRPr kumimoji="1" lang="en-US" altLang="ja-JP" dirty="0"/>
          </a:p>
          <a:p>
            <a:pPr algn="l"/>
            <a:endParaRPr kumimoji="1" lang="ja-JP" altLang="en-US" dirty="0"/>
          </a:p>
        </p:txBody>
      </p:sp>
      <p:pic>
        <p:nvPicPr>
          <p:cNvPr id="4" name="図 3"/>
          <p:cNvPicPr>
            <a:picLocks noChangeAspect="1"/>
          </p:cNvPicPr>
          <p:nvPr/>
        </p:nvPicPr>
        <p:blipFill rotWithShape="1">
          <a:blip r:embed="rId2"/>
          <a:srcRect l="50000" t="33333" r="28331" b="27083"/>
          <a:stretch/>
        </p:blipFill>
        <p:spPr>
          <a:xfrm>
            <a:off x="5580529" y="2286000"/>
            <a:ext cx="2819401" cy="2895600"/>
          </a:xfrm>
          <a:prstGeom prst="rect">
            <a:avLst/>
          </a:prstGeom>
        </p:spPr>
      </p:pic>
      <p:sp>
        <p:nvSpPr>
          <p:cNvPr id="5" name="正方形/長方形 4"/>
          <p:cNvSpPr/>
          <p:nvPr/>
        </p:nvSpPr>
        <p:spPr>
          <a:xfrm>
            <a:off x="2703978" y="5698123"/>
            <a:ext cx="5753101" cy="338554"/>
          </a:xfrm>
          <a:prstGeom prst="rect">
            <a:avLst/>
          </a:prstGeom>
        </p:spPr>
        <p:txBody>
          <a:bodyPr wrap="square">
            <a:spAutoFit/>
          </a:bodyPr>
          <a:lstStyle/>
          <a:p>
            <a:r>
              <a:rPr lang="ja-JP" altLang="en-US" dirty="0"/>
              <a:t>http://www.pref.mie.lg.jp/hokan/hp/09900007454.htm</a:t>
            </a:r>
          </a:p>
        </p:txBody>
      </p:sp>
    </p:spTree>
    <p:extLst>
      <p:ext uri="{BB962C8B-B14F-4D97-AF65-F5344CB8AC3E}">
        <p14:creationId xmlns:p14="http://schemas.microsoft.com/office/powerpoint/2010/main" val="3300734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Selling a Product or Service</Template>
  <TotalTime>7211</TotalTime>
  <Words>857</Words>
  <Application>Microsoft Office PowerPoint</Application>
  <PresentationFormat>画面に合わせる (4:3)</PresentationFormat>
  <Paragraphs>164</Paragraphs>
  <Slides>31</Slides>
  <Notes>3</Notes>
  <HiddenSlides>0</HiddenSlides>
  <MMClips>4</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AdvPS8585</vt:lpstr>
      <vt:lpstr>Arial Rounded MT Bold</vt:lpstr>
      <vt:lpstr>HGS明朝E</vt:lpstr>
      <vt:lpstr>HG丸ｺﾞｼｯｸM-PRO</vt:lpstr>
      <vt:lpstr>ＭＳ Ｐゴシック</vt:lpstr>
      <vt:lpstr>Arial</vt:lpstr>
      <vt:lpstr>Mongolian Baiti</vt:lpstr>
      <vt:lpstr>Symbol</vt:lpstr>
      <vt:lpstr>Tahoma</vt:lpstr>
      <vt:lpstr>Times New Roman</vt:lpstr>
      <vt:lpstr>Selling a Product or Service</vt:lpstr>
      <vt:lpstr>108A-9 狂犬病</vt:lpstr>
      <vt:lpstr>PowerPoint プレゼンテーション</vt:lpstr>
      <vt:lpstr>PowerPoint プレゼンテーション</vt:lpstr>
      <vt:lpstr>PowerPoint プレゼンテーション</vt:lpstr>
      <vt:lpstr>108A-9 デング熱</vt:lpstr>
      <vt:lpstr>Antibody-dependent enhancement (ADE) of viral infection</vt:lpstr>
      <vt:lpstr>PowerPoint プレゼンテーション</vt:lpstr>
      <vt:lpstr>PowerPoint プレゼンテーション</vt:lpstr>
      <vt:lpstr>108I-15 腸炎ビブリオ Vibrio parahaemolytics</vt:lpstr>
      <vt:lpstr>108I-27 プリオン病</vt:lpstr>
      <vt:lpstr>Kuru</vt:lpstr>
      <vt:lpstr>Kuru-Symptoms</vt:lpstr>
      <vt:lpstr>PowerPoint プレゼンテーション</vt:lpstr>
      <vt:lpstr>PowerPoint プレゼンテーション</vt:lpstr>
      <vt:lpstr>Epidemiology-ritual Cannibalism</vt:lpstr>
      <vt:lpstr>PowerPoint プレゼンテーション</vt:lpstr>
      <vt:lpstr>PowerPoint プレゼンテーション</vt:lpstr>
      <vt:lpstr>Kuru: The Science and The Sorcery </vt:lpstr>
      <vt:lpstr>PowerPoint プレゼンテーション</vt:lpstr>
      <vt:lpstr>Stanley Prusiner (1942-   )</vt:lpstr>
      <vt:lpstr>Prion definition</vt:lpstr>
      <vt:lpstr>PowerPoint プレゼンテーション</vt:lpstr>
      <vt:lpstr>Structures of prion proteins</vt:lpstr>
      <vt:lpstr>PowerPoint プレゼンテーション</vt:lpstr>
      <vt:lpstr>PowerPoint プレゼンテーション</vt:lpstr>
      <vt:lpstr>Transmissible spongiform encephalopathy Neurodegenerative diseases</vt:lpstr>
      <vt:lpstr>Prion disease: spongiform change</vt:lpstr>
      <vt:lpstr>Spongiform change in Creutzfeldt-Jakob disease</vt:lpstr>
      <vt:lpstr>Mad cow disease</vt:lpstr>
      <vt:lpstr>Variant CJD</vt:lpstr>
      <vt:lpstr>PowerPoint プレゼンテーション</vt:lpstr>
    </vt:vector>
  </TitlesOfParts>
  <Company>Louisiana State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Flaviviridae</dc:title>
  <dc:creator>kryman</dc:creator>
  <cp:lastModifiedBy>Ikuo Tsunoda</cp:lastModifiedBy>
  <cp:revision>364</cp:revision>
  <cp:lastPrinted>2016-02-22T16:49:22Z</cp:lastPrinted>
  <dcterms:created xsi:type="dcterms:W3CDTF">2003-02-18T15:34:12Z</dcterms:created>
  <dcterms:modified xsi:type="dcterms:W3CDTF">2016-06-01T05:16:32Z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