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handoutMasterIdLst>
    <p:handoutMasterId r:id="rId87"/>
  </p:handoutMasterIdLst>
  <p:sldIdLst>
    <p:sldId id="486" r:id="rId2"/>
    <p:sldId id="623" r:id="rId3"/>
    <p:sldId id="522" r:id="rId4"/>
    <p:sldId id="702" r:id="rId5"/>
    <p:sldId id="746" r:id="rId6"/>
    <p:sldId id="686" r:id="rId7"/>
    <p:sldId id="687" r:id="rId8"/>
    <p:sldId id="704" r:id="rId9"/>
    <p:sldId id="715" r:id="rId10"/>
    <p:sldId id="325" r:id="rId11"/>
    <p:sldId id="453" r:id="rId12"/>
    <p:sldId id="755" r:id="rId13"/>
    <p:sldId id="711" r:id="rId14"/>
    <p:sldId id="402" r:id="rId15"/>
    <p:sldId id="756" r:id="rId16"/>
    <p:sldId id="758" r:id="rId17"/>
    <p:sldId id="295" r:id="rId18"/>
    <p:sldId id="578" r:id="rId19"/>
    <p:sldId id="581" r:id="rId20"/>
    <p:sldId id="698" r:id="rId21"/>
    <p:sldId id="585" r:id="rId22"/>
    <p:sldId id="676" r:id="rId23"/>
    <p:sldId id="688" r:id="rId24"/>
    <p:sldId id="683" r:id="rId25"/>
    <p:sldId id="684" r:id="rId26"/>
    <p:sldId id="685" r:id="rId27"/>
    <p:sldId id="745" r:id="rId28"/>
    <p:sldId id="418" r:id="rId29"/>
    <p:sldId id="747" r:id="rId30"/>
    <p:sldId id="689" r:id="rId31"/>
    <p:sldId id="636" r:id="rId32"/>
    <p:sldId id="638" r:id="rId33"/>
    <p:sldId id="637" r:id="rId34"/>
    <p:sldId id="639" r:id="rId35"/>
    <p:sldId id="640" r:id="rId36"/>
    <p:sldId id="641" r:id="rId37"/>
    <p:sldId id="754" r:id="rId38"/>
    <p:sldId id="760" r:id="rId39"/>
    <p:sldId id="700" r:id="rId40"/>
    <p:sldId id="690" r:id="rId41"/>
    <p:sldId id="762" r:id="rId42"/>
    <p:sldId id="648" r:id="rId43"/>
    <p:sldId id="642" r:id="rId44"/>
    <p:sldId id="654" r:id="rId45"/>
    <p:sldId id="652" r:id="rId46"/>
    <p:sldId id="655" r:id="rId47"/>
    <p:sldId id="656" r:id="rId48"/>
    <p:sldId id="657" r:id="rId49"/>
    <p:sldId id="658" r:id="rId50"/>
    <p:sldId id="659" r:id="rId51"/>
    <p:sldId id="661" r:id="rId52"/>
    <p:sldId id="660" r:id="rId53"/>
    <p:sldId id="651" r:id="rId54"/>
    <p:sldId id="761" r:id="rId55"/>
    <p:sldId id="735" r:id="rId56"/>
    <p:sldId id="736" r:id="rId57"/>
    <p:sldId id="737" r:id="rId58"/>
    <p:sldId id="738" r:id="rId59"/>
    <p:sldId id="739" r:id="rId60"/>
    <p:sldId id="741" r:id="rId61"/>
    <p:sldId id="742" r:id="rId62"/>
    <p:sldId id="743" r:id="rId63"/>
    <p:sldId id="699" r:id="rId64"/>
    <p:sldId id="663" r:id="rId65"/>
    <p:sldId id="492" r:id="rId66"/>
    <p:sldId id="691" r:id="rId67"/>
    <p:sldId id="649" r:id="rId68"/>
    <p:sldId id="635" r:id="rId69"/>
    <p:sldId id="666" r:id="rId70"/>
    <p:sldId id="664" r:id="rId71"/>
    <p:sldId id="669" r:id="rId72"/>
    <p:sldId id="670" r:id="rId73"/>
    <p:sldId id="696" r:id="rId74"/>
    <p:sldId id="744" r:id="rId75"/>
    <p:sldId id="751" r:id="rId76"/>
    <p:sldId id="752" r:id="rId77"/>
    <p:sldId id="706" r:id="rId78"/>
    <p:sldId id="750" r:id="rId79"/>
    <p:sldId id="748" r:id="rId80"/>
    <p:sldId id="672" r:id="rId81"/>
    <p:sldId id="733" r:id="rId82"/>
    <p:sldId id="757" r:id="rId83"/>
    <p:sldId id="759" r:id="rId84"/>
    <p:sldId id="662" r:id="rId85"/>
  </p:sldIdLst>
  <p:sldSz cx="9144000" cy="6858000" type="screen4x3"/>
  <p:notesSz cx="7099300" cy="10234613"/>
  <p:defaultTextStyle>
    <a:defPPr>
      <a:defRPr lang="ja-JP"/>
    </a:defPPr>
    <a:lvl1pPr algn="l" rtl="0" eaLnBrk="0" fontAlgn="base" hangingPunct="0">
      <a:spcBef>
        <a:spcPct val="0"/>
      </a:spcBef>
      <a:spcAft>
        <a:spcPct val="0"/>
      </a:spcAft>
      <a:defRPr kumimoji="1" kern="1200">
        <a:solidFill>
          <a:schemeClr val="tx1"/>
        </a:solidFill>
        <a:latin typeface="Times New Roman" panose="02020603050405020304" pitchFamily="18" charset="0"/>
        <a:ea typeface="ＤＦ平成ゴシック体W5" pitchFamily="1" charset="-128"/>
        <a:cs typeface="+mn-cs"/>
      </a:defRPr>
    </a:lvl1pPr>
    <a:lvl2pPr marL="457167" algn="l" rtl="0" eaLnBrk="0" fontAlgn="base" hangingPunct="0">
      <a:spcBef>
        <a:spcPct val="0"/>
      </a:spcBef>
      <a:spcAft>
        <a:spcPct val="0"/>
      </a:spcAft>
      <a:defRPr kumimoji="1" kern="1200">
        <a:solidFill>
          <a:schemeClr val="tx1"/>
        </a:solidFill>
        <a:latin typeface="Times New Roman" panose="02020603050405020304" pitchFamily="18" charset="0"/>
        <a:ea typeface="ＤＦ平成ゴシック体W5" pitchFamily="1" charset="-128"/>
        <a:cs typeface="+mn-cs"/>
      </a:defRPr>
    </a:lvl2pPr>
    <a:lvl3pPr marL="914335" algn="l" rtl="0" eaLnBrk="0" fontAlgn="base" hangingPunct="0">
      <a:spcBef>
        <a:spcPct val="0"/>
      </a:spcBef>
      <a:spcAft>
        <a:spcPct val="0"/>
      </a:spcAft>
      <a:defRPr kumimoji="1" kern="1200">
        <a:solidFill>
          <a:schemeClr val="tx1"/>
        </a:solidFill>
        <a:latin typeface="Times New Roman" panose="02020603050405020304" pitchFamily="18" charset="0"/>
        <a:ea typeface="ＤＦ平成ゴシック体W5" pitchFamily="1" charset="-128"/>
        <a:cs typeface="+mn-cs"/>
      </a:defRPr>
    </a:lvl3pPr>
    <a:lvl4pPr marL="1371502" algn="l" rtl="0" eaLnBrk="0" fontAlgn="base" hangingPunct="0">
      <a:spcBef>
        <a:spcPct val="0"/>
      </a:spcBef>
      <a:spcAft>
        <a:spcPct val="0"/>
      </a:spcAft>
      <a:defRPr kumimoji="1" kern="1200">
        <a:solidFill>
          <a:schemeClr val="tx1"/>
        </a:solidFill>
        <a:latin typeface="Times New Roman" panose="02020603050405020304" pitchFamily="18" charset="0"/>
        <a:ea typeface="ＤＦ平成ゴシック体W5" pitchFamily="1" charset="-128"/>
        <a:cs typeface="+mn-cs"/>
      </a:defRPr>
    </a:lvl4pPr>
    <a:lvl5pPr marL="1828671" algn="l" rtl="0" eaLnBrk="0" fontAlgn="base" hangingPunct="0">
      <a:spcBef>
        <a:spcPct val="0"/>
      </a:spcBef>
      <a:spcAft>
        <a:spcPct val="0"/>
      </a:spcAft>
      <a:defRPr kumimoji="1" kern="1200">
        <a:solidFill>
          <a:schemeClr val="tx1"/>
        </a:solidFill>
        <a:latin typeface="Times New Roman" panose="02020603050405020304" pitchFamily="18" charset="0"/>
        <a:ea typeface="ＤＦ平成ゴシック体W5" pitchFamily="1" charset="-128"/>
        <a:cs typeface="+mn-cs"/>
      </a:defRPr>
    </a:lvl5pPr>
    <a:lvl6pPr marL="2285838" algn="l" defTabSz="914335" rtl="0" eaLnBrk="1" latinLnBrk="0" hangingPunct="1">
      <a:defRPr kumimoji="1" kern="1200">
        <a:solidFill>
          <a:schemeClr val="tx1"/>
        </a:solidFill>
        <a:latin typeface="Times New Roman" panose="02020603050405020304" pitchFamily="18" charset="0"/>
        <a:ea typeface="ＤＦ平成ゴシック体W5" pitchFamily="1" charset="-128"/>
        <a:cs typeface="+mn-cs"/>
      </a:defRPr>
    </a:lvl6pPr>
    <a:lvl7pPr marL="2743005" algn="l" defTabSz="914335" rtl="0" eaLnBrk="1" latinLnBrk="0" hangingPunct="1">
      <a:defRPr kumimoji="1" kern="1200">
        <a:solidFill>
          <a:schemeClr val="tx1"/>
        </a:solidFill>
        <a:latin typeface="Times New Roman" panose="02020603050405020304" pitchFamily="18" charset="0"/>
        <a:ea typeface="ＤＦ平成ゴシック体W5" pitchFamily="1" charset="-128"/>
        <a:cs typeface="+mn-cs"/>
      </a:defRPr>
    </a:lvl7pPr>
    <a:lvl8pPr marL="3200173" algn="l" defTabSz="914335" rtl="0" eaLnBrk="1" latinLnBrk="0" hangingPunct="1">
      <a:defRPr kumimoji="1" kern="1200">
        <a:solidFill>
          <a:schemeClr val="tx1"/>
        </a:solidFill>
        <a:latin typeface="Times New Roman" panose="02020603050405020304" pitchFamily="18" charset="0"/>
        <a:ea typeface="ＤＦ平成ゴシック体W5" pitchFamily="1" charset="-128"/>
        <a:cs typeface="+mn-cs"/>
      </a:defRPr>
    </a:lvl8pPr>
    <a:lvl9pPr marL="3657340" algn="l" defTabSz="914335" rtl="0" eaLnBrk="1" latinLnBrk="0" hangingPunct="1">
      <a:defRPr kumimoji="1" kern="1200">
        <a:solidFill>
          <a:schemeClr val="tx1"/>
        </a:solidFill>
        <a:latin typeface="Times New Roman" panose="02020603050405020304" pitchFamily="18" charset="0"/>
        <a:ea typeface="ＤＦ平成ゴシック体W5" pitchFamily="1"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CC"/>
    <a:srgbClr val="4D4D4D"/>
    <a:srgbClr val="808080"/>
    <a:srgbClr val="66FF33"/>
    <a:srgbClr val="66FF66"/>
    <a:srgbClr val="FF33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688" autoAdjust="0"/>
    <p:restoredTop sz="92999" autoAdjust="0"/>
  </p:normalViewPr>
  <p:slideViewPr>
    <p:cSldViewPr>
      <p:cViewPr varScale="1">
        <p:scale>
          <a:sx n="102" d="100"/>
          <a:sy n="102" d="100"/>
        </p:scale>
        <p:origin x="1458" y="96"/>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 d="1"/>
        <a:sy n="1" d="1"/>
      </p:scale>
      <p:origin x="0" y="-7122"/>
    </p:cViewPr>
  </p:sorterViewPr>
  <p:notesViewPr>
    <p:cSldViewPr>
      <p:cViewPr varScale="1">
        <p:scale>
          <a:sx n="72" d="100"/>
          <a:sy n="72" d="100"/>
        </p:scale>
        <p:origin x="2760" y="8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5"/>
            <a:ext cx="3077618" cy="512379"/>
          </a:xfrm>
          <a:prstGeom prst="rect">
            <a:avLst/>
          </a:prstGeom>
        </p:spPr>
        <p:txBody>
          <a:bodyPr vert="horz" lIns="95410" tIns="47705" rIns="95410" bIns="47705" rtlCol="0"/>
          <a:lstStyle>
            <a:lvl1pPr algn="l" eaLnBrk="1" hangingPunct="1">
              <a:defRPr sz="1200">
                <a:latin typeface="Times New Roman" pitchFamily="18" charset="0"/>
              </a:defRPr>
            </a:lvl1pPr>
          </a:lstStyle>
          <a:p>
            <a:pPr>
              <a:defRPr/>
            </a:pPr>
            <a:endParaRPr lang="ja-JP" altLang="en-US"/>
          </a:p>
        </p:txBody>
      </p:sp>
      <p:sp>
        <p:nvSpPr>
          <p:cNvPr id="3" name="日付プレースホルダ 2"/>
          <p:cNvSpPr>
            <a:spLocks noGrp="1"/>
          </p:cNvSpPr>
          <p:nvPr>
            <p:ph type="dt" sz="quarter" idx="1"/>
          </p:nvPr>
        </p:nvSpPr>
        <p:spPr>
          <a:xfrm>
            <a:off x="4020050" y="5"/>
            <a:ext cx="3077617" cy="512379"/>
          </a:xfrm>
          <a:prstGeom prst="rect">
            <a:avLst/>
          </a:prstGeom>
        </p:spPr>
        <p:txBody>
          <a:bodyPr vert="horz" lIns="95410" tIns="47705" rIns="95410" bIns="47705" rtlCol="0"/>
          <a:lstStyle>
            <a:lvl1pPr algn="r" eaLnBrk="1" hangingPunct="1">
              <a:defRPr sz="1200">
                <a:latin typeface="Times New Roman" pitchFamily="18" charset="0"/>
              </a:defRPr>
            </a:lvl1pPr>
          </a:lstStyle>
          <a:p>
            <a:pPr>
              <a:defRPr/>
            </a:pPr>
            <a:endParaRPr lang="ja-JP" altLang="en-US"/>
          </a:p>
        </p:txBody>
      </p:sp>
      <p:sp>
        <p:nvSpPr>
          <p:cNvPr id="4" name="フッター プレースホルダ 3"/>
          <p:cNvSpPr>
            <a:spLocks noGrp="1"/>
          </p:cNvSpPr>
          <p:nvPr>
            <p:ph type="ftr" sz="quarter" idx="2"/>
          </p:nvPr>
        </p:nvSpPr>
        <p:spPr>
          <a:xfrm>
            <a:off x="1" y="9720621"/>
            <a:ext cx="3077618" cy="512379"/>
          </a:xfrm>
          <a:prstGeom prst="rect">
            <a:avLst/>
          </a:prstGeom>
        </p:spPr>
        <p:txBody>
          <a:bodyPr vert="horz" lIns="95410" tIns="47705" rIns="95410" bIns="47705" rtlCol="0" anchor="b"/>
          <a:lstStyle>
            <a:lvl1pPr algn="l" eaLnBrk="1" hangingPunct="1">
              <a:defRPr sz="1200">
                <a:latin typeface="Times New Roman" pitchFamily="18" charset="0"/>
              </a:defRPr>
            </a:lvl1pPr>
          </a:lstStyle>
          <a:p>
            <a:pPr>
              <a:defRPr/>
            </a:pPr>
            <a:endParaRPr lang="ja-JP" altLang="en-US"/>
          </a:p>
        </p:txBody>
      </p:sp>
      <p:sp>
        <p:nvSpPr>
          <p:cNvPr id="5" name="スライド番号プレースホルダ 4"/>
          <p:cNvSpPr>
            <a:spLocks noGrp="1"/>
          </p:cNvSpPr>
          <p:nvPr>
            <p:ph type="sldNum" sz="quarter" idx="3"/>
          </p:nvPr>
        </p:nvSpPr>
        <p:spPr>
          <a:xfrm>
            <a:off x="3189610" y="9464431"/>
            <a:ext cx="3077617" cy="512379"/>
          </a:xfrm>
          <a:prstGeom prst="rect">
            <a:avLst/>
          </a:prstGeom>
        </p:spPr>
        <p:txBody>
          <a:bodyPr vert="horz" wrap="square" lIns="95410" tIns="47705" rIns="95410" bIns="47705" numCol="1" anchor="b" anchorCtr="0" compatLnSpc="1">
            <a:prstTxWarp prst="textNoShape">
              <a:avLst/>
            </a:prstTxWarp>
          </a:bodyPr>
          <a:lstStyle>
            <a:lvl1pPr algn="r" eaLnBrk="1" hangingPunct="1">
              <a:defRPr sz="1200" smtClean="0"/>
            </a:lvl1pPr>
          </a:lstStyle>
          <a:p>
            <a:pPr>
              <a:defRPr/>
            </a:pPr>
            <a:fld id="{ADC7F0D1-4292-426C-BE93-35320268ADA9}"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1" y="5"/>
            <a:ext cx="3077618" cy="512379"/>
          </a:xfrm>
          <a:prstGeom prst="rect">
            <a:avLst/>
          </a:prstGeom>
          <a:noFill/>
          <a:ln w="9525">
            <a:noFill/>
            <a:miter lim="800000"/>
            <a:headEnd/>
            <a:tailEnd/>
          </a:ln>
          <a:effectLst/>
        </p:spPr>
        <p:txBody>
          <a:bodyPr vert="horz" wrap="square" lIns="95410" tIns="47705" rIns="95410" bIns="47705" numCol="1" anchor="t" anchorCtr="0" compatLnSpc="1">
            <a:prstTxWarp prst="textNoShape">
              <a:avLst/>
            </a:prstTxWarp>
          </a:bodyPr>
          <a:lstStyle>
            <a:lvl1pPr eaLnBrk="1" hangingPunct="1">
              <a:defRPr sz="1200">
                <a:latin typeface="Times New Roman" pitchFamily="18" charset="0"/>
              </a:defRPr>
            </a:lvl1pPr>
          </a:lstStyle>
          <a:p>
            <a:pPr>
              <a:defRPr/>
            </a:pPr>
            <a:endParaRPr lang="en-US" altLang="ja-JP"/>
          </a:p>
        </p:txBody>
      </p:sp>
      <p:sp>
        <p:nvSpPr>
          <p:cNvPr id="89091" name="Rectangle 3"/>
          <p:cNvSpPr>
            <a:spLocks noGrp="1" noChangeArrowheads="1"/>
          </p:cNvSpPr>
          <p:nvPr>
            <p:ph type="dt" idx="1"/>
          </p:nvPr>
        </p:nvSpPr>
        <p:spPr bwMode="auto">
          <a:xfrm>
            <a:off x="4021685" y="5"/>
            <a:ext cx="3077618" cy="512379"/>
          </a:xfrm>
          <a:prstGeom prst="rect">
            <a:avLst/>
          </a:prstGeom>
          <a:noFill/>
          <a:ln w="9525">
            <a:noFill/>
            <a:miter lim="800000"/>
            <a:headEnd/>
            <a:tailEnd/>
          </a:ln>
          <a:effectLst/>
        </p:spPr>
        <p:txBody>
          <a:bodyPr vert="horz" wrap="square" lIns="95410" tIns="47705" rIns="95410" bIns="47705"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989013" y="766763"/>
            <a:ext cx="5121275" cy="384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3" name="Rectangle 5"/>
          <p:cNvSpPr>
            <a:spLocks noGrp="1" noChangeArrowheads="1"/>
          </p:cNvSpPr>
          <p:nvPr>
            <p:ph type="body" sz="quarter" idx="3"/>
          </p:nvPr>
        </p:nvSpPr>
        <p:spPr bwMode="auto">
          <a:xfrm>
            <a:off x="947342" y="4861119"/>
            <a:ext cx="5204626" cy="4606549"/>
          </a:xfrm>
          <a:prstGeom prst="rect">
            <a:avLst/>
          </a:prstGeom>
          <a:noFill/>
          <a:ln w="9525">
            <a:noFill/>
            <a:miter lim="800000"/>
            <a:headEnd/>
            <a:tailEnd/>
          </a:ln>
          <a:effectLst/>
        </p:spPr>
        <p:txBody>
          <a:bodyPr vert="horz" wrap="square" lIns="95410" tIns="47705" rIns="95410" bIns="47705" numCol="1" anchor="t" anchorCtr="0" compatLnSpc="1">
            <a:prstTxWarp prst="textNoShape">
              <a:avLst/>
            </a:prstTxWarp>
          </a:bodyPr>
          <a:lstStyle/>
          <a:p>
            <a:pPr lvl="0"/>
            <a:r>
              <a:rPr lang="en-US" altLang="ja-JP" noProof="0"/>
              <a:t>Click to edit Master text styles</a:t>
            </a:r>
          </a:p>
          <a:p>
            <a:pPr lvl="1"/>
            <a:r>
              <a:rPr lang="en-US" altLang="ja-JP" noProof="0"/>
              <a:t>Second level</a:t>
            </a:r>
          </a:p>
          <a:p>
            <a:pPr lvl="2"/>
            <a:r>
              <a:rPr lang="en-US" altLang="ja-JP" noProof="0"/>
              <a:t>Third level</a:t>
            </a:r>
          </a:p>
          <a:p>
            <a:pPr lvl="3"/>
            <a:r>
              <a:rPr lang="en-US" altLang="ja-JP" noProof="0"/>
              <a:t>Fourth level</a:t>
            </a:r>
          </a:p>
          <a:p>
            <a:pPr lvl="4"/>
            <a:r>
              <a:rPr lang="en-US" altLang="ja-JP" noProof="0"/>
              <a:t>Fifth level</a:t>
            </a:r>
          </a:p>
        </p:txBody>
      </p:sp>
      <p:sp>
        <p:nvSpPr>
          <p:cNvPr id="89094" name="Rectangle 6"/>
          <p:cNvSpPr>
            <a:spLocks noGrp="1" noChangeArrowheads="1"/>
          </p:cNvSpPr>
          <p:nvPr>
            <p:ph type="ftr" sz="quarter" idx="4"/>
          </p:nvPr>
        </p:nvSpPr>
        <p:spPr bwMode="auto">
          <a:xfrm>
            <a:off x="1" y="9722242"/>
            <a:ext cx="3077618" cy="512379"/>
          </a:xfrm>
          <a:prstGeom prst="rect">
            <a:avLst/>
          </a:prstGeom>
          <a:noFill/>
          <a:ln w="9525">
            <a:noFill/>
            <a:miter lim="800000"/>
            <a:headEnd/>
            <a:tailEnd/>
          </a:ln>
          <a:effectLst/>
        </p:spPr>
        <p:txBody>
          <a:bodyPr vert="horz" wrap="square" lIns="95410" tIns="47705" rIns="95410" bIns="47705" numCol="1" anchor="b" anchorCtr="0" compatLnSpc="1">
            <a:prstTxWarp prst="textNoShape">
              <a:avLst/>
            </a:prstTxWarp>
          </a:bodyPr>
          <a:lstStyle>
            <a:lvl1pPr eaLnBrk="1" hangingPunct="1">
              <a:defRPr sz="1200">
                <a:latin typeface="Times New Roman" pitchFamily="18" charset="0"/>
              </a:defRPr>
            </a:lvl1pPr>
          </a:lstStyle>
          <a:p>
            <a:pPr>
              <a:defRPr/>
            </a:pPr>
            <a:endParaRPr lang="en-US" altLang="ja-JP"/>
          </a:p>
        </p:txBody>
      </p:sp>
      <p:sp>
        <p:nvSpPr>
          <p:cNvPr id="89095" name="Rectangle 7"/>
          <p:cNvSpPr>
            <a:spLocks noGrp="1" noChangeArrowheads="1"/>
          </p:cNvSpPr>
          <p:nvPr>
            <p:ph type="sldNum" sz="quarter" idx="5"/>
          </p:nvPr>
        </p:nvSpPr>
        <p:spPr bwMode="auto">
          <a:xfrm>
            <a:off x="4021685" y="9722242"/>
            <a:ext cx="3077618" cy="512379"/>
          </a:xfrm>
          <a:prstGeom prst="rect">
            <a:avLst/>
          </a:prstGeom>
          <a:noFill/>
          <a:ln w="9525">
            <a:noFill/>
            <a:miter lim="800000"/>
            <a:headEnd/>
            <a:tailEnd/>
          </a:ln>
          <a:effectLst/>
        </p:spPr>
        <p:txBody>
          <a:bodyPr vert="horz" wrap="square" lIns="95410" tIns="47705" rIns="95410" bIns="47705" numCol="1" anchor="b" anchorCtr="0" compatLnSpc="1">
            <a:prstTxWarp prst="textNoShape">
              <a:avLst/>
            </a:prstTxWarp>
          </a:bodyPr>
          <a:lstStyle>
            <a:lvl1pPr algn="r" eaLnBrk="1" hangingPunct="1">
              <a:defRPr sz="1200" smtClean="0"/>
            </a:lvl1pPr>
          </a:lstStyle>
          <a:p>
            <a:pPr>
              <a:defRPr/>
            </a:pPr>
            <a:fld id="{0125D98F-D6F9-4516-B361-2499079EDD61}"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167"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335"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502"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671"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5838" algn="l" defTabSz="914335" rtl="0" eaLnBrk="1" latinLnBrk="0" hangingPunct="1">
      <a:defRPr kumimoji="1" sz="1200" kern="1200">
        <a:solidFill>
          <a:schemeClr val="tx1"/>
        </a:solidFill>
        <a:latin typeface="+mn-lt"/>
        <a:ea typeface="+mn-ea"/>
        <a:cs typeface="+mn-cs"/>
      </a:defRPr>
    </a:lvl6pPr>
    <a:lvl7pPr marL="2743005" algn="l" defTabSz="914335" rtl="0" eaLnBrk="1" latinLnBrk="0" hangingPunct="1">
      <a:defRPr kumimoji="1" sz="1200" kern="1200">
        <a:solidFill>
          <a:schemeClr val="tx1"/>
        </a:solidFill>
        <a:latin typeface="+mn-lt"/>
        <a:ea typeface="+mn-ea"/>
        <a:cs typeface="+mn-cs"/>
      </a:defRPr>
    </a:lvl7pPr>
    <a:lvl8pPr marL="3200173" algn="l" defTabSz="914335" rtl="0" eaLnBrk="1" latinLnBrk="0" hangingPunct="1">
      <a:defRPr kumimoji="1" sz="1200" kern="1200">
        <a:solidFill>
          <a:schemeClr val="tx1"/>
        </a:solidFill>
        <a:latin typeface="+mn-lt"/>
        <a:ea typeface="+mn-ea"/>
        <a:cs typeface="+mn-cs"/>
      </a:defRPr>
    </a:lvl8pPr>
    <a:lvl9pPr marL="3657340" algn="l" defTabSz="914335"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9737" indent="-296052">
              <a:spcBef>
                <a:spcPct val="30000"/>
              </a:spcBef>
              <a:defRPr sz="1200">
                <a:solidFill>
                  <a:schemeClr val="tx1"/>
                </a:solidFill>
                <a:latin typeface="Times New Roman" panose="02020603050405020304" pitchFamily="18" charset="0"/>
              </a:defRPr>
            </a:lvl2pPr>
            <a:lvl3pPr marL="1184209" indent="-236842">
              <a:spcBef>
                <a:spcPct val="30000"/>
              </a:spcBef>
              <a:defRPr sz="1200">
                <a:solidFill>
                  <a:schemeClr val="tx1"/>
                </a:solidFill>
                <a:latin typeface="Times New Roman" panose="02020603050405020304" pitchFamily="18" charset="0"/>
              </a:defRPr>
            </a:lvl3pPr>
            <a:lvl4pPr marL="1657894" indent="-236842">
              <a:spcBef>
                <a:spcPct val="30000"/>
              </a:spcBef>
              <a:defRPr sz="1200">
                <a:solidFill>
                  <a:schemeClr val="tx1"/>
                </a:solidFill>
                <a:latin typeface="Times New Roman" panose="02020603050405020304" pitchFamily="18" charset="0"/>
              </a:defRPr>
            </a:lvl4pPr>
            <a:lvl5pPr marL="2131579" indent="-236842">
              <a:spcBef>
                <a:spcPct val="30000"/>
              </a:spcBef>
              <a:defRPr sz="1200">
                <a:solidFill>
                  <a:schemeClr val="tx1"/>
                </a:solidFill>
                <a:latin typeface="Times New Roman" panose="02020603050405020304" pitchFamily="18" charset="0"/>
              </a:defRPr>
            </a:lvl5pPr>
            <a:lvl6pPr marL="2605262" indent="-236842" eaLnBrk="0" fontAlgn="base" hangingPunct="0">
              <a:spcBef>
                <a:spcPct val="30000"/>
              </a:spcBef>
              <a:spcAft>
                <a:spcPct val="0"/>
              </a:spcAft>
              <a:defRPr sz="1200">
                <a:solidFill>
                  <a:schemeClr val="tx1"/>
                </a:solidFill>
                <a:latin typeface="Times New Roman" panose="02020603050405020304" pitchFamily="18" charset="0"/>
              </a:defRPr>
            </a:lvl6pPr>
            <a:lvl7pPr marL="3078945" indent="-236842" eaLnBrk="0" fontAlgn="base" hangingPunct="0">
              <a:spcBef>
                <a:spcPct val="30000"/>
              </a:spcBef>
              <a:spcAft>
                <a:spcPct val="0"/>
              </a:spcAft>
              <a:defRPr sz="1200">
                <a:solidFill>
                  <a:schemeClr val="tx1"/>
                </a:solidFill>
                <a:latin typeface="Times New Roman" panose="02020603050405020304" pitchFamily="18" charset="0"/>
              </a:defRPr>
            </a:lvl7pPr>
            <a:lvl8pPr marL="3552630" indent="-236842" eaLnBrk="0" fontAlgn="base" hangingPunct="0">
              <a:spcBef>
                <a:spcPct val="30000"/>
              </a:spcBef>
              <a:spcAft>
                <a:spcPct val="0"/>
              </a:spcAft>
              <a:defRPr sz="1200">
                <a:solidFill>
                  <a:schemeClr val="tx1"/>
                </a:solidFill>
                <a:latin typeface="Times New Roman" panose="02020603050405020304" pitchFamily="18" charset="0"/>
              </a:defRPr>
            </a:lvl8pPr>
            <a:lvl9pPr marL="4026315" indent="-236842"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195A02E-D645-408D-B366-034D1B0B738F}" type="slidenum">
              <a:rPr lang="en-US" altLang="en-US" smtClean="0"/>
              <a:pPr>
                <a:spcBef>
                  <a:spcPct val="0"/>
                </a:spcBef>
              </a:pPr>
              <a:t>1</a:t>
            </a:fld>
            <a:endParaRPr lang="en-US" altLang="en-US"/>
          </a:p>
        </p:txBody>
      </p:sp>
      <p:sp>
        <p:nvSpPr>
          <p:cNvPr id="5123" name="Rectangle 2"/>
          <p:cNvSpPr>
            <a:spLocks noGrp="1" noRot="1" noChangeAspect="1" noChangeArrowheads="1" noTextEdit="1"/>
          </p:cNvSpPr>
          <p:nvPr>
            <p:ph type="sldImg"/>
          </p:nvPr>
        </p:nvSpPr>
        <p:spPr>
          <a:xfrm>
            <a:off x="989013" y="766763"/>
            <a:ext cx="5121275" cy="3841750"/>
          </a:xfrm>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 name="日付プレースホルダー 1">
            <a:extLst>
              <a:ext uri="{FF2B5EF4-FFF2-40B4-BE49-F238E27FC236}">
                <a16:creationId xmlns:a16="http://schemas.microsoft.com/office/drawing/2014/main" id="{5D8336AC-60A0-41E1-945D-2D9985608C7B}"/>
              </a:ext>
            </a:extLst>
          </p:cNvPr>
          <p:cNvSpPr>
            <a:spLocks noGrp="1"/>
          </p:cNvSpPr>
          <p:nvPr>
            <p:ph type="dt" idx="10"/>
          </p:nvPr>
        </p:nvSpPr>
        <p:spPr/>
        <p:txBody>
          <a:bodyPr/>
          <a:lstStyle/>
          <a:p>
            <a:pPr>
              <a:defRPr/>
            </a:pPr>
            <a:endParaRPr lang="en-US" altLang="ja-JP"/>
          </a:p>
        </p:txBody>
      </p:sp>
      <p:sp>
        <p:nvSpPr>
          <p:cNvPr id="3" name="ヘッダー プレースホルダー 2">
            <a:extLst>
              <a:ext uri="{FF2B5EF4-FFF2-40B4-BE49-F238E27FC236}">
                <a16:creationId xmlns:a16="http://schemas.microsoft.com/office/drawing/2014/main" id="{405C8405-EA42-412B-A370-A3C0E70E3CCA}"/>
              </a:ext>
            </a:extLst>
          </p:cNvPr>
          <p:cNvSpPr>
            <a:spLocks noGrp="1"/>
          </p:cNvSpPr>
          <p:nvPr>
            <p:ph type="hdr" sz="quarter" idx="11"/>
          </p:nvPr>
        </p:nvSpPr>
        <p:spPr/>
        <p:txBody>
          <a:bodyPr/>
          <a:lstStyle/>
          <a:p>
            <a:pPr>
              <a:defRPr/>
            </a:pPr>
            <a:endParaRPr lang="en-US" altLang="ja-JP"/>
          </a:p>
        </p:txBody>
      </p:sp>
    </p:spTree>
    <p:extLst>
      <p:ext uri="{BB962C8B-B14F-4D97-AF65-F5344CB8AC3E}">
        <p14:creationId xmlns:p14="http://schemas.microsoft.com/office/powerpoint/2010/main" val="616088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スライド イメージ プレースホルダ 1"/>
          <p:cNvSpPr>
            <a:spLocks noGrp="1" noRot="1" noChangeAspect="1" noTextEdit="1"/>
          </p:cNvSpPr>
          <p:nvPr>
            <p:ph type="sldImg"/>
          </p:nvPr>
        </p:nvSpPr>
        <p:spPr>
          <a:xfrm>
            <a:off x="989013" y="766763"/>
            <a:ext cx="5121275" cy="3841750"/>
          </a:xfrm>
          <a:ln/>
        </p:spPr>
      </p:sp>
      <p:sp>
        <p:nvSpPr>
          <p:cNvPr id="12185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en-US" altLang="ja-JP"/>
          </a:p>
        </p:txBody>
      </p:sp>
      <p:sp>
        <p:nvSpPr>
          <p:cNvPr id="12186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60">
              <a:defRPr sz="2400" b="1">
                <a:solidFill>
                  <a:schemeClr val="tx1"/>
                </a:solidFill>
                <a:latin typeface="Arial" panose="020B0604020202020204" pitchFamily="34" charset="0"/>
              </a:defRPr>
            </a:lvl1pPr>
            <a:lvl2pPr marL="742779" indent="-285684" defTabSz="930060">
              <a:defRPr sz="2400" b="1">
                <a:solidFill>
                  <a:schemeClr val="tx1"/>
                </a:solidFill>
                <a:latin typeface="Arial" panose="020B0604020202020204" pitchFamily="34" charset="0"/>
              </a:defRPr>
            </a:lvl2pPr>
            <a:lvl3pPr marL="1142736" indent="-228548" defTabSz="930060">
              <a:defRPr sz="2400" b="1">
                <a:solidFill>
                  <a:schemeClr val="tx1"/>
                </a:solidFill>
                <a:latin typeface="Arial" panose="020B0604020202020204" pitchFamily="34" charset="0"/>
              </a:defRPr>
            </a:lvl3pPr>
            <a:lvl4pPr marL="1599831" indent="-228548" defTabSz="930060">
              <a:defRPr sz="2400" b="1">
                <a:solidFill>
                  <a:schemeClr val="tx1"/>
                </a:solidFill>
                <a:latin typeface="Arial" panose="020B0604020202020204" pitchFamily="34" charset="0"/>
              </a:defRPr>
            </a:lvl4pPr>
            <a:lvl5pPr marL="2056926" indent="-228548" defTabSz="930060">
              <a:defRPr sz="2400" b="1">
                <a:solidFill>
                  <a:schemeClr val="tx1"/>
                </a:solidFill>
                <a:latin typeface="Arial" panose="020B0604020202020204" pitchFamily="34" charset="0"/>
              </a:defRPr>
            </a:lvl5pPr>
            <a:lvl6pPr marL="2514020" indent="-228548" defTabSz="930060" eaLnBrk="0" fontAlgn="base" hangingPunct="0">
              <a:spcBef>
                <a:spcPct val="0"/>
              </a:spcBef>
              <a:spcAft>
                <a:spcPct val="0"/>
              </a:spcAft>
              <a:defRPr sz="2400" b="1">
                <a:solidFill>
                  <a:schemeClr val="tx1"/>
                </a:solidFill>
                <a:latin typeface="Arial" panose="020B0604020202020204" pitchFamily="34" charset="0"/>
              </a:defRPr>
            </a:lvl6pPr>
            <a:lvl7pPr marL="2971114" indent="-228548" defTabSz="930060" eaLnBrk="0" fontAlgn="base" hangingPunct="0">
              <a:spcBef>
                <a:spcPct val="0"/>
              </a:spcBef>
              <a:spcAft>
                <a:spcPct val="0"/>
              </a:spcAft>
              <a:defRPr sz="2400" b="1">
                <a:solidFill>
                  <a:schemeClr val="tx1"/>
                </a:solidFill>
                <a:latin typeface="Arial" panose="020B0604020202020204" pitchFamily="34" charset="0"/>
              </a:defRPr>
            </a:lvl7pPr>
            <a:lvl8pPr marL="3428209" indent="-228548" defTabSz="930060" eaLnBrk="0" fontAlgn="base" hangingPunct="0">
              <a:spcBef>
                <a:spcPct val="0"/>
              </a:spcBef>
              <a:spcAft>
                <a:spcPct val="0"/>
              </a:spcAft>
              <a:defRPr sz="2400" b="1">
                <a:solidFill>
                  <a:schemeClr val="tx1"/>
                </a:solidFill>
                <a:latin typeface="Arial" panose="020B0604020202020204" pitchFamily="34" charset="0"/>
              </a:defRPr>
            </a:lvl8pPr>
            <a:lvl9pPr marL="3885304" indent="-228548" defTabSz="930060" eaLnBrk="0" fontAlgn="base" hangingPunct="0">
              <a:spcBef>
                <a:spcPct val="0"/>
              </a:spcBef>
              <a:spcAft>
                <a:spcPct val="0"/>
              </a:spcAft>
              <a:defRPr sz="2400" b="1">
                <a:solidFill>
                  <a:schemeClr val="tx1"/>
                </a:solidFill>
                <a:latin typeface="Arial" panose="020B0604020202020204" pitchFamily="34" charset="0"/>
              </a:defRPr>
            </a:lvl9pPr>
          </a:lstStyle>
          <a:p>
            <a:fld id="{CC3A0076-3D11-4E3F-AE9B-CECD632BFD53}" type="slidenum">
              <a:rPr lang="en-US" altLang="ja-JP" sz="1200"/>
              <a:pPr/>
              <a:t>18</a:t>
            </a:fld>
            <a:endParaRPr lang="en-US" altLang="ja-JP" sz="1200"/>
          </a:p>
        </p:txBody>
      </p:sp>
    </p:spTree>
    <p:extLst>
      <p:ext uri="{BB962C8B-B14F-4D97-AF65-F5344CB8AC3E}">
        <p14:creationId xmlns:p14="http://schemas.microsoft.com/office/powerpoint/2010/main" val="2823949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89013" y="766763"/>
            <a:ext cx="5121275" cy="3841750"/>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まず、私の略歴ですが、私は東北大学医学部を</a:t>
            </a:r>
            <a:r>
              <a:rPr lang="en-US" altLang="ja-JP"/>
              <a:t>1990</a:t>
            </a:r>
            <a:r>
              <a:rPr lang="ja-JP" altLang="en-US"/>
              <a:t>年に卒業し、直ちに神経病理の大学院に入学して、</a:t>
            </a:r>
            <a:r>
              <a:rPr lang="ja-JP" altLang="en-US" b="1"/>
              <a:t>中枢神経のウイルス感染症</a:t>
            </a:r>
            <a:r>
              <a:rPr lang="ja-JP" altLang="en-US"/>
              <a:t>の研究で学位を取得いたしました。大学院在学中は、指導教授の岩崎祐三先生のご高配で福島医大に国内留学し、神経内科の臨床を２年間経験しました。助手として一年間、神経病理学講座で勤務した後、</a:t>
            </a:r>
            <a:r>
              <a:rPr lang="en-US" altLang="ja-JP"/>
              <a:t>1995</a:t>
            </a:r>
            <a:r>
              <a:rPr lang="ja-JP" altLang="en-US"/>
              <a:t>年に渡米しました。ユタ大学には</a:t>
            </a:r>
            <a:r>
              <a:rPr lang="en-US" altLang="en-US"/>
              <a:t>14</a:t>
            </a:r>
            <a:r>
              <a:rPr lang="ja-JP" altLang="en-US"/>
              <a:t>年半おりましたが、この間にポスドグ、</a:t>
            </a:r>
            <a:r>
              <a:rPr lang="en-US" altLang="en-US"/>
              <a:t>Research Associate,</a:t>
            </a:r>
            <a:r>
              <a:rPr lang="ja-JP" altLang="en-US"/>
              <a:t>　講師を</a:t>
            </a:r>
            <a:r>
              <a:rPr lang="ja-JP" altLang="en-US" b="1"/>
              <a:t>経て</a:t>
            </a:r>
            <a:r>
              <a:rPr lang="ja-JP" altLang="en-US"/>
              <a:t>、</a:t>
            </a:r>
            <a:r>
              <a:rPr lang="en-US" altLang="en-US"/>
              <a:t>2005</a:t>
            </a:r>
            <a:r>
              <a:rPr lang="ja-JP" altLang="en-US"/>
              <a:t>年には</a:t>
            </a:r>
            <a:r>
              <a:rPr lang="en-US" altLang="en-US"/>
              <a:t>Assistant</a:t>
            </a:r>
            <a:r>
              <a:rPr lang="ja-JP" altLang="en-US"/>
              <a:t>　</a:t>
            </a:r>
            <a:r>
              <a:rPr lang="en-US" altLang="en-US"/>
              <a:t>Professor</a:t>
            </a:r>
            <a:r>
              <a:rPr lang="ja-JP" altLang="en-US"/>
              <a:t>として独立し、自分の研究室を開設しました。この間</a:t>
            </a:r>
            <a:r>
              <a:rPr lang="en-US" altLang="ja-JP"/>
              <a:t>ECFMG</a:t>
            </a:r>
            <a:r>
              <a:rPr lang="ja-JP" altLang="en-US"/>
              <a:t>も取得いたしました。</a:t>
            </a:r>
            <a:r>
              <a:rPr lang="en-US" altLang="en-US"/>
              <a:t>2009</a:t>
            </a:r>
            <a:r>
              <a:rPr lang="ja-JP" altLang="en-US"/>
              <a:t>年からは、ルイジアナ州立大学にラボを移転し、現在はテニュアを取得して、</a:t>
            </a:r>
            <a:r>
              <a:rPr lang="en-US" altLang="en-US"/>
              <a:t>Associate</a:t>
            </a:r>
            <a:r>
              <a:rPr lang="ja-JP" altLang="en-US"/>
              <a:t>　</a:t>
            </a:r>
            <a:r>
              <a:rPr lang="en-US" altLang="en-US"/>
              <a:t>Professor</a:t>
            </a:r>
            <a:r>
              <a:rPr lang="ja-JP" altLang="en-US"/>
              <a:t>として勤務しております。所属は微生物学講座ですが、神経内科も兼任しております。</a:t>
            </a:r>
            <a:endParaRPr lang="en-US" altLang="ja-JP"/>
          </a:p>
        </p:txBody>
      </p:sp>
    </p:spTree>
    <p:extLst>
      <p:ext uri="{BB962C8B-B14F-4D97-AF65-F5344CB8AC3E}">
        <p14:creationId xmlns:p14="http://schemas.microsoft.com/office/powerpoint/2010/main" val="3643279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642" indent="-285631">
              <a:defRPr sz="2400" b="1">
                <a:solidFill>
                  <a:schemeClr val="tx1"/>
                </a:solidFill>
                <a:latin typeface="Arial" panose="020B0604020202020204" pitchFamily="34" charset="0"/>
              </a:defRPr>
            </a:lvl2pPr>
            <a:lvl3pPr marL="1142525" indent="-228505">
              <a:defRPr sz="2400" b="1">
                <a:solidFill>
                  <a:schemeClr val="tx1"/>
                </a:solidFill>
                <a:latin typeface="Arial" panose="020B0604020202020204" pitchFamily="34" charset="0"/>
              </a:defRPr>
            </a:lvl3pPr>
            <a:lvl4pPr marL="1599536" indent="-228505">
              <a:defRPr sz="2400" b="1">
                <a:solidFill>
                  <a:schemeClr val="tx1"/>
                </a:solidFill>
                <a:latin typeface="Arial" panose="020B0604020202020204" pitchFamily="34" charset="0"/>
              </a:defRPr>
            </a:lvl4pPr>
            <a:lvl5pPr marL="2056547" indent="-228505">
              <a:defRPr sz="2400" b="1">
                <a:solidFill>
                  <a:schemeClr val="tx1"/>
                </a:solidFill>
                <a:latin typeface="Arial" panose="020B0604020202020204" pitchFamily="34" charset="0"/>
              </a:defRPr>
            </a:lvl5pPr>
            <a:lvl6pPr marL="2513557" indent="-228505" eaLnBrk="0" fontAlgn="base" hangingPunct="0">
              <a:spcBef>
                <a:spcPct val="0"/>
              </a:spcBef>
              <a:spcAft>
                <a:spcPct val="0"/>
              </a:spcAft>
              <a:defRPr sz="2400" b="1">
                <a:solidFill>
                  <a:schemeClr val="tx1"/>
                </a:solidFill>
                <a:latin typeface="Arial" panose="020B0604020202020204" pitchFamily="34" charset="0"/>
              </a:defRPr>
            </a:lvl6pPr>
            <a:lvl7pPr marL="2970566" indent="-228505" eaLnBrk="0" fontAlgn="base" hangingPunct="0">
              <a:spcBef>
                <a:spcPct val="0"/>
              </a:spcBef>
              <a:spcAft>
                <a:spcPct val="0"/>
              </a:spcAft>
              <a:defRPr sz="2400" b="1">
                <a:solidFill>
                  <a:schemeClr val="tx1"/>
                </a:solidFill>
                <a:latin typeface="Arial" panose="020B0604020202020204" pitchFamily="34" charset="0"/>
              </a:defRPr>
            </a:lvl7pPr>
            <a:lvl8pPr marL="3427577" indent="-228505" eaLnBrk="0" fontAlgn="base" hangingPunct="0">
              <a:spcBef>
                <a:spcPct val="0"/>
              </a:spcBef>
              <a:spcAft>
                <a:spcPct val="0"/>
              </a:spcAft>
              <a:defRPr sz="2400" b="1">
                <a:solidFill>
                  <a:schemeClr val="tx1"/>
                </a:solidFill>
                <a:latin typeface="Arial" panose="020B0604020202020204" pitchFamily="34" charset="0"/>
              </a:defRPr>
            </a:lvl8pPr>
            <a:lvl9pPr marL="3884589" indent="-228505" eaLnBrk="0" fontAlgn="base" hangingPunct="0">
              <a:spcBef>
                <a:spcPct val="0"/>
              </a:spcBef>
              <a:spcAft>
                <a:spcPct val="0"/>
              </a:spcAft>
              <a:defRPr sz="2400" b="1">
                <a:solidFill>
                  <a:schemeClr val="tx1"/>
                </a:solidFill>
                <a:latin typeface="Arial" panose="020B0604020202020204" pitchFamily="34" charset="0"/>
              </a:defRPr>
            </a:lvl9pPr>
          </a:lstStyle>
          <a:p>
            <a:fld id="{E5FCBEBA-2BD5-4B49-917E-B34A93503F97}" type="slidenum">
              <a:rPr lang="en-US" altLang="ja-JP" sz="1200"/>
              <a:pPr/>
              <a:t>21</a:t>
            </a:fld>
            <a:endParaRPr lang="en-US" altLang="ja-JP" sz="1200"/>
          </a:p>
        </p:txBody>
      </p:sp>
      <p:sp>
        <p:nvSpPr>
          <p:cNvPr id="78851" name="Rectangle 2"/>
          <p:cNvSpPr>
            <a:spLocks noGrp="1" noRot="1" noChangeAspect="1" noChangeArrowheads="1" noTextEdit="1"/>
          </p:cNvSpPr>
          <p:nvPr>
            <p:ph type="sldImg"/>
          </p:nvPr>
        </p:nvSpPr>
        <p:spPr>
          <a:xfrm>
            <a:off x="-1258888" y="1100138"/>
            <a:ext cx="7212013" cy="5410200"/>
          </a:xfrm>
          <a:ln/>
        </p:spPr>
      </p:sp>
      <p:sp>
        <p:nvSpPr>
          <p:cNvPr id="78852" name="Rectangle 3"/>
          <p:cNvSpPr>
            <a:spLocks noGrp="1" noChangeArrowheads="1"/>
          </p:cNvSpPr>
          <p:nvPr>
            <p:ph type="body" idx="1"/>
          </p:nvPr>
        </p:nvSpPr>
        <p:spPr>
          <a:xfrm>
            <a:off x="598997" y="6878178"/>
            <a:ext cx="3446127" cy="65142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これが微生物学講座のホームページです。このブログをクリックしますと、</a:t>
            </a:r>
          </a:p>
        </p:txBody>
      </p:sp>
      <p:sp>
        <p:nvSpPr>
          <p:cNvPr id="2" name="日付プレースホルダー 1">
            <a:extLst>
              <a:ext uri="{FF2B5EF4-FFF2-40B4-BE49-F238E27FC236}">
                <a16:creationId xmlns:a16="http://schemas.microsoft.com/office/drawing/2014/main" id="{4F6C0503-020E-4B86-AC2A-BA28C1D5ACE0}"/>
              </a:ext>
            </a:extLst>
          </p:cNvPr>
          <p:cNvSpPr>
            <a:spLocks noGrp="1"/>
          </p:cNvSpPr>
          <p:nvPr>
            <p:ph type="dt" idx="10"/>
          </p:nvPr>
        </p:nvSpPr>
        <p:spPr/>
        <p:txBody>
          <a:bodyPr/>
          <a:lstStyle/>
          <a:p>
            <a:pPr>
              <a:defRPr/>
            </a:pPr>
            <a:endParaRPr lang="en-US" altLang="ja-JP"/>
          </a:p>
        </p:txBody>
      </p:sp>
      <p:sp>
        <p:nvSpPr>
          <p:cNvPr id="3" name="ヘッダー プレースホルダー 2">
            <a:extLst>
              <a:ext uri="{FF2B5EF4-FFF2-40B4-BE49-F238E27FC236}">
                <a16:creationId xmlns:a16="http://schemas.microsoft.com/office/drawing/2014/main" id="{36E88E6B-4DDE-4223-87C2-9D13BE96A763}"/>
              </a:ext>
            </a:extLst>
          </p:cNvPr>
          <p:cNvSpPr>
            <a:spLocks noGrp="1"/>
          </p:cNvSpPr>
          <p:nvPr>
            <p:ph type="hdr" sz="quarter" idx="11"/>
          </p:nvPr>
        </p:nvSpPr>
        <p:spPr/>
        <p:txBody>
          <a:bodyPr/>
          <a:lstStyle/>
          <a:p>
            <a:pPr>
              <a:defRPr/>
            </a:pPr>
            <a:endParaRPr lang="en-US" altLang="ja-JP"/>
          </a:p>
        </p:txBody>
      </p:sp>
    </p:spTree>
    <p:extLst>
      <p:ext uri="{BB962C8B-B14F-4D97-AF65-F5344CB8AC3E}">
        <p14:creationId xmlns:p14="http://schemas.microsoft.com/office/powerpoint/2010/main" val="1795534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89013" y="766763"/>
            <a:ext cx="5121275" cy="3841750"/>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まず、私の略歴ですが、私は東北大学医学部を</a:t>
            </a:r>
            <a:r>
              <a:rPr lang="en-US" altLang="ja-JP"/>
              <a:t>1990</a:t>
            </a:r>
            <a:r>
              <a:rPr lang="ja-JP" altLang="en-US"/>
              <a:t>年に卒業し、直ちに神経病理の大学院に入学して、</a:t>
            </a:r>
            <a:r>
              <a:rPr lang="ja-JP" altLang="en-US" b="1"/>
              <a:t>中枢神経のウイルス感染症</a:t>
            </a:r>
            <a:r>
              <a:rPr lang="ja-JP" altLang="en-US"/>
              <a:t>の研究で学位を取得いたしました。大学院在学中は、指導教授の岩崎祐三先生のご高配で福島医大に国内留学し、神経内科の臨床を２年間経験しました。助手として一年間、神経病理学講座で勤務した後、</a:t>
            </a:r>
            <a:r>
              <a:rPr lang="en-US" altLang="ja-JP"/>
              <a:t>1995</a:t>
            </a:r>
            <a:r>
              <a:rPr lang="ja-JP" altLang="en-US"/>
              <a:t>年に渡米しました。ユタ大学には</a:t>
            </a:r>
            <a:r>
              <a:rPr lang="en-US" altLang="en-US"/>
              <a:t>14</a:t>
            </a:r>
            <a:r>
              <a:rPr lang="ja-JP" altLang="en-US"/>
              <a:t>年半おりましたが、この間にポスドグ、</a:t>
            </a:r>
            <a:r>
              <a:rPr lang="en-US" altLang="en-US"/>
              <a:t>Research Associate,</a:t>
            </a:r>
            <a:r>
              <a:rPr lang="ja-JP" altLang="en-US"/>
              <a:t>　講師を</a:t>
            </a:r>
            <a:r>
              <a:rPr lang="ja-JP" altLang="en-US" b="1"/>
              <a:t>経て</a:t>
            </a:r>
            <a:r>
              <a:rPr lang="ja-JP" altLang="en-US"/>
              <a:t>、</a:t>
            </a:r>
            <a:r>
              <a:rPr lang="en-US" altLang="en-US"/>
              <a:t>2005</a:t>
            </a:r>
            <a:r>
              <a:rPr lang="ja-JP" altLang="en-US"/>
              <a:t>年には</a:t>
            </a:r>
            <a:r>
              <a:rPr lang="en-US" altLang="en-US"/>
              <a:t>Assistant</a:t>
            </a:r>
            <a:r>
              <a:rPr lang="ja-JP" altLang="en-US"/>
              <a:t>　</a:t>
            </a:r>
            <a:r>
              <a:rPr lang="en-US" altLang="en-US"/>
              <a:t>Professor</a:t>
            </a:r>
            <a:r>
              <a:rPr lang="ja-JP" altLang="en-US"/>
              <a:t>として独立し、自分の研究室を開設しました。この間</a:t>
            </a:r>
            <a:r>
              <a:rPr lang="en-US" altLang="ja-JP"/>
              <a:t>ECFMG</a:t>
            </a:r>
            <a:r>
              <a:rPr lang="ja-JP" altLang="en-US"/>
              <a:t>も取得いたしました。</a:t>
            </a:r>
            <a:r>
              <a:rPr lang="en-US" altLang="en-US"/>
              <a:t>2009</a:t>
            </a:r>
            <a:r>
              <a:rPr lang="ja-JP" altLang="en-US"/>
              <a:t>年からは、ルイジアナ州立大学にラボを移転し、現在はテニュアを取得して、</a:t>
            </a:r>
            <a:r>
              <a:rPr lang="en-US" altLang="en-US"/>
              <a:t>Associate</a:t>
            </a:r>
            <a:r>
              <a:rPr lang="ja-JP" altLang="en-US"/>
              <a:t>　</a:t>
            </a:r>
            <a:r>
              <a:rPr lang="en-US" altLang="en-US"/>
              <a:t>Professor</a:t>
            </a:r>
            <a:r>
              <a:rPr lang="ja-JP" altLang="en-US"/>
              <a:t>として勤務しております。所属は微生物学講座ですが、神経内科も兼任しております。</a:t>
            </a:r>
            <a:endParaRPr lang="en-US" altLang="ja-JP"/>
          </a:p>
        </p:txBody>
      </p:sp>
    </p:spTree>
    <p:extLst>
      <p:ext uri="{BB962C8B-B14F-4D97-AF65-F5344CB8AC3E}">
        <p14:creationId xmlns:p14="http://schemas.microsoft.com/office/powerpoint/2010/main" val="1544104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3AF54-229A-4929-ACCD-4826533A585E}" type="slidenum">
              <a:rPr lang="en-US" altLang="en-US"/>
              <a:pPr/>
              <a:t>28</a:t>
            </a:fld>
            <a:endParaRPr lang="en-US" altLang="en-US"/>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p:txBody>
          <a:bodyPr/>
          <a:lstStyle/>
          <a:p>
            <a:r>
              <a:rPr lang="en-US" altLang="en-US"/>
              <a:t>When I have guests, I usually showed them around temple square in Salt Lake City. This is one of such occasion.  In Utah, Mormon church is usually called LDS, which stands for the church of Jesus Christ of latter days saint. </a:t>
            </a:r>
          </a:p>
        </p:txBody>
      </p:sp>
    </p:spTree>
    <p:extLst>
      <p:ext uri="{BB962C8B-B14F-4D97-AF65-F5344CB8AC3E}">
        <p14:creationId xmlns:p14="http://schemas.microsoft.com/office/powerpoint/2010/main" val="1190146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89013" y="766763"/>
            <a:ext cx="5121275" cy="3841750"/>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まず、私の略歴ですが、私は東北大学医学部を</a:t>
            </a:r>
            <a:r>
              <a:rPr lang="en-US" altLang="ja-JP"/>
              <a:t>1990</a:t>
            </a:r>
            <a:r>
              <a:rPr lang="ja-JP" altLang="en-US"/>
              <a:t>年に卒業し、直ちに神経病理の大学院に入学して、</a:t>
            </a:r>
            <a:r>
              <a:rPr lang="ja-JP" altLang="en-US" b="1"/>
              <a:t>中枢神経のウイルス感染症</a:t>
            </a:r>
            <a:r>
              <a:rPr lang="ja-JP" altLang="en-US"/>
              <a:t>の研究で学位を取得いたしました。大学院在学中は、指導教授の岩崎祐三先生のご高配で福島医大に国内留学し、神経内科の臨床を２年間経験しました。助手として一年間、神経病理学講座で勤務した後、</a:t>
            </a:r>
            <a:r>
              <a:rPr lang="en-US" altLang="ja-JP"/>
              <a:t>1995</a:t>
            </a:r>
            <a:r>
              <a:rPr lang="ja-JP" altLang="en-US"/>
              <a:t>年に渡米しました。ユタ大学には</a:t>
            </a:r>
            <a:r>
              <a:rPr lang="en-US" altLang="en-US"/>
              <a:t>14</a:t>
            </a:r>
            <a:r>
              <a:rPr lang="ja-JP" altLang="en-US"/>
              <a:t>年半おりましたが、この間にポスドグ、</a:t>
            </a:r>
            <a:r>
              <a:rPr lang="en-US" altLang="en-US"/>
              <a:t>Research Associate,</a:t>
            </a:r>
            <a:r>
              <a:rPr lang="ja-JP" altLang="en-US"/>
              <a:t>　講師を</a:t>
            </a:r>
            <a:r>
              <a:rPr lang="ja-JP" altLang="en-US" b="1"/>
              <a:t>経て</a:t>
            </a:r>
            <a:r>
              <a:rPr lang="ja-JP" altLang="en-US"/>
              <a:t>、</a:t>
            </a:r>
            <a:r>
              <a:rPr lang="en-US" altLang="en-US"/>
              <a:t>2005</a:t>
            </a:r>
            <a:r>
              <a:rPr lang="ja-JP" altLang="en-US"/>
              <a:t>年には</a:t>
            </a:r>
            <a:r>
              <a:rPr lang="en-US" altLang="en-US"/>
              <a:t>Assistant</a:t>
            </a:r>
            <a:r>
              <a:rPr lang="ja-JP" altLang="en-US"/>
              <a:t>　</a:t>
            </a:r>
            <a:r>
              <a:rPr lang="en-US" altLang="en-US"/>
              <a:t>Professor</a:t>
            </a:r>
            <a:r>
              <a:rPr lang="ja-JP" altLang="en-US"/>
              <a:t>として独立し、自分の研究室を開設しました。この間</a:t>
            </a:r>
            <a:r>
              <a:rPr lang="en-US" altLang="ja-JP"/>
              <a:t>ECFMG</a:t>
            </a:r>
            <a:r>
              <a:rPr lang="ja-JP" altLang="en-US"/>
              <a:t>も取得いたしました。</a:t>
            </a:r>
            <a:r>
              <a:rPr lang="en-US" altLang="en-US"/>
              <a:t>2009</a:t>
            </a:r>
            <a:r>
              <a:rPr lang="ja-JP" altLang="en-US"/>
              <a:t>年からは、ルイジアナ州立大学にラボを移転し、現在はテニュアを取得して、</a:t>
            </a:r>
            <a:r>
              <a:rPr lang="en-US" altLang="en-US"/>
              <a:t>Associate</a:t>
            </a:r>
            <a:r>
              <a:rPr lang="ja-JP" altLang="en-US"/>
              <a:t>　</a:t>
            </a:r>
            <a:r>
              <a:rPr lang="en-US" altLang="en-US"/>
              <a:t>Professor</a:t>
            </a:r>
            <a:r>
              <a:rPr lang="ja-JP" altLang="en-US"/>
              <a:t>として勤務しております。所属は微生物学講座ですが、神経内科も兼任しております。</a:t>
            </a:r>
            <a:endParaRPr lang="en-US" altLang="ja-JP"/>
          </a:p>
        </p:txBody>
      </p:sp>
    </p:spTree>
    <p:extLst>
      <p:ext uri="{BB962C8B-B14F-4D97-AF65-F5344CB8AC3E}">
        <p14:creationId xmlns:p14="http://schemas.microsoft.com/office/powerpoint/2010/main" val="3893891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89013" y="766763"/>
            <a:ext cx="5121275" cy="3841750"/>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まず、私の略歴ですが、私は東北大学医学部を</a:t>
            </a:r>
            <a:r>
              <a:rPr lang="en-US" altLang="ja-JP"/>
              <a:t>1990</a:t>
            </a:r>
            <a:r>
              <a:rPr lang="ja-JP" altLang="en-US"/>
              <a:t>年に卒業し、直ちに神経病理の大学院に入学して、</a:t>
            </a:r>
            <a:r>
              <a:rPr lang="ja-JP" altLang="en-US" b="1"/>
              <a:t>中枢神経のウイルス感染症</a:t>
            </a:r>
            <a:r>
              <a:rPr lang="ja-JP" altLang="en-US"/>
              <a:t>の研究で学位を取得いたしました。大学院在学中は、指導教授の岩崎祐三先生のご高配で福島医大に国内留学し、神経内科の臨床を２年間経験しました。助手として一年間、神経病理学講座で勤務した後、</a:t>
            </a:r>
            <a:r>
              <a:rPr lang="en-US" altLang="ja-JP"/>
              <a:t>1995</a:t>
            </a:r>
            <a:r>
              <a:rPr lang="ja-JP" altLang="en-US"/>
              <a:t>年に渡米しました。ユタ大学には</a:t>
            </a:r>
            <a:r>
              <a:rPr lang="en-US" altLang="en-US"/>
              <a:t>14</a:t>
            </a:r>
            <a:r>
              <a:rPr lang="ja-JP" altLang="en-US"/>
              <a:t>年半おりましたが、この間にポスドグ、</a:t>
            </a:r>
            <a:r>
              <a:rPr lang="en-US" altLang="en-US"/>
              <a:t>Research Associate,</a:t>
            </a:r>
            <a:r>
              <a:rPr lang="ja-JP" altLang="en-US"/>
              <a:t>　講師を</a:t>
            </a:r>
            <a:r>
              <a:rPr lang="ja-JP" altLang="en-US" b="1"/>
              <a:t>経て</a:t>
            </a:r>
            <a:r>
              <a:rPr lang="ja-JP" altLang="en-US"/>
              <a:t>、</a:t>
            </a:r>
            <a:r>
              <a:rPr lang="en-US" altLang="en-US"/>
              <a:t>2005</a:t>
            </a:r>
            <a:r>
              <a:rPr lang="ja-JP" altLang="en-US"/>
              <a:t>年には</a:t>
            </a:r>
            <a:r>
              <a:rPr lang="en-US" altLang="en-US"/>
              <a:t>Assistant</a:t>
            </a:r>
            <a:r>
              <a:rPr lang="ja-JP" altLang="en-US"/>
              <a:t>　</a:t>
            </a:r>
            <a:r>
              <a:rPr lang="en-US" altLang="en-US"/>
              <a:t>Professor</a:t>
            </a:r>
            <a:r>
              <a:rPr lang="ja-JP" altLang="en-US"/>
              <a:t>として独立し、自分の研究室を開設しました。この間</a:t>
            </a:r>
            <a:r>
              <a:rPr lang="en-US" altLang="ja-JP"/>
              <a:t>ECFMG</a:t>
            </a:r>
            <a:r>
              <a:rPr lang="ja-JP" altLang="en-US"/>
              <a:t>も取得いたしました。</a:t>
            </a:r>
            <a:r>
              <a:rPr lang="en-US" altLang="en-US"/>
              <a:t>2009</a:t>
            </a:r>
            <a:r>
              <a:rPr lang="ja-JP" altLang="en-US"/>
              <a:t>年からは、ルイジアナ州立大学にラボを移転し、現在はテニュアを取得して、</a:t>
            </a:r>
            <a:r>
              <a:rPr lang="en-US" altLang="en-US"/>
              <a:t>Associate</a:t>
            </a:r>
            <a:r>
              <a:rPr lang="ja-JP" altLang="en-US"/>
              <a:t>　</a:t>
            </a:r>
            <a:r>
              <a:rPr lang="en-US" altLang="en-US"/>
              <a:t>Professor</a:t>
            </a:r>
            <a:r>
              <a:rPr lang="ja-JP" altLang="en-US"/>
              <a:t>として勤務しております。所属は微生物学講座ですが、神経内科も兼任しております。</a:t>
            </a:r>
            <a:endParaRPr lang="en-US" altLang="ja-JP"/>
          </a:p>
        </p:txBody>
      </p:sp>
    </p:spTree>
    <p:extLst>
      <p:ext uri="{BB962C8B-B14F-4D97-AF65-F5344CB8AC3E}">
        <p14:creationId xmlns:p14="http://schemas.microsoft.com/office/powerpoint/2010/main" val="1513104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89013" y="766763"/>
            <a:ext cx="5121275" cy="3841750"/>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まず、私の略歴ですが、私は東北大学医学部を</a:t>
            </a:r>
            <a:r>
              <a:rPr lang="en-US" altLang="ja-JP"/>
              <a:t>1990</a:t>
            </a:r>
            <a:r>
              <a:rPr lang="ja-JP" altLang="en-US"/>
              <a:t>年に卒業し、直ちに神経病理の大学院に入学して、</a:t>
            </a:r>
            <a:r>
              <a:rPr lang="ja-JP" altLang="en-US" b="1"/>
              <a:t>中枢神経のウイルス感染症</a:t>
            </a:r>
            <a:r>
              <a:rPr lang="ja-JP" altLang="en-US"/>
              <a:t>の研究で学位を取得いたしました。大学院在学中は、指導教授の岩崎祐三先生のご高配で福島医大に国内留学し、神経内科の臨床を２年間経験しました。助手として一年間、神経病理学講座で勤務した後、</a:t>
            </a:r>
            <a:r>
              <a:rPr lang="en-US" altLang="ja-JP"/>
              <a:t>1995</a:t>
            </a:r>
            <a:r>
              <a:rPr lang="ja-JP" altLang="en-US"/>
              <a:t>年に渡米しました。ユタ大学には</a:t>
            </a:r>
            <a:r>
              <a:rPr lang="en-US" altLang="en-US"/>
              <a:t>14</a:t>
            </a:r>
            <a:r>
              <a:rPr lang="ja-JP" altLang="en-US"/>
              <a:t>年半おりましたが、この間にポスドグ、</a:t>
            </a:r>
            <a:r>
              <a:rPr lang="en-US" altLang="en-US"/>
              <a:t>Research Associate,</a:t>
            </a:r>
            <a:r>
              <a:rPr lang="ja-JP" altLang="en-US"/>
              <a:t>　講師を</a:t>
            </a:r>
            <a:r>
              <a:rPr lang="ja-JP" altLang="en-US" b="1"/>
              <a:t>経て</a:t>
            </a:r>
            <a:r>
              <a:rPr lang="ja-JP" altLang="en-US"/>
              <a:t>、</a:t>
            </a:r>
            <a:r>
              <a:rPr lang="en-US" altLang="en-US"/>
              <a:t>2005</a:t>
            </a:r>
            <a:r>
              <a:rPr lang="ja-JP" altLang="en-US"/>
              <a:t>年には</a:t>
            </a:r>
            <a:r>
              <a:rPr lang="en-US" altLang="en-US"/>
              <a:t>Assistant</a:t>
            </a:r>
            <a:r>
              <a:rPr lang="ja-JP" altLang="en-US"/>
              <a:t>　</a:t>
            </a:r>
            <a:r>
              <a:rPr lang="en-US" altLang="en-US"/>
              <a:t>Professor</a:t>
            </a:r>
            <a:r>
              <a:rPr lang="ja-JP" altLang="en-US"/>
              <a:t>として独立し、自分の研究室を開設しました。この間</a:t>
            </a:r>
            <a:r>
              <a:rPr lang="en-US" altLang="ja-JP"/>
              <a:t>ECFMG</a:t>
            </a:r>
            <a:r>
              <a:rPr lang="ja-JP" altLang="en-US"/>
              <a:t>も取得いたしました。</a:t>
            </a:r>
            <a:r>
              <a:rPr lang="en-US" altLang="en-US"/>
              <a:t>2009</a:t>
            </a:r>
            <a:r>
              <a:rPr lang="ja-JP" altLang="en-US"/>
              <a:t>年からは、ルイジアナ州立大学にラボを移転し、現在はテニュアを取得して、</a:t>
            </a:r>
            <a:r>
              <a:rPr lang="en-US" altLang="en-US"/>
              <a:t>Associate</a:t>
            </a:r>
            <a:r>
              <a:rPr lang="ja-JP" altLang="en-US"/>
              <a:t>　</a:t>
            </a:r>
            <a:r>
              <a:rPr lang="en-US" altLang="en-US"/>
              <a:t>Professor</a:t>
            </a:r>
            <a:r>
              <a:rPr lang="ja-JP" altLang="en-US"/>
              <a:t>として勤務しております。所属は微生物学講座ですが、神経内科も兼任しております。</a:t>
            </a:r>
            <a:endParaRPr lang="en-US" altLang="ja-JP"/>
          </a:p>
        </p:txBody>
      </p:sp>
    </p:spTree>
    <p:extLst>
      <p:ext uri="{BB962C8B-B14F-4D97-AF65-F5344CB8AC3E}">
        <p14:creationId xmlns:p14="http://schemas.microsoft.com/office/powerpoint/2010/main" val="2900256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89013" y="766763"/>
            <a:ext cx="5121275" cy="3841750"/>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まず、私の略歴ですが、私は東北大学医学部を</a:t>
            </a:r>
            <a:r>
              <a:rPr lang="en-US" altLang="ja-JP"/>
              <a:t>1990</a:t>
            </a:r>
            <a:r>
              <a:rPr lang="ja-JP" altLang="en-US"/>
              <a:t>年に卒業し、直ちに神経病理の大学院に入学して、</a:t>
            </a:r>
            <a:r>
              <a:rPr lang="ja-JP" altLang="en-US" b="1"/>
              <a:t>中枢神経のウイルス感染症</a:t>
            </a:r>
            <a:r>
              <a:rPr lang="ja-JP" altLang="en-US"/>
              <a:t>の研究で学位を取得いたしました。大学院在学中は、指導教授の岩崎祐三先生のご高配で福島医大に国内留学し、神経内科の臨床を２年間経験しました。助手として一年間、神経病理学講座で勤務した後、</a:t>
            </a:r>
            <a:r>
              <a:rPr lang="en-US" altLang="ja-JP"/>
              <a:t>1995</a:t>
            </a:r>
            <a:r>
              <a:rPr lang="ja-JP" altLang="en-US"/>
              <a:t>年に渡米しました。ユタ大学には</a:t>
            </a:r>
            <a:r>
              <a:rPr lang="en-US" altLang="en-US"/>
              <a:t>14</a:t>
            </a:r>
            <a:r>
              <a:rPr lang="ja-JP" altLang="en-US"/>
              <a:t>年半おりましたが、この間にポスドグ、</a:t>
            </a:r>
            <a:r>
              <a:rPr lang="en-US" altLang="en-US"/>
              <a:t>Research Associate,</a:t>
            </a:r>
            <a:r>
              <a:rPr lang="ja-JP" altLang="en-US"/>
              <a:t>　講師を</a:t>
            </a:r>
            <a:r>
              <a:rPr lang="ja-JP" altLang="en-US" b="1"/>
              <a:t>経て</a:t>
            </a:r>
            <a:r>
              <a:rPr lang="ja-JP" altLang="en-US"/>
              <a:t>、</a:t>
            </a:r>
            <a:r>
              <a:rPr lang="en-US" altLang="en-US"/>
              <a:t>2005</a:t>
            </a:r>
            <a:r>
              <a:rPr lang="ja-JP" altLang="en-US"/>
              <a:t>年には</a:t>
            </a:r>
            <a:r>
              <a:rPr lang="en-US" altLang="en-US"/>
              <a:t>Assistant</a:t>
            </a:r>
            <a:r>
              <a:rPr lang="ja-JP" altLang="en-US"/>
              <a:t>　</a:t>
            </a:r>
            <a:r>
              <a:rPr lang="en-US" altLang="en-US"/>
              <a:t>Professor</a:t>
            </a:r>
            <a:r>
              <a:rPr lang="ja-JP" altLang="en-US"/>
              <a:t>として独立し、自分の研究室を開設しました。この間</a:t>
            </a:r>
            <a:r>
              <a:rPr lang="en-US" altLang="ja-JP"/>
              <a:t>ECFMG</a:t>
            </a:r>
            <a:r>
              <a:rPr lang="ja-JP" altLang="en-US"/>
              <a:t>も取得いたしました。</a:t>
            </a:r>
            <a:r>
              <a:rPr lang="en-US" altLang="en-US"/>
              <a:t>2009</a:t>
            </a:r>
            <a:r>
              <a:rPr lang="ja-JP" altLang="en-US"/>
              <a:t>年からは、ルイジアナ州立大学にラボを移転し、現在はテニュアを取得して、</a:t>
            </a:r>
            <a:r>
              <a:rPr lang="en-US" altLang="en-US"/>
              <a:t>Associate</a:t>
            </a:r>
            <a:r>
              <a:rPr lang="ja-JP" altLang="en-US"/>
              <a:t>　</a:t>
            </a:r>
            <a:r>
              <a:rPr lang="en-US" altLang="en-US"/>
              <a:t>Professor</a:t>
            </a:r>
            <a:r>
              <a:rPr lang="ja-JP" altLang="en-US"/>
              <a:t>として勤務しております。所属は微生物学講座ですが、神経内科も兼任しております。</a:t>
            </a:r>
            <a:endParaRPr lang="en-US" altLang="ja-JP"/>
          </a:p>
        </p:txBody>
      </p:sp>
    </p:spTree>
    <p:extLst>
      <p:ext uri="{BB962C8B-B14F-4D97-AF65-F5344CB8AC3E}">
        <p14:creationId xmlns:p14="http://schemas.microsoft.com/office/powerpoint/2010/main" val="4061880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89013" y="766763"/>
            <a:ext cx="5121275" cy="3841750"/>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まず、私の略歴ですが、私は東北大学医学部を</a:t>
            </a:r>
            <a:r>
              <a:rPr lang="en-US" altLang="ja-JP"/>
              <a:t>1990</a:t>
            </a:r>
            <a:r>
              <a:rPr lang="ja-JP" altLang="en-US"/>
              <a:t>年に卒業し、直ちに神経病理の大学院に入学して、</a:t>
            </a:r>
            <a:r>
              <a:rPr lang="ja-JP" altLang="en-US" b="1"/>
              <a:t>中枢神経のウイルス感染症</a:t>
            </a:r>
            <a:r>
              <a:rPr lang="ja-JP" altLang="en-US"/>
              <a:t>の研究で学位を取得いたしました。大学院在学中は、指導教授の岩崎祐三先生のご高配で福島医大に国内留学し、神経内科の臨床を２年間経験しました。助手として一年間、神経病理学講座で勤務した後、</a:t>
            </a:r>
            <a:r>
              <a:rPr lang="en-US" altLang="ja-JP"/>
              <a:t>1995</a:t>
            </a:r>
            <a:r>
              <a:rPr lang="ja-JP" altLang="en-US"/>
              <a:t>年に渡米しました。ユタ大学には</a:t>
            </a:r>
            <a:r>
              <a:rPr lang="en-US" altLang="en-US"/>
              <a:t>14</a:t>
            </a:r>
            <a:r>
              <a:rPr lang="ja-JP" altLang="en-US"/>
              <a:t>年半おりましたが、この間にポスドグ、</a:t>
            </a:r>
            <a:r>
              <a:rPr lang="en-US" altLang="en-US"/>
              <a:t>Research Associate,</a:t>
            </a:r>
            <a:r>
              <a:rPr lang="ja-JP" altLang="en-US"/>
              <a:t>　講師を</a:t>
            </a:r>
            <a:r>
              <a:rPr lang="ja-JP" altLang="en-US" b="1"/>
              <a:t>経て</a:t>
            </a:r>
            <a:r>
              <a:rPr lang="ja-JP" altLang="en-US"/>
              <a:t>、</a:t>
            </a:r>
            <a:r>
              <a:rPr lang="en-US" altLang="en-US"/>
              <a:t>2005</a:t>
            </a:r>
            <a:r>
              <a:rPr lang="ja-JP" altLang="en-US"/>
              <a:t>年には</a:t>
            </a:r>
            <a:r>
              <a:rPr lang="en-US" altLang="en-US"/>
              <a:t>Assistant</a:t>
            </a:r>
            <a:r>
              <a:rPr lang="ja-JP" altLang="en-US"/>
              <a:t>　</a:t>
            </a:r>
            <a:r>
              <a:rPr lang="en-US" altLang="en-US"/>
              <a:t>Professor</a:t>
            </a:r>
            <a:r>
              <a:rPr lang="ja-JP" altLang="en-US"/>
              <a:t>として独立し、自分の研究室を開設しました。この間</a:t>
            </a:r>
            <a:r>
              <a:rPr lang="en-US" altLang="ja-JP"/>
              <a:t>ECFMG</a:t>
            </a:r>
            <a:r>
              <a:rPr lang="ja-JP" altLang="en-US"/>
              <a:t>も取得いたしました。</a:t>
            </a:r>
            <a:r>
              <a:rPr lang="en-US" altLang="en-US"/>
              <a:t>2009</a:t>
            </a:r>
            <a:r>
              <a:rPr lang="ja-JP" altLang="en-US"/>
              <a:t>年からは、ルイジアナ州立大学にラボを移転し、現在はテニュアを取得して、</a:t>
            </a:r>
            <a:r>
              <a:rPr lang="en-US" altLang="en-US"/>
              <a:t>Associate</a:t>
            </a:r>
            <a:r>
              <a:rPr lang="ja-JP" altLang="en-US"/>
              <a:t>　</a:t>
            </a:r>
            <a:r>
              <a:rPr lang="en-US" altLang="en-US"/>
              <a:t>Professor</a:t>
            </a:r>
            <a:r>
              <a:rPr lang="ja-JP" altLang="en-US"/>
              <a:t>として勤務しております。所属は微生物学講座ですが、神経内科も兼任しております。</a:t>
            </a:r>
            <a:endParaRPr lang="en-US" altLang="ja-JP"/>
          </a:p>
        </p:txBody>
      </p:sp>
    </p:spTree>
    <p:extLst>
      <p:ext uri="{BB962C8B-B14F-4D97-AF65-F5344CB8AC3E}">
        <p14:creationId xmlns:p14="http://schemas.microsoft.com/office/powerpoint/2010/main" val="394342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89013" y="766763"/>
            <a:ext cx="5121275" cy="3841750"/>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まず、私の略歴ですが、私は東北大学医学部を</a:t>
            </a:r>
            <a:r>
              <a:rPr lang="en-US" altLang="ja-JP"/>
              <a:t>1990</a:t>
            </a:r>
            <a:r>
              <a:rPr lang="ja-JP" altLang="en-US"/>
              <a:t>年に卒業し、直ちに神経病理の大学院に入学して、</a:t>
            </a:r>
            <a:r>
              <a:rPr lang="ja-JP" altLang="en-US" b="1"/>
              <a:t>中枢神経のウイルス感染症</a:t>
            </a:r>
            <a:r>
              <a:rPr lang="ja-JP" altLang="en-US"/>
              <a:t>の研究で学位を取得いたしました。大学院在学中は、指導教授の岩崎祐三先生のご高配で福島医大に国内留学し、神経内科の臨床を２年間経験しました。助手として一年間、神経病理学講座で勤務した後、</a:t>
            </a:r>
            <a:r>
              <a:rPr lang="en-US" altLang="ja-JP"/>
              <a:t>1995</a:t>
            </a:r>
            <a:r>
              <a:rPr lang="ja-JP" altLang="en-US"/>
              <a:t>年に渡米しました。ユタ大学には</a:t>
            </a:r>
            <a:r>
              <a:rPr lang="en-US" altLang="en-US"/>
              <a:t>14</a:t>
            </a:r>
            <a:r>
              <a:rPr lang="ja-JP" altLang="en-US"/>
              <a:t>年半おりましたが、この間にポスドグ、</a:t>
            </a:r>
            <a:r>
              <a:rPr lang="en-US" altLang="en-US"/>
              <a:t>Research Associate,</a:t>
            </a:r>
            <a:r>
              <a:rPr lang="ja-JP" altLang="en-US"/>
              <a:t>　講師を</a:t>
            </a:r>
            <a:r>
              <a:rPr lang="ja-JP" altLang="en-US" b="1"/>
              <a:t>経て</a:t>
            </a:r>
            <a:r>
              <a:rPr lang="ja-JP" altLang="en-US"/>
              <a:t>、</a:t>
            </a:r>
            <a:r>
              <a:rPr lang="en-US" altLang="en-US"/>
              <a:t>2005</a:t>
            </a:r>
            <a:r>
              <a:rPr lang="ja-JP" altLang="en-US"/>
              <a:t>年には</a:t>
            </a:r>
            <a:r>
              <a:rPr lang="en-US" altLang="en-US"/>
              <a:t>Assistant</a:t>
            </a:r>
            <a:r>
              <a:rPr lang="ja-JP" altLang="en-US"/>
              <a:t>　</a:t>
            </a:r>
            <a:r>
              <a:rPr lang="en-US" altLang="en-US"/>
              <a:t>Professor</a:t>
            </a:r>
            <a:r>
              <a:rPr lang="ja-JP" altLang="en-US"/>
              <a:t>として独立し、自分の研究室を開設しました。この間</a:t>
            </a:r>
            <a:r>
              <a:rPr lang="en-US" altLang="ja-JP"/>
              <a:t>ECFMG</a:t>
            </a:r>
            <a:r>
              <a:rPr lang="ja-JP" altLang="en-US"/>
              <a:t>も取得いたしました。</a:t>
            </a:r>
            <a:r>
              <a:rPr lang="en-US" altLang="en-US"/>
              <a:t>2009</a:t>
            </a:r>
            <a:r>
              <a:rPr lang="ja-JP" altLang="en-US"/>
              <a:t>年からは、ルイジアナ州立大学にラボを移転し、現在はテニュアを取得して、</a:t>
            </a:r>
            <a:r>
              <a:rPr lang="en-US" altLang="en-US"/>
              <a:t>Associate</a:t>
            </a:r>
            <a:r>
              <a:rPr lang="ja-JP" altLang="en-US"/>
              <a:t>　</a:t>
            </a:r>
            <a:r>
              <a:rPr lang="en-US" altLang="en-US"/>
              <a:t>Professor</a:t>
            </a:r>
            <a:r>
              <a:rPr lang="ja-JP" altLang="en-US"/>
              <a:t>として勤務しております。所属は微生物学講座ですが、神経内科も兼任しております。</a:t>
            </a:r>
            <a:endParaRPr lang="en-US" altLang="ja-JP"/>
          </a:p>
        </p:txBody>
      </p:sp>
    </p:spTree>
    <p:extLst>
      <p:ext uri="{BB962C8B-B14F-4D97-AF65-F5344CB8AC3E}">
        <p14:creationId xmlns:p14="http://schemas.microsoft.com/office/powerpoint/2010/main" val="318302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89013" y="766763"/>
            <a:ext cx="5121275" cy="3841750"/>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まず、私の略歴ですが、私は東北大学医学部を</a:t>
            </a:r>
            <a:r>
              <a:rPr lang="en-US" altLang="ja-JP"/>
              <a:t>1990</a:t>
            </a:r>
            <a:r>
              <a:rPr lang="ja-JP" altLang="en-US"/>
              <a:t>年に卒業し、直ちに神経病理の大学院に入学して、</a:t>
            </a:r>
            <a:r>
              <a:rPr lang="ja-JP" altLang="en-US" b="1"/>
              <a:t>中枢神経のウイルス感染症</a:t>
            </a:r>
            <a:r>
              <a:rPr lang="ja-JP" altLang="en-US"/>
              <a:t>の研究で学位を取得いたしました。大学院在学中は、指導教授の岩崎祐三先生のご高配で福島医大に国内留学し、神経内科の臨床を２年間経験しました。助手として一年間、神経病理学講座で勤務した後、</a:t>
            </a:r>
            <a:r>
              <a:rPr lang="en-US" altLang="ja-JP"/>
              <a:t>1995</a:t>
            </a:r>
            <a:r>
              <a:rPr lang="ja-JP" altLang="en-US"/>
              <a:t>年に渡米しました。ユタ大学には</a:t>
            </a:r>
            <a:r>
              <a:rPr lang="en-US" altLang="en-US"/>
              <a:t>14</a:t>
            </a:r>
            <a:r>
              <a:rPr lang="ja-JP" altLang="en-US"/>
              <a:t>年半おりましたが、この間にポスドグ、</a:t>
            </a:r>
            <a:r>
              <a:rPr lang="en-US" altLang="en-US"/>
              <a:t>Research Associate,</a:t>
            </a:r>
            <a:r>
              <a:rPr lang="ja-JP" altLang="en-US"/>
              <a:t>　講師を</a:t>
            </a:r>
            <a:r>
              <a:rPr lang="ja-JP" altLang="en-US" b="1"/>
              <a:t>経て</a:t>
            </a:r>
            <a:r>
              <a:rPr lang="ja-JP" altLang="en-US"/>
              <a:t>、</a:t>
            </a:r>
            <a:r>
              <a:rPr lang="en-US" altLang="en-US"/>
              <a:t>2005</a:t>
            </a:r>
            <a:r>
              <a:rPr lang="ja-JP" altLang="en-US"/>
              <a:t>年には</a:t>
            </a:r>
            <a:r>
              <a:rPr lang="en-US" altLang="en-US"/>
              <a:t>Assistant</a:t>
            </a:r>
            <a:r>
              <a:rPr lang="ja-JP" altLang="en-US"/>
              <a:t>　</a:t>
            </a:r>
            <a:r>
              <a:rPr lang="en-US" altLang="en-US"/>
              <a:t>Professor</a:t>
            </a:r>
            <a:r>
              <a:rPr lang="ja-JP" altLang="en-US"/>
              <a:t>として独立し、自分の研究室を開設しました。この間</a:t>
            </a:r>
            <a:r>
              <a:rPr lang="en-US" altLang="ja-JP"/>
              <a:t>ECFMG</a:t>
            </a:r>
            <a:r>
              <a:rPr lang="ja-JP" altLang="en-US"/>
              <a:t>も取得いたしました。</a:t>
            </a:r>
            <a:r>
              <a:rPr lang="en-US" altLang="en-US"/>
              <a:t>2009</a:t>
            </a:r>
            <a:r>
              <a:rPr lang="ja-JP" altLang="en-US"/>
              <a:t>年からは、ルイジアナ州立大学にラボを移転し、現在はテニュアを取得して、</a:t>
            </a:r>
            <a:r>
              <a:rPr lang="en-US" altLang="en-US"/>
              <a:t>Associate</a:t>
            </a:r>
            <a:r>
              <a:rPr lang="ja-JP" altLang="en-US"/>
              <a:t>　</a:t>
            </a:r>
            <a:r>
              <a:rPr lang="en-US" altLang="en-US"/>
              <a:t>Professor</a:t>
            </a:r>
            <a:r>
              <a:rPr lang="ja-JP" altLang="en-US"/>
              <a:t>として勤務しております。所属は微生物学講座ですが、神経内科も兼任しております。</a:t>
            </a:r>
            <a:endParaRPr lang="en-US" altLang="ja-JP"/>
          </a:p>
        </p:txBody>
      </p:sp>
    </p:spTree>
    <p:extLst>
      <p:ext uri="{BB962C8B-B14F-4D97-AF65-F5344CB8AC3E}">
        <p14:creationId xmlns:p14="http://schemas.microsoft.com/office/powerpoint/2010/main" val="192316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89013" y="766763"/>
            <a:ext cx="5121275" cy="3841750"/>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まず、私の略歴ですが、私は東北大学医学部を</a:t>
            </a:r>
            <a:r>
              <a:rPr lang="en-US" altLang="ja-JP"/>
              <a:t>1990</a:t>
            </a:r>
            <a:r>
              <a:rPr lang="ja-JP" altLang="en-US"/>
              <a:t>年に卒業し、直ちに神経病理の大学院に入学して、</a:t>
            </a:r>
            <a:r>
              <a:rPr lang="ja-JP" altLang="en-US" b="1"/>
              <a:t>中枢神経のウイルス感染症</a:t>
            </a:r>
            <a:r>
              <a:rPr lang="ja-JP" altLang="en-US"/>
              <a:t>の研究で学位を取得いたしました。大学院在学中は、指導教授の岩崎祐三先生のご高配で福島医大に国内留学し、神経内科の臨床を２年間経験しました。助手として一年間、神経病理学講座で勤務した後、</a:t>
            </a:r>
            <a:r>
              <a:rPr lang="en-US" altLang="ja-JP"/>
              <a:t>1995</a:t>
            </a:r>
            <a:r>
              <a:rPr lang="ja-JP" altLang="en-US"/>
              <a:t>年に渡米しました。ユタ大学には</a:t>
            </a:r>
            <a:r>
              <a:rPr lang="en-US" altLang="en-US"/>
              <a:t>14</a:t>
            </a:r>
            <a:r>
              <a:rPr lang="ja-JP" altLang="en-US"/>
              <a:t>年半おりましたが、この間にポスドグ、</a:t>
            </a:r>
            <a:r>
              <a:rPr lang="en-US" altLang="en-US"/>
              <a:t>Research Associate,</a:t>
            </a:r>
            <a:r>
              <a:rPr lang="ja-JP" altLang="en-US"/>
              <a:t>　講師を</a:t>
            </a:r>
            <a:r>
              <a:rPr lang="ja-JP" altLang="en-US" b="1"/>
              <a:t>経て</a:t>
            </a:r>
            <a:r>
              <a:rPr lang="ja-JP" altLang="en-US"/>
              <a:t>、</a:t>
            </a:r>
            <a:r>
              <a:rPr lang="en-US" altLang="en-US"/>
              <a:t>2005</a:t>
            </a:r>
            <a:r>
              <a:rPr lang="ja-JP" altLang="en-US"/>
              <a:t>年には</a:t>
            </a:r>
            <a:r>
              <a:rPr lang="en-US" altLang="en-US"/>
              <a:t>Assistant</a:t>
            </a:r>
            <a:r>
              <a:rPr lang="ja-JP" altLang="en-US"/>
              <a:t>　</a:t>
            </a:r>
            <a:r>
              <a:rPr lang="en-US" altLang="en-US"/>
              <a:t>Professor</a:t>
            </a:r>
            <a:r>
              <a:rPr lang="ja-JP" altLang="en-US"/>
              <a:t>として独立し、自分の研究室を開設しました。この間</a:t>
            </a:r>
            <a:r>
              <a:rPr lang="en-US" altLang="ja-JP"/>
              <a:t>ECFMG</a:t>
            </a:r>
            <a:r>
              <a:rPr lang="ja-JP" altLang="en-US"/>
              <a:t>も取得いたしました。</a:t>
            </a:r>
            <a:r>
              <a:rPr lang="en-US" altLang="en-US"/>
              <a:t>2009</a:t>
            </a:r>
            <a:r>
              <a:rPr lang="ja-JP" altLang="en-US"/>
              <a:t>年からは、ルイジアナ州立大学にラボを移転し、現在はテニュアを取得して、</a:t>
            </a:r>
            <a:r>
              <a:rPr lang="en-US" altLang="en-US"/>
              <a:t>Associate</a:t>
            </a:r>
            <a:r>
              <a:rPr lang="ja-JP" altLang="en-US"/>
              <a:t>　</a:t>
            </a:r>
            <a:r>
              <a:rPr lang="en-US" altLang="en-US"/>
              <a:t>Professor</a:t>
            </a:r>
            <a:r>
              <a:rPr lang="ja-JP" altLang="en-US"/>
              <a:t>として勤務しております。所属は微生物学講座ですが、神経内科も兼任しております。</a:t>
            </a:r>
            <a:endParaRPr lang="en-US" altLang="ja-JP"/>
          </a:p>
        </p:txBody>
      </p:sp>
    </p:spTree>
    <p:extLst>
      <p:ext uri="{BB962C8B-B14F-4D97-AF65-F5344CB8AC3E}">
        <p14:creationId xmlns:p14="http://schemas.microsoft.com/office/powerpoint/2010/main" val="2959776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89013" y="766763"/>
            <a:ext cx="5121275" cy="3841750"/>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まず、私の略歴ですが、私は東北大学医学部を</a:t>
            </a:r>
            <a:r>
              <a:rPr lang="en-US" altLang="ja-JP"/>
              <a:t>1990</a:t>
            </a:r>
            <a:r>
              <a:rPr lang="ja-JP" altLang="en-US"/>
              <a:t>年に卒業し、直ちに神経病理の大学院に入学して、</a:t>
            </a:r>
            <a:r>
              <a:rPr lang="ja-JP" altLang="en-US" b="1"/>
              <a:t>中枢神経のウイルス感染症</a:t>
            </a:r>
            <a:r>
              <a:rPr lang="ja-JP" altLang="en-US"/>
              <a:t>の研究で学位を取得いたしました。大学院在学中は、指導教授の岩崎祐三先生のご高配で福島医大に国内留学し、神経内科の臨床を２年間経験しました。助手として一年間、神経病理学講座で勤務した後、</a:t>
            </a:r>
            <a:r>
              <a:rPr lang="en-US" altLang="ja-JP"/>
              <a:t>1995</a:t>
            </a:r>
            <a:r>
              <a:rPr lang="ja-JP" altLang="en-US"/>
              <a:t>年に渡米しました。ユタ大学には</a:t>
            </a:r>
            <a:r>
              <a:rPr lang="en-US" altLang="en-US"/>
              <a:t>14</a:t>
            </a:r>
            <a:r>
              <a:rPr lang="ja-JP" altLang="en-US"/>
              <a:t>年半おりましたが、この間にポスドグ、</a:t>
            </a:r>
            <a:r>
              <a:rPr lang="en-US" altLang="en-US"/>
              <a:t>Research Associate,</a:t>
            </a:r>
            <a:r>
              <a:rPr lang="ja-JP" altLang="en-US"/>
              <a:t>　講師を</a:t>
            </a:r>
            <a:r>
              <a:rPr lang="ja-JP" altLang="en-US" b="1"/>
              <a:t>経て</a:t>
            </a:r>
            <a:r>
              <a:rPr lang="ja-JP" altLang="en-US"/>
              <a:t>、</a:t>
            </a:r>
            <a:r>
              <a:rPr lang="en-US" altLang="en-US"/>
              <a:t>2005</a:t>
            </a:r>
            <a:r>
              <a:rPr lang="ja-JP" altLang="en-US"/>
              <a:t>年には</a:t>
            </a:r>
            <a:r>
              <a:rPr lang="en-US" altLang="en-US"/>
              <a:t>Assistant</a:t>
            </a:r>
            <a:r>
              <a:rPr lang="ja-JP" altLang="en-US"/>
              <a:t>　</a:t>
            </a:r>
            <a:r>
              <a:rPr lang="en-US" altLang="en-US"/>
              <a:t>Professor</a:t>
            </a:r>
            <a:r>
              <a:rPr lang="ja-JP" altLang="en-US"/>
              <a:t>として独立し、自分の研究室を開設しました。この間</a:t>
            </a:r>
            <a:r>
              <a:rPr lang="en-US" altLang="ja-JP"/>
              <a:t>ECFMG</a:t>
            </a:r>
            <a:r>
              <a:rPr lang="ja-JP" altLang="en-US"/>
              <a:t>も取得いたしました。</a:t>
            </a:r>
            <a:r>
              <a:rPr lang="en-US" altLang="en-US"/>
              <a:t>2009</a:t>
            </a:r>
            <a:r>
              <a:rPr lang="ja-JP" altLang="en-US"/>
              <a:t>年からは、ルイジアナ州立大学にラボを移転し、現在はテニュアを取得して、</a:t>
            </a:r>
            <a:r>
              <a:rPr lang="en-US" altLang="en-US"/>
              <a:t>Associate</a:t>
            </a:r>
            <a:r>
              <a:rPr lang="ja-JP" altLang="en-US"/>
              <a:t>　</a:t>
            </a:r>
            <a:r>
              <a:rPr lang="en-US" altLang="en-US"/>
              <a:t>Professor</a:t>
            </a:r>
            <a:r>
              <a:rPr lang="ja-JP" altLang="en-US"/>
              <a:t>として勤務しております。所属は微生物学講座ですが、神経内科も兼任しております。</a:t>
            </a:r>
            <a:endParaRPr lang="en-US" altLang="ja-JP"/>
          </a:p>
        </p:txBody>
      </p:sp>
    </p:spTree>
    <p:extLst>
      <p:ext uri="{BB962C8B-B14F-4D97-AF65-F5344CB8AC3E}">
        <p14:creationId xmlns:p14="http://schemas.microsoft.com/office/powerpoint/2010/main" val="435161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89013" y="766763"/>
            <a:ext cx="5121275" cy="3841750"/>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まず、私の略歴ですが、私は東北大学医学部を</a:t>
            </a:r>
            <a:r>
              <a:rPr lang="en-US" altLang="ja-JP"/>
              <a:t>1990</a:t>
            </a:r>
            <a:r>
              <a:rPr lang="ja-JP" altLang="en-US"/>
              <a:t>年に卒業し、直ちに神経病理の大学院に入学して、</a:t>
            </a:r>
            <a:r>
              <a:rPr lang="ja-JP" altLang="en-US" b="1"/>
              <a:t>中枢神経のウイルス感染症</a:t>
            </a:r>
            <a:r>
              <a:rPr lang="ja-JP" altLang="en-US"/>
              <a:t>の研究で学位を取得いたしました。大学院在学中は、指導教授の岩崎祐三先生のご高配で福島医大に国内留学し、神経内科の臨床を２年間経験しました。助手として一年間、神経病理学講座で勤務した後、</a:t>
            </a:r>
            <a:r>
              <a:rPr lang="en-US" altLang="ja-JP"/>
              <a:t>1995</a:t>
            </a:r>
            <a:r>
              <a:rPr lang="ja-JP" altLang="en-US"/>
              <a:t>年に渡米しました。ユタ大学には</a:t>
            </a:r>
            <a:r>
              <a:rPr lang="en-US" altLang="en-US"/>
              <a:t>14</a:t>
            </a:r>
            <a:r>
              <a:rPr lang="ja-JP" altLang="en-US"/>
              <a:t>年半おりましたが、この間にポスドグ、</a:t>
            </a:r>
            <a:r>
              <a:rPr lang="en-US" altLang="en-US"/>
              <a:t>Research Associate,</a:t>
            </a:r>
            <a:r>
              <a:rPr lang="ja-JP" altLang="en-US"/>
              <a:t>　講師を</a:t>
            </a:r>
            <a:r>
              <a:rPr lang="ja-JP" altLang="en-US" b="1"/>
              <a:t>経て</a:t>
            </a:r>
            <a:r>
              <a:rPr lang="ja-JP" altLang="en-US"/>
              <a:t>、</a:t>
            </a:r>
            <a:r>
              <a:rPr lang="en-US" altLang="en-US"/>
              <a:t>2005</a:t>
            </a:r>
            <a:r>
              <a:rPr lang="ja-JP" altLang="en-US"/>
              <a:t>年には</a:t>
            </a:r>
            <a:r>
              <a:rPr lang="en-US" altLang="en-US"/>
              <a:t>Assistant</a:t>
            </a:r>
            <a:r>
              <a:rPr lang="ja-JP" altLang="en-US"/>
              <a:t>　</a:t>
            </a:r>
            <a:r>
              <a:rPr lang="en-US" altLang="en-US"/>
              <a:t>Professor</a:t>
            </a:r>
            <a:r>
              <a:rPr lang="ja-JP" altLang="en-US"/>
              <a:t>として独立し、自分の研究室を開設しました。この間</a:t>
            </a:r>
            <a:r>
              <a:rPr lang="en-US" altLang="ja-JP"/>
              <a:t>ECFMG</a:t>
            </a:r>
            <a:r>
              <a:rPr lang="ja-JP" altLang="en-US"/>
              <a:t>も取得いたしました。</a:t>
            </a:r>
            <a:r>
              <a:rPr lang="en-US" altLang="en-US"/>
              <a:t>2009</a:t>
            </a:r>
            <a:r>
              <a:rPr lang="ja-JP" altLang="en-US"/>
              <a:t>年からは、ルイジアナ州立大学にラボを移転し、現在はテニュアを取得して、</a:t>
            </a:r>
            <a:r>
              <a:rPr lang="en-US" altLang="en-US"/>
              <a:t>Associate</a:t>
            </a:r>
            <a:r>
              <a:rPr lang="ja-JP" altLang="en-US"/>
              <a:t>　</a:t>
            </a:r>
            <a:r>
              <a:rPr lang="en-US" altLang="en-US"/>
              <a:t>Professor</a:t>
            </a:r>
            <a:r>
              <a:rPr lang="ja-JP" altLang="en-US"/>
              <a:t>として勤務しております。所属は微生物学講座ですが、神経内科も兼任しております。</a:t>
            </a:r>
            <a:endParaRPr lang="en-US" altLang="ja-JP"/>
          </a:p>
        </p:txBody>
      </p:sp>
    </p:spTree>
    <p:extLst>
      <p:ext uri="{BB962C8B-B14F-4D97-AF65-F5344CB8AC3E}">
        <p14:creationId xmlns:p14="http://schemas.microsoft.com/office/powerpoint/2010/main" val="183816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89013" y="766763"/>
            <a:ext cx="5121275" cy="3841750"/>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まず、私の略歴ですが、私は東北大学医学部を</a:t>
            </a:r>
            <a:r>
              <a:rPr lang="en-US" altLang="ja-JP"/>
              <a:t>1990</a:t>
            </a:r>
            <a:r>
              <a:rPr lang="ja-JP" altLang="en-US"/>
              <a:t>年に卒業し、直ちに神経病理の大学院に入学して、</a:t>
            </a:r>
            <a:r>
              <a:rPr lang="ja-JP" altLang="en-US" b="1"/>
              <a:t>中枢神経のウイルス感染症</a:t>
            </a:r>
            <a:r>
              <a:rPr lang="ja-JP" altLang="en-US"/>
              <a:t>の研究で学位を取得いたしました。大学院在学中は、指導教授の岩崎祐三先生のご高配で福島医大に国内留学し、神経内科の臨床を２年間経験しました。助手として一年間、神経病理学講座で勤務した後、</a:t>
            </a:r>
            <a:r>
              <a:rPr lang="en-US" altLang="ja-JP"/>
              <a:t>1995</a:t>
            </a:r>
            <a:r>
              <a:rPr lang="ja-JP" altLang="en-US"/>
              <a:t>年に渡米しました。ユタ大学には</a:t>
            </a:r>
            <a:r>
              <a:rPr lang="en-US" altLang="en-US"/>
              <a:t>14</a:t>
            </a:r>
            <a:r>
              <a:rPr lang="ja-JP" altLang="en-US"/>
              <a:t>年半おりましたが、この間にポスドグ、</a:t>
            </a:r>
            <a:r>
              <a:rPr lang="en-US" altLang="en-US"/>
              <a:t>Research Associate,</a:t>
            </a:r>
            <a:r>
              <a:rPr lang="ja-JP" altLang="en-US"/>
              <a:t>　講師を</a:t>
            </a:r>
            <a:r>
              <a:rPr lang="ja-JP" altLang="en-US" b="1"/>
              <a:t>経て</a:t>
            </a:r>
            <a:r>
              <a:rPr lang="ja-JP" altLang="en-US"/>
              <a:t>、</a:t>
            </a:r>
            <a:r>
              <a:rPr lang="en-US" altLang="en-US"/>
              <a:t>2005</a:t>
            </a:r>
            <a:r>
              <a:rPr lang="ja-JP" altLang="en-US"/>
              <a:t>年には</a:t>
            </a:r>
            <a:r>
              <a:rPr lang="en-US" altLang="en-US"/>
              <a:t>Assistant</a:t>
            </a:r>
            <a:r>
              <a:rPr lang="ja-JP" altLang="en-US"/>
              <a:t>　</a:t>
            </a:r>
            <a:r>
              <a:rPr lang="en-US" altLang="en-US"/>
              <a:t>Professor</a:t>
            </a:r>
            <a:r>
              <a:rPr lang="ja-JP" altLang="en-US"/>
              <a:t>として独立し、自分の研究室を開設しました。この間</a:t>
            </a:r>
            <a:r>
              <a:rPr lang="en-US" altLang="ja-JP"/>
              <a:t>ECFMG</a:t>
            </a:r>
            <a:r>
              <a:rPr lang="ja-JP" altLang="en-US"/>
              <a:t>も取得いたしました。</a:t>
            </a:r>
            <a:r>
              <a:rPr lang="en-US" altLang="en-US"/>
              <a:t>2009</a:t>
            </a:r>
            <a:r>
              <a:rPr lang="ja-JP" altLang="en-US"/>
              <a:t>年からは、ルイジアナ州立大学にラボを移転し、現在はテニュアを取得して、</a:t>
            </a:r>
            <a:r>
              <a:rPr lang="en-US" altLang="en-US"/>
              <a:t>Associate</a:t>
            </a:r>
            <a:r>
              <a:rPr lang="ja-JP" altLang="en-US"/>
              <a:t>　</a:t>
            </a:r>
            <a:r>
              <a:rPr lang="en-US" altLang="en-US"/>
              <a:t>Professor</a:t>
            </a:r>
            <a:r>
              <a:rPr lang="ja-JP" altLang="en-US"/>
              <a:t>として勤務しております。所属は微生物学講座ですが、神経内科も兼任しております。</a:t>
            </a:r>
            <a:endParaRPr lang="en-US" altLang="ja-JP"/>
          </a:p>
        </p:txBody>
      </p:sp>
    </p:spTree>
    <p:extLst>
      <p:ext uri="{BB962C8B-B14F-4D97-AF65-F5344CB8AC3E}">
        <p14:creationId xmlns:p14="http://schemas.microsoft.com/office/powerpoint/2010/main" val="1394149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89013" y="766763"/>
            <a:ext cx="5121275" cy="3841750"/>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まず、私の略歴ですが、私は東北大学医学部を</a:t>
            </a:r>
            <a:r>
              <a:rPr lang="en-US" altLang="ja-JP"/>
              <a:t>1990</a:t>
            </a:r>
            <a:r>
              <a:rPr lang="ja-JP" altLang="en-US"/>
              <a:t>年に卒業し、直ちに神経病理の大学院に入学して、</a:t>
            </a:r>
            <a:r>
              <a:rPr lang="ja-JP" altLang="en-US" b="1"/>
              <a:t>中枢神経のウイルス感染症</a:t>
            </a:r>
            <a:r>
              <a:rPr lang="ja-JP" altLang="en-US"/>
              <a:t>の研究で学位を取得いたしました。大学院在学中は、指導教授の岩崎祐三先生のご高配で福島医大に国内留学し、神経内科の臨床を２年間経験しました。助手として一年間、神経病理学講座で勤務した後、</a:t>
            </a:r>
            <a:r>
              <a:rPr lang="en-US" altLang="ja-JP"/>
              <a:t>1995</a:t>
            </a:r>
            <a:r>
              <a:rPr lang="ja-JP" altLang="en-US"/>
              <a:t>年に渡米しました。ユタ大学には</a:t>
            </a:r>
            <a:r>
              <a:rPr lang="en-US" altLang="en-US"/>
              <a:t>14</a:t>
            </a:r>
            <a:r>
              <a:rPr lang="ja-JP" altLang="en-US"/>
              <a:t>年半おりましたが、この間にポスドグ、</a:t>
            </a:r>
            <a:r>
              <a:rPr lang="en-US" altLang="en-US"/>
              <a:t>Research Associate,</a:t>
            </a:r>
            <a:r>
              <a:rPr lang="ja-JP" altLang="en-US"/>
              <a:t>　講師を</a:t>
            </a:r>
            <a:r>
              <a:rPr lang="ja-JP" altLang="en-US" b="1"/>
              <a:t>経て</a:t>
            </a:r>
            <a:r>
              <a:rPr lang="ja-JP" altLang="en-US"/>
              <a:t>、</a:t>
            </a:r>
            <a:r>
              <a:rPr lang="en-US" altLang="en-US"/>
              <a:t>2005</a:t>
            </a:r>
            <a:r>
              <a:rPr lang="ja-JP" altLang="en-US"/>
              <a:t>年には</a:t>
            </a:r>
            <a:r>
              <a:rPr lang="en-US" altLang="en-US"/>
              <a:t>Assistant</a:t>
            </a:r>
            <a:r>
              <a:rPr lang="ja-JP" altLang="en-US"/>
              <a:t>　</a:t>
            </a:r>
            <a:r>
              <a:rPr lang="en-US" altLang="en-US"/>
              <a:t>Professor</a:t>
            </a:r>
            <a:r>
              <a:rPr lang="ja-JP" altLang="en-US"/>
              <a:t>として独立し、自分の研究室を開設しました。この間</a:t>
            </a:r>
            <a:r>
              <a:rPr lang="en-US" altLang="ja-JP"/>
              <a:t>ECFMG</a:t>
            </a:r>
            <a:r>
              <a:rPr lang="ja-JP" altLang="en-US"/>
              <a:t>も取得いたしました。</a:t>
            </a:r>
            <a:r>
              <a:rPr lang="en-US" altLang="en-US"/>
              <a:t>2009</a:t>
            </a:r>
            <a:r>
              <a:rPr lang="ja-JP" altLang="en-US"/>
              <a:t>年からは、ルイジアナ州立大学にラボを移転し、現在はテニュアを取得して、</a:t>
            </a:r>
            <a:r>
              <a:rPr lang="en-US" altLang="en-US"/>
              <a:t>Associate</a:t>
            </a:r>
            <a:r>
              <a:rPr lang="ja-JP" altLang="en-US"/>
              <a:t>　</a:t>
            </a:r>
            <a:r>
              <a:rPr lang="en-US" altLang="en-US"/>
              <a:t>Professor</a:t>
            </a:r>
            <a:r>
              <a:rPr lang="ja-JP" altLang="en-US"/>
              <a:t>として勤務しております。所属は微生物学講座ですが、神経内科も兼任しております。</a:t>
            </a:r>
            <a:endParaRPr lang="en-US" altLang="ja-JP"/>
          </a:p>
        </p:txBody>
      </p:sp>
    </p:spTree>
    <p:extLst>
      <p:ext uri="{BB962C8B-B14F-4D97-AF65-F5344CB8AC3E}">
        <p14:creationId xmlns:p14="http://schemas.microsoft.com/office/powerpoint/2010/main" val="41496634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89013" y="766763"/>
            <a:ext cx="5121275" cy="3841750"/>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まず、私の略歴ですが、私は東北大学医学部を</a:t>
            </a:r>
            <a:r>
              <a:rPr lang="en-US" altLang="ja-JP"/>
              <a:t>1990</a:t>
            </a:r>
            <a:r>
              <a:rPr lang="ja-JP" altLang="en-US"/>
              <a:t>年に卒業し、直ちに神経病理の大学院に入学して、</a:t>
            </a:r>
            <a:r>
              <a:rPr lang="ja-JP" altLang="en-US" b="1"/>
              <a:t>中枢神経のウイルス感染症</a:t>
            </a:r>
            <a:r>
              <a:rPr lang="ja-JP" altLang="en-US"/>
              <a:t>の研究で学位を取得いたしました。大学院在学中は、指導教授の岩崎祐三先生のご高配で福島医大に国内留学し、神経内科の臨床を２年間経験しました。助手として一年間、神経病理学講座で勤務した後、</a:t>
            </a:r>
            <a:r>
              <a:rPr lang="en-US" altLang="ja-JP"/>
              <a:t>1995</a:t>
            </a:r>
            <a:r>
              <a:rPr lang="ja-JP" altLang="en-US"/>
              <a:t>年に渡米しました。ユタ大学には</a:t>
            </a:r>
            <a:r>
              <a:rPr lang="en-US" altLang="en-US"/>
              <a:t>14</a:t>
            </a:r>
            <a:r>
              <a:rPr lang="ja-JP" altLang="en-US"/>
              <a:t>年半おりましたが、この間にポスドグ、</a:t>
            </a:r>
            <a:r>
              <a:rPr lang="en-US" altLang="en-US"/>
              <a:t>Research Associate,</a:t>
            </a:r>
            <a:r>
              <a:rPr lang="ja-JP" altLang="en-US"/>
              <a:t>　講師を</a:t>
            </a:r>
            <a:r>
              <a:rPr lang="ja-JP" altLang="en-US" b="1"/>
              <a:t>経て</a:t>
            </a:r>
            <a:r>
              <a:rPr lang="ja-JP" altLang="en-US"/>
              <a:t>、</a:t>
            </a:r>
            <a:r>
              <a:rPr lang="en-US" altLang="en-US"/>
              <a:t>2005</a:t>
            </a:r>
            <a:r>
              <a:rPr lang="ja-JP" altLang="en-US"/>
              <a:t>年には</a:t>
            </a:r>
            <a:r>
              <a:rPr lang="en-US" altLang="en-US"/>
              <a:t>Assistant</a:t>
            </a:r>
            <a:r>
              <a:rPr lang="ja-JP" altLang="en-US"/>
              <a:t>　</a:t>
            </a:r>
            <a:r>
              <a:rPr lang="en-US" altLang="en-US"/>
              <a:t>Professor</a:t>
            </a:r>
            <a:r>
              <a:rPr lang="ja-JP" altLang="en-US"/>
              <a:t>として独立し、自分の研究室を開設しました。この間</a:t>
            </a:r>
            <a:r>
              <a:rPr lang="en-US" altLang="ja-JP"/>
              <a:t>ECFMG</a:t>
            </a:r>
            <a:r>
              <a:rPr lang="ja-JP" altLang="en-US"/>
              <a:t>も取得いたしました。</a:t>
            </a:r>
            <a:r>
              <a:rPr lang="en-US" altLang="en-US"/>
              <a:t>2009</a:t>
            </a:r>
            <a:r>
              <a:rPr lang="ja-JP" altLang="en-US"/>
              <a:t>年からは、ルイジアナ州立大学にラボを移転し、現在はテニュアを取得して、</a:t>
            </a:r>
            <a:r>
              <a:rPr lang="en-US" altLang="en-US"/>
              <a:t>Associate</a:t>
            </a:r>
            <a:r>
              <a:rPr lang="ja-JP" altLang="en-US"/>
              <a:t>　</a:t>
            </a:r>
            <a:r>
              <a:rPr lang="en-US" altLang="en-US"/>
              <a:t>Professor</a:t>
            </a:r>
            <a:r>
              <a:rPr lang="ja-JP" altLang="en-US"/>
              <a:t>として勤務しております。所属は微生物学講座ですが、神経内科も兼任しております。</a:t>
            </a:r>
            <a:endParaRPr lang="en-US" altLang="ja-JP"/>
          </a:p>
        </p:txBody>
      </p:sp>
    </p:spTree>
    <p:extLst>
      <p:ext uri="{BB962C8B-B14F-4D97-AF65-F5344CB8AC3E}">
        <p14:creationId xmlns:p14="http://schemas.microsoft.com/office/powerpoint/2010/main" val="4149663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89013" y="766763"/>
            <a:ext cx="5121275" cy="3841750"/>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まず、私の略歴ですが、私は東北大学医学部を</a:t>
            </a:r>
            <a:r>
              <a:rPr lang="en-US" altLang="ja-JP"/>
              <a:t>1990</a:t>
            </a:r>
            <a:r>
              <a:rPr lang="ja-JP" altLang="en-US"/>
              <a:t>年に卒業し、直ちに神経病理の大学院に入学して、</a:t>
            </a:r>
            <a:r>
              <a:rPr lang="ja-JP" altLang="en-US" b="1"/>
              <a:t>中枢神経のウイルス感染症</a:t>
            </a:r>
            <a:r>
              <a:rPr lang="ja-JP" altLang="en-US"/>
              <a:t>の研究で学位を取得いたしました。大学院在学中は、指導教授の岩崎祐三先生のご高配で福島医大に国内留学し、神経内科の臨床を２年間経験しました。助手として一年間、神経病理学講座で勤務した後、</a:t>
            </a:r>
            <a:r>
              <a:rPr lang="en-US" altLang="ja-JP"/>
              <a:t>1995</a:t>
            </a:r>
            <a:r>
              <a:rPr lang="ja-JP" altLang="en-US"/>
              <a:t>年に渡米しました。ユタ大学には</a:t>
            </a:r>
            <a:r>
              <a:rPr lang="en-US" altLang="en-US"/>
              <a:t>14</a:t>
            </a:r>
            <a:r>
              <a:rPr lang="ja-JP" altLang="en-US"/>
              <a:t>年半おりましたが、この間にポスドグ、</a:t>
            </a:r>
            <a:r>
              <a:rPr lang="en-US" altLang="en-US"/>
              <a:t>Research Associate,</a:t>
            </a:r>
            <a:r>
              <a:rPr lang="ja-JP" altLang="en-US"/>
              <a:t>　講師を</a:t>
            </a:r>
            <a:r>
              <a:rPr lang="ja-JP" altLang="en-US" b="1"/>
              <a:t>経て</a:t>
            </a:r>
            <a:r>
              <a:rPr lang="ja-JP" altLang="en-US"/>
              <a:t>、</a:t>
            </a:r>
            <a:r>
              <a:rPr lang="en-US" altLang="en-US"/>
              <a:t>2005</a:t>
            </a:r>
            <a:r>
              <a:rPr lang="ja-JP" altLang="en-US"/>
              <a:t>年には</a:t>
            </a:r>
            <a:r>
              <a:rPr lang="en-US" altLang="en-US"/>
              <a:t>Assistant</a:t>
            </a:r>
            <a:r>
              <a:rPr lang="ja-JP" altLang="en-US"/>
              <a:t>　</a:t>
            </a:r>
            <a:r>
              <a:rPr lang="en-US" altLang="en-US"/>
              <a:t>Professor</a:t>
            </a:r>
            <a:r>
              <a:rPr lang="ja-JP" altLang="en-US"/>
              <a:t>として独立し、自分の研究室を開設しました。この間</a:t>
            </a:r>
            <a:r>
              <a:rPr lang="en-US" altLang="ja-JP"/>
              <a:t>ECFMG</a:t>
            </a:r>
            <a:r>
              <a:rPr lang="ja-JP" altLang="en-US"/>
              <a:t>も取得いたしました。</a:t>
            </a:r>
            <a:r>
              <a:rPr lang="en-US" altLang="en-US"/>
              <a:t>2009</a:t>
            </a:r>
            <a:r>
              <a:rPr lang="ja-JP" altLang="en-US"/>
              <a:t>年からは、ルイジアナ州立大学にラボを移転し、現在はテニュアを取得して、</a:t>
            </a:r>
            <a:r>
              <a:rPr lang="en-US" altLang="en-US"/>
              <a:t>Associate</a:t>
            </a:r>
            <a:r>
              <a:rPr lang="ja-JP" altLang="en-US"/>
              <a:t>　</a:t>
            </a:r>
            <a:r>
              <a:rPr lang="en-US" altLang="en-US"/>
              <a:t>Professor</a:t>
            </a:r>
            <a:r>
              <a:rPr lang="ja-JP" altLang="en-US"/>
              <a:t>として勤務しております。所属は微生物学講座ですが、神経内科も兼任しております。</a:t>
            </a:r>
            <a:endParaRPr lang="en-US" altLang="ja-JP"/>
          </a:p>
        </p:txBody>
      </p:sp>
    </p:spTree>
    <p:extLst>
      <p:ext uri="{BB962C8B-B14F-4D97-AF65-F5344CB8AC3E}">
        <p14:creationId xmlns:p14="http://schemas.microsoft.com/office/powerpoint/2010/main" val="2849580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89013" y="766763"/>
            <a:ext cx="5121275" cy="3841750"/>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まず、私の略歴ですが、私は東北大学医学部を</a:t>
            </a:r>
            <a:r>
              <a:rPr lang="en-US" altLang="ja-JP"/>
              <a:t>1990</a:t>
            </a:r>
            <a:r>
              <a:rPr lang="ja-JP" altLang="en-US"/>
              <a:t>年に卒業し、直ちに神経病理の大学院に入学して、</a:t>
            </a:r>
            <a:r>
              <a:rPr lang="ja-JP" altLang="en-US" b="1"/>
              <a:t>中枢神経のウイルス感染症</a:t>
            </a:r>
            <a:r>
              <a:rPr lang="ja-JP" altLang="en-US"/>
              <a:t>の研究で学位を取得いたしました。大学院在学中は、指導教授の岩崎祐三先生のご高配で福島医大に国内留学し、神経内科の臨床を２年間経験しました。助手として一年間、神経病理学講座で勤務した後、</a:t>
            </a:r>
            <a:r>
              <a:rPr lang="en-US" altLang="ja-JP"/>
              <a:t>1995</a:t>
            </a:r>
            <a:r>
              <a:rPr lang="ja-JP" altLang="en-US"/>
              <a:t>年に渡米しました。ユタ大学には</a:t>
            </a:r>
            <a:r>
              <a:rPr lang="en-US" altLang="en-US"/>
              <a:t>14</a:t>
            </a:r>
            <a:r>
              <a:rPr lang="ja-JP" altLang="en-US"/>
              <a:t>年半おりましたが、この間にポスドグ、</a:t>
            </a:r>
            <a:r>
              <a:rPr lang="en-US" altLang="en-US"/>
              <a:t>Research Associate,</a:t>
            </a:r>
            <a:r>
              <a:rPr lang="ja-JP" altLang="en-US"/>
              <a:t>　講師を</a:t>
            </a:r>
            <a:r>
              <a:rPr lang="ja-JP" altLang="en-US" b="1"/>
              <a:t>経て</a:t>
            </a:r>
            <a:r>
              <a:rPr lang="ja-JP" altLang="en-US"/>
              <a:t>、</a:t>
            </a:r>
            <a:r>
              <a:rPr lang="en-US" altLang="en-US"/>
              <a:t>2005</a:t>
            </a:r>
            <a:r>
              <a:rPr lang="ja-JP" altLang="en-US"/>
              <a:t>年には</a:t>
            </a:r>
            <a:r>
              <a:rPr lang="en-US" altLang="en-US"/>
              <a:t>Assistant</a:t>
            </a:r>
            <a:r>
              <a:rPr lang="ja-JP" altLang="en-US"/>
              <a:t>　</a:t>
            </a:r>
            <a:r>
              <a:rPr lang="en-US" altLang="en-US"/>
              <a:t>Professor</a:t>
            </a:r>
            <a:r>
              <a:rPr lang="ja-JP" altLang="en-US"/>
              <a:t>として独立し、自分の研究室を開設しました。この間</a:t>
            </a:r>
            <a:r>
              <a:rPr lang="en-US" altLang="ja-JP"/>
              <a:t>ECFMG</a:t>
            </a:r>
            <a:r>
              <a:rPr lang="ja-JP" altLang="en-US"/>
              <a:t>も取得いたしました。</a:t>
            </a:r>
            <a:r>
              <a:rPr lang="en-US" altLang="en-US"/>
              <a:t>2009</a:t>
            </a:r>
            <a:r>
              <a:rPr lang="ja-JP" altLang="en-US"/>
              <a:t>年からは、ルイジアナ州立大学にラボを移転し、現在はテニュアを取得して、</a:t>
            </a:r>
            <a:r>
              <a:rPr lang="en-US" altLang="en-US"/>
              <a:t>Associate</a:t>
            </a:r>
            <a:r>
              <a:rPr lang="ja-JP" altLang="en-US"/>
              <a:t>　</a:t>
            </a:r>
            <a:r>
              <a:rPr lang="en-US" altLang="en-US"/>
              <a:t>Professor</a:t>
            </a:r>
            <a:r>
              <a:rPr lang="ja-JP" altLang="en-US"/>
              <a:t>として勤務しております。所属は微生物学講座ですが、神経内科も兼任しております。</a:t>
            </a:r>
            <a:endParaRPr lang="en-US" altLang="ja-JP"/>
          </a:p>
        </p:txBody>
      </p:sp>
    </p:spTree>
    <p:extLst>
      <p:ext uri="{BB962C8B-B14F-4D97-AF65-F5344CB8AC3E}">
        <p14:creationId xmlns:p14="http://schemas.microsoft.com/office/powerpoint/2010/main" val="3948530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89013" y="766763"/>
            <a:ext cx="5121275" cy="3841750"/>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まず、私の略歴ですが、私は東北大学医学部を</a:t>
            </a:r>
            <a:r>
              <a:rPr lang="en-US" altLang="ja-JP"/>
              <a:t>1990</a:t>
            </a:r>
            <a:r>
              <a:rPr lang="ja-JP" altLang="en-US"/>
              <a:t>年に卒業し、直ちに神経病理の大学院に入学して、</a:t>
            </a:r>
            <a:r>
              <a:rPr lang="ja-JP" altLang="en-US" b="1"/>
              <a:t>中枢神経のウイルス感染症</a:t>
            </a:r>
            <a:r>
              <a:rPr lang="ja-JP" altLang="en-US"/>
              <a:t>の研究で学位を取得いたしました。大学院在学中は、指導教授の岩崎祐三先生のご高配で福島医大に国内留学し、神経内科の臨床を２年間経験しました。助手として一年間、神経病理学講座で勤務した後、</a:t>
            </a:r>
            <a:r>
              <a:rPr lang="en-US" altLang="ja-JP"/>
              <a:t>1995</a:t>
            </a:r>
            <a:r>
              <a:rPr lang="ja-JP" altLang="en-US"/>
              <a:t>年に渡米しました。ユタ大学には</a:t>
            </a:r>
            <a:r>
              <a:rPr lang="en-US" altLang="en-US"/>
              <a:t>14</a:t>
            </a:r>
            <a:r>
              <a:rPr lang="ja-JP" altLang="en-US"/>
              <a:t>年半おりましたが、この間にポスドグ、</a:t>
            </a:r>
            <a:r>
              <a:rPr lang="en-US" altLang="en-US"/>
              <a:t>Research Associate,</a:t>
            </a:r>
            <a:r>
              <a:rPr lang="ja-JP" altLang="en-US"/>
              <a:t>　講師を</a:t>
            </a:r>
            <a:r>
              <a:rPr lang="ja-JP" altLang="en-US" b="1"/>
              <a:t>経て</a:t>
            </a:r>
            <a:r>
              <a:rPr lang="ja-JP" altLang="en-US"/>
              <a:t>、</a:t>
            </a:r>
            <a:r>
              <a:rPr lang="en-US" altLang="en-US"/>
              <a:t>2005</a:t>
            </a:r>
            <a:r>
              <a:rPr lang="ja-JP" altLang="en-US"/>
              <a:t>年には</a:t>
            </a:r>
            <a:r>
              <a:rPr lang="en-US" altLang="en-US"/>
              <a:t>Assistant</a:t>
            </a:r>
            <a:r>
              <a:rPr lang="ja-JP" altLang="en-US"/>
              <a:t>　</a:t>
            </a:r>
            <a:r>
              <a:rPr lang="en-US" altLang="en-US"/>
              <a:t>Professor</a:t>
            </a:r>
            <a:r>
              <a:rPr lang="ja-JP" altLang="en-US"/>
              <a:t>として独立し、自分の研究室を開設しました。この間</a:t>
            </a:r>
            <a:r>
              <a:rPr lang="en-US" altLang="ja-JP"/>
              <a:t>ECFMG</a:t>
            </a:r>
            <a:r>
              <a:rPr lang="ja-JP" altLang="en-US"/>
              <a:t>も取得いたしました。</a:t>
            </a:r>
            <a:r>
              <a:rPr lang="en-US" altLang="en-US"/>
              <a:t>2009</a:t>
            </a:r>
            <a:r>
              <a:rPr lang="ja-JP" altLang="en-US"/>
              <a:t>年からは、ルイジアナ州立大学にラボを移転し、現在はテニュアを取得して、</a:t>
            </a:r>
            <a:r>
              <a:rPr lang="en-US" altLang="en-US"/>
              <a:t>Associate</a:t>
            </a:r>
            <a:r>
              <a:rPr lang="ja-JP" altLang="en-US"/>
              <a:t>　</a:t>
            </a:r>
            <a:r>
              <a:rPr lang="en-US" altLang="en-US"/>
              <a:t>Professor</a:t>
            </a:r>
            <a:r>
              <a:rPr lang="ja-JP" altLang="en-US"/>
              <a:t>として勤務しております。所属は微生物学講座ですが、神経内科も兼任しております。</a:t>
            </a:r>
            <a:endParaRPr lang="en-US" altLang="ja-JP"/>
          </a:p>
        </p:txBody>
      </p:sp>
    </p:spTree>
    <p:extLst>
      <p:ext uri="{BB962C8B-B14F-4D97-AF65-F5344CB8AC3E}">
        <p14:creationId xmlns:p14="http://schemas.microsoft.com/office/powerpoint/2010/main" val="614534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1230313" y="1104900"/>
            <a:ext cx="7385051" cy="5538788"/>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まず、私の略歴ですが、私は東北大学医学部を</a:t>
            </a:r>
            <a:r>
              <a:rPr lang="en-US" altLang="ja-JP"/>
              <a:t>1990</a:t>
            </a:r>
            <a:r>
              <a:rPr lang="ja-JP" altLang="en-US"/>
              <a:t>年に卒業し、直ちに神経病理の大学院に入学して、</a:t>
            </a:r>
            <a:r>
              <a:rPr lang="ja-JP" altLang="en-US" b="1"/>
              <a:t>中枢神経のウイルス感染症</a:t>
            </a:r>
            <a:r>
              <a:rPr lang="ja-JP" altLang="en-US"/>
              <a:t>の研究で学位を取得いたしました。大学院在学中は、指導教授の岩崎祐三先生のご高配で福島医大に国内留学し、神経内科の臨床を２年間経験しました。助手として一年間、神経病理学講座で勤務した後、</a:t>
            </a:r>
            <a:r>
              <a:rPr lang="en-US" altLang="ja-JP"/>
              <a:t>1995</a:t>
            </a:r>
            <a:r>
              <a:rPr lang="ja-JP" altLang="en-US"/>
              <a:t>年に渡米しました。ユタ大学には</a:t>
            </a:r>
            <a:r>
              <a:rPr lang="en-US" altLang="en-US"/>
              <a:t>14</a:t>
            </a:r>
            <a:r>
              <a:rPr lang="ja-JP" altLang="en-US"/>
              <a:t>年半おりましたが、この間にポスドグ、</a:t>
            </a:r>
            <a:r>
              <a:rPr lang="en-US" altLang="en-US"/>
              <a:t>Research Associate,</a:t>
            </a:r>
            <a:r>
              <a:rPr lang="ja-JP" altLang="en-US"/>
              <a:t>　講師を</a:t>
            </a:r>
            <a:r>
              <a:rPr lang="ja-JP" altLang="en-US" b="1"/>
              <a:t>経て</a:t>
            </a:r>
            <a:r>
              <a:rPr lang="ja-JP" altLang="en-US"/>
              <a:t>、</a:t>
            </a:r>
            <a:r>
              <a:rPr lang="en-US" altLang="en-US"/>
              <a:t>2005</a:t>
            </a:r>
            <a:r>
              <a:rPr lang="ja-JP" altLang="en-US"/>
              <a:t>年には</a:t>
            </a:r>
            <a:r>
              <a:rPr lang="en-US" altLang="en-US"/>
              <a:t>Assistant</a:t>
            </a:r>
            <a:r>
              <a:rPr lang="ja-JP" altLang="en-US"/>
              <a:t>　</a:t>
            </a:r>
            <a:r>
              <a:rPr lang="en-US" altLang="en-US"/>
              <a:t>Professor</a:t>
            </a:r>
            <a:r>
              <a:rPr lang="ja-JP" altLang="en-US"/>
              <a:t>として独立し、自分の研究室を開設しました。この間</a:t>
            </a:r>
            <a:r>
              <a:rPr lang="en-US" altLang="ja-JP"/>
              <a:t>ECFMG</a:t>
            </a:r>
            <a:r>
              <a:rPr lang="ja-JP" altLang="en-US"/>
              <a:t>も取得いたしました。</a:t>
            </a:r>
            <a:r>
              <a:rPr lang="en-US" altLang="en-US"/>
              <a:t>2009</a:t>
            </a:r>
            <a:r>
              <a:rPr lang="ja-JP" altLang="en-US"/>
              <a:t>年からは、ルイジアナ州立大学にラボを移転し、現在はテニュアを取得して、</a:t>
            </a:r>
            <a:r>
              <a:rPr lang="en-US" altLang="en-US"/>
              <a:t>Associate</a:t>
            </a:r>
            <a:r>
              <a:rPr lang="ja-JP" altLang="en-US"/>
              <a:t>　</a:t>
            </a:r>
            <a:r>
              <a:rPr lang="en-US" altLang="en-US"/>
              <a:t>Professor</a:t>
            </a:r>
            <a:r>
              <a:rPr lang="ja-JP" altLang="en-US"/>
              <a:t>として勤務しております。所属は微生物学講座ですが、神経内科も兼任しております。</a:t>
            </a:r>
            <a:endParaRPr lang="en-US" altLang="ja-JP"/>
          </a:p>
        </p:txBody>
      </p:sp>
    </p:spTree>
    <p:extLst>
      <p:ext uri="{BB962C8B-B14F-4D97-AF65-F5344CB8AC3E}">
        <p14:creationId xmlns:p14="http://schemas.microsoft.com/office/powerpoint/2010/main" val="2019831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700" kern="100" dirty="0">
                <a:latin typeface="游明朝" panose="02020400000000000000" pitchFamily="18" charset="-128"/>
                <a:ea typeface="游明朝" panose="02020400000000000000" pitchFamily="18" charset="-128"/>
                <a:cs typeface="Times New Roman" panose="02020603050405020304" pitchFamily="18" charset="0"/>
              </a:rPr>
              <a:t>裁判に提出された実験結果は、日本語のみで発表されており、英語にはなっておりませんでした。この結果を憂慮して書かれたのが、この論文で、先月、出版されました。執筆陣は、ルイジアナ州立大学のパピローマウイルスの専門家の</a:t>
            </a:r>
            <a:r>
              <a:rPr lang="en-US" altLang="ja-JP" sz="1700" kern="100" dirty="0">
                <a:latin typeface="游明朝" panose="02020400000000000000" pitchFamily="18" charset="-128"/>
                <a:ea typeface="游明朝" panose="02020400000000000000" pitchFamily="18" charset="-128"/>
                <a:cs typeface="Times New Roman" panose="02020603050405020304" pitchFamily="18" charset="0"/>
              </a:rPr>
              <a:t>Bodily </a:t>
            </a:r>
            <a:r>
              <a:rPr lang="ja-JP" altLang="ja-JP" sz="1700" kern="100" dirty="0">
                <a:latin typeface="游明朝" panose="02020400000000000000" pitchFamily="18" charset="-128"/>
                <a:ea typeface="游明朝" panose="02020400000000000000" pitchFamily="18" charset="-128"/>
                <a:cs typeface="Times New Roman" panose="02020603050405020304" pitchFamily="18" charset="0"/>
              </a:rPr>
              <a:t>教授、神経免疫学のアレグザンダー教授と私です。この論文は裁判で提出された実験結果を科学的に検証したもので、内容は先ほどお示ししたとおりです。この論文は、オープンアクセスで、</a:t>
            </a:r>
            <a:r>
              <a:rPr lang="en-US" altLang="ja-JP" sz="1700" kern="100" dirty="0">
                <a:latin typeface="游明朝" panose="02020400000000000000" pitchFamily="18" charset="-128"/>
                <a:ea typeface="游明朝" panose="02020400000000000000" pitchFamily="18" charset="-128"/>
                <a:cs typeface="Times New Roman" panose="02020603050405020304" pitchFamily="18" charset="0"/>
              </a:rPr>
              <a:t>Web</a:t>
            </a:r>
            <a:r>
              <a:rPr lang="ja-JP" altLang="ja-JP" sz="1700" kern="100" dirty="0">
                <a:latin typeface="游明朝" panose="02020400000000000000" pitchFamily="18" charset="-128"/>
                <a:ea typeface="游明朝" panose="02020400000000000000" pitchFamily="18" charset="-128"/>
                <a:cs typeface="Times New Roman" panose="02020603050405020304" pitchFamily="18" charset="0"/>
              </a:rPr>
              <a:t>上からも</a:t>
            </a:r>
            <a:r>
              <a:rPr lang="en-US" altLang="ja-JP" sz="1700" kern="100" dirty="0">
                <a:latin typeface="游明朝" panose="02020400000000000000" pitchFamily="18" charset="-128"/>
                <a:ea typeface="游明朝" panose="02020400000000000000" pitchFamily="18" charset="-128"/>
                <a:cs typeface="Times New Roman" panose="02020603050405020304" pitchFamily="18" charset="0"/>
              </a:rPr>
              <a:t>PDF</a:t>
            </a:r>
            <a:r>
              <a:rPr lang="ja-JP" altLang="ja-JP" sz="1700" kern="100" dirty="0">
                <a:latin typeface="游明朝" panose="02020400000000000000" pitchFamily="18" charset="-128"/>
                <a:ea typeface="游明朝" panose="02020400000000000000" pitchFamily="18" charset="-128"/>
                <a:cs typeface="Times New Roman" panose="02020603050405020304" pitchFamily="18" charset="0"/>
              </a:rPr>
              <a:t>からも、裁判結果や問題の動画へのリンクが張っておりますので、ご参照ください。</a:t>
            </a:r>
          </a:p>
        </p:txBody>
      </p:sp>
      <p:sp>
        <p:nvSpPr>
          <p:cNvPr id="4" name="ヘッダー プレースホルダー 3"/>
          <p:cNvSpPr>
            <a:spLocks noGrp="1"/>
          </p:cNvSpPr>
          <p:nvPr>
            <p:ph type="hdr" sz="quarter"/>
          </p:nvPr>
        </p:nvSpPr>
        <p:spPr/>
        <p:txBody>
          <a:bodyPr/>
          <a:lstStyle/>
          <a:p>
            <a:pPr>
              <a:defRPr/>
            </a:pPr>
            <a:endParaRPr lang="en-US" altLang="ja-JP"/>
          </a:p>
        </p:txBody>
      </p:sp>
      <p:sp>
        <p:nvSpPr>
          <p:cNvPr id="5" name="日付プレースホルダー 4"/>
          <p:cNvSpPr>
            <a:spLocks noGrp="1"/>
          </p:cNvSpPr>
          <p:nvPr>
            <p:ph type="dt" idx="1"/>
          </p:nvPr>
        </p:nvSpPr>
        <p:spPr/>
        <p:txBody>
          <a:bodyPr/>
          <a:lstStyle/>
          <a:p>
            <a:pPr>
              <a:defRPr/>
            </a:pPr>
            <a:endParaRPr lang="en-US" altLang="ja-JP"/>
          </a:p>
        </p:txBody>
      </p:sp>
      <p:sp>
        <p:nvSpPr>
          <p:cNvPr id="6" name="スライド番号プレースホルダー 5"/>
          <p:cNvSpPr>
            <a:spLocks noGrp="1"/>
          </p:cNvSpPr>
          <p:nvPr>
            <p:ph type="sldNum" sz="quarter" idx="5"/>
          </p:nvPr>
        </p:nvSpPr>
        <p:spPr/>
        <p:txBody>
          <a:bodyPr/>
          <a:lstStyle/>
          <a:p>
            <a:pPr>
              <a:defRPr/>
            </a:pPr>
            <a:fld id="{0125D98F-D6F9-4516-B361-2499079EDD61}" type="slidenum">
              <a:rPr lang="en-US" altLang="ja-JP" smtClean="0"/>
              <a:pPr>
                <a:defRPr/>
              </a:pPr>
              <a:t>75</a:t>
            </a:fld>
            <a:endParaRPr lang="en-US" altLang="ja-JP"/>
          </a:p>
        </p:txBody>
      </p:sp>
    </p:spTree>
    <p:extLst>
      <p:ext uri="{BB962C8B-B14F-4D97-AF65-F5344CB8AC3E}">
        <p14:creationId xmlns:p14="http://schemas.microsoft.com/office/powerpoint/2010/main" val="1508451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700" kern="100" dirty="0">
                <a:latin typeface="游明朝" panose="02020400000000000000" pitchFamily="18" charset="-128"/>
                <a:ea typeface="游明朝" panose="02020400000000000000" pitchFamily="18" charset="-128"/>
                <a:cs typeface="Times New Roman" panose="02020603050405020304" pitchFamily="18" charset="0"/>
              </a:rPr>
              <a:t>裁判に提出された実験結果は、日本語のみで発表されており、英語にはなっておりませんでした。この結果を憂慮して書かれたのが、この論文で、先月、出版されました。執筆陣は、ルイジアナ州立大学のパピローマウイルスの専門家の</a:t>
            </a:r>
            <a:r>
              <a:rPr lang="en-US" altLang="ja-JP" sz="1700" kern="100" dirty="0">
                <a:latin typeface="游明朝" panose="02020400000000000000" pitchFamily="18" charset="-128"/>
                <a:ea typeface="游明朝" panose="02020400000000000000" pitchFamily="18" charset="-128"/>
                <a:cs typeface="Times New Roman" panose="02020603050405020304" pitchFamily="18" charset="0"/>
              </a:rPr>
              <a:t>Bodily </a:t>
            </a:r>
            <a:r>
              <a:rPr lang="ja-JP" altLang="ja-JP" sz="1700" kern="100" dirty="0">
                <a:latin typeface="游明朝" panose="02020400000000000000" pitchFamily="18" charset="-128"/>
                <a:ea typeface="游明朝" panose="02020400000000000000" pitchFamily="18" charset="-128"/>
                <a:cs typeface="Times New Roman" panose="02020603050405020304" pitchFamily="18" charset="0"/>
              </a:rPr>
              <a:t>教授、神経免疫学のアレグザンダー教授と私です。この論文は裁判で提出された実験結果を科学的に検証したもので、内容は先ほどお示ししたとおりです。この論文は、オープンアクセスで、</a:t>
            </a:r>
            <a:r>
              <a:rPr lang="en-US" altLang="ja-JP" sz="1700" kern="100" dirty="0">
                <a:latin typeface="游明朝" panose="02020400000000000000" pitchFamily="18" charset="-128"/>
                <a:ea typeface="游明朝" panose="02020400000000000000" pitchFamily="18" charset="-128"/>
                <a:cs typeface="Times New Roman" panose="02020603050405020304" pitchFamily="18" charset="0"/>
              </a:rPr>
              <a:t>Web</a:t>
            </a:r>
            <a:r>
              <a:rPr lang="ja-JP" altLang="ja-JP" sz="1700" kern="100" dirty="0">
                <a:latin typeface="游明朝" panose="02020400000000000000" pitchFamily="18" charset="-128"/>
                <a:ea typeface="游明朝" panose="02020400000000000000" pitchFamily="18" charset="-128"/>
                <a:cs typeface="Times New Roman" panose="02020603050405020304" pitchFamily="18" charset="0"/>
              </a:rPr>
              <a:t>上からも</a:t>
            </a:r>
            <a:r>
              <a:rPr lang="en-US" altLang="ja-JP" sz="1700" kern="100" dirty="0">
                <a:latin typeface="游明朝" panose="02020400000000000000" pitchFamily="18" charset="-128"/>
                <a:ea typeface="游明朝" panose="02020400000000000000" pitchFamily="18" charset="-128"/>
                <a:cs typeface="Times New Roman" panose="02020603050405020304" pitchFamily="18" charset="0"/>
              </a:rPr>
              <a:t>PDF</a:t>
            </a:r>
            <a:r>
              <a:rPr lang="ja-JP" altLang="ja-JP" sz="1700" kern="100" dirty="0">
                <a:latin typeface="游明朝" panose="02020400000000000000" pitchFamily="18" charset="-128"/>
                <a:ea typeface="游明朝" panose="02020400000000000000" pitchFamily="18" charset="-128"/>
                <a:cs typeface="Times New Roman" panose="02020603050405020304" pitchFamily="18" charset="0"/>
              </a:rPr>
              <a:t>からも、裁判結果や問題の動画へのリンクが張っておりますので、ご参照ください。</a:t>
            </a:r>
          </a:p>
        </p:txBody>
      </p:sp>
      <p:sp>
        <p:nvSpPr>
          <p:cNvPr id="4" name="ヘッダー プレースホルダー 3"/>
          <p:cNvSpPr>
            <a:spLocks noGrp="1"/>
          </p:cNvSpPr>
          <p:nvPr>
            <p:ph type="hdr" sz="quarter"/>
          </p:nvPr>
        </p:nvSpPr>
        <p:spPr/>
        <p:txBody>
          <a:bodyPr/>
          <a:lstStyle/>
          <a:p>
            <a:pPr>
              <a:defRPr/>
            </a:pPr>
            <a:endParaRPr lang="en-US" altLang="ja-JP"/>
          </a:p>
        </p:txBody>
      </p:sp>
      <p:sp>
        <p:nvSpPr>
          <p:cNvPr id="5" name="日付プレースホルダー 4"/>
          <p:cNvSpPr>
            <a:spLocks noGrp="1"/>
          </p:cNvSpPr>
          <p:nvPr>
            <p:ph type="dt" idx="1"/>
          </p:nvPr>
        </p:nvSpPr>
        <p:spPr/>
        <p:txBody>
          <a:bodyPr/>
          <a:lstStyle/>
          <a:p>
            <a:pPr>
              <a:defRPr/>
            </a:pPr>
            <a:endParaRPr lang="en-US" altLang="ja-JP"/>
          </a:p>
        </p:txBody>
      </p:sp>
      <p:sp>
        <p:nvSpPr>
          <p:cNvPr id="6" name="スライド番号プレースホルダー 5"/>
          <p:cNvSpPr>
            <a:spLocks noGrp="1"/>
          </p:cNvSpPr>
          <p:nvPr>
            <p:ph type="sldNum" sz="quarter" idx="5"/>
          </p:nvPr>
        </p:nvSpPr>
        <p:spPr/>
        <p:txBody>
          <a:bodyPr/>
          <a:lstStyle/>
          <a:p>
            <a:pPr>
              <a:defRPr/>
            </a:pPr>
            <a:fld id="{0125D98F-D6F9-4516-B361-2499079EDD61}" type="slidenum">
              <a:rPr lang="en-US" altLang="ja-JP" smtClean="0"/>
              <a:pPr>
                <a:defRPr/>
              </a:pPr>
              <a:t>76</a:t>
            </a:fld>
            <a:endParaRPr lang="en-US" altLang="ja-JP"/>
          </a:p>
        </p:txBody>
      </p:sp>
    </p:spTree>
    <p:extLst>
      <p:ext uri="{BB962C8B-B14F-4D97-AF65-F5344CB8AC3E}">
        <p14:creationId xmlns:p14="http://schemas.microsoft.com/office/powerpoint/2010/main" val="1478330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700" kern="100" dirty="0">
                <a:latin typeface="游明朝" panose="02020400000000000000" pitchFamily="18" charset="-128"/>
                <a:ea typeface="游明朝" panose="02020400000000000000" pitchFamily="18" charset="-128"/>
                <a:cs typeface="Times New Roman" panose="02020603050405020304" pitchFamily="18" charset="0"/>
              </a:rPr>
              <a:t>裁判に提出された実験結果は、日本語のみで発表されており、英語にはなっておりませんでした。この結果を憂慮して書かれたのが、この論文で、先月、出版されました。執筆陣は、ルイジアナ州立大学のパピローマウイルスの専門家の</a:t>
            </a:r>
            <a:r>
              <a:rPr lang="en-US" altLang="ja-JP" sz="1700" kern="100" dirty="0">
                <a:latin typeface="游明朝" panose="02020400000000000000" pitchFamily="18" charset="-128"/>
                <a:ea typeface="游明朝" panose="02020400000000000000" pitchFamily="18" charset="-128"/>
                <a:cs typeface="Times New Roman" panose="02020603050405020304" pitchFamily="18" charset="0"/>
              </a:rPr>
              <a:t>Bodily </a:t>
            </a:r>
            <a:r>
              <a:rPr lang="ja-JP" altLang="ja-JP" sz="1700" kern="100" dirty="0">
                <a:latin typeface="游明朝" panose="02020400000000000000" pitchFamily="18" charset="-128"/>
                <a:ea typeface="游明朝" panose="02020400000000000000" pitchFamily="18" charset="-128"/>
                <a:cs typeface="Times New Roman" panose="02020603050405020304" pitchFamily="18" charset="0"/>
              </a:rPr>
              <a:t>教授、神経免疫学のアレグザンダー教授と私です。この論文は裁判で提出された実験結果を科学的に検証したもので、内容は先ほどお示ししたとおりです。この論文は、オープンアクセスで、</a:t>
            </a:r>
            <a:r>
              <a:rPr lang="en-US" altLang="ja-JP" sz="1700" kern="100" dirty="0">
                <a:latin typeface="游明朝" panose="02020400000000000000" pitchFamily="18" charset="-128"/>
                <a:ea typeface="游明朝" panose="02020400000000000000" pitchFamily="18" charset="-128"/>
                <a:cs typeface="Times New Roman" panose="02020603050405020304" pitchFamily="18" charset="0"/>
              </a:rPr>
              <a:t>Web</a:t>
            </a:r>
            <a:r>
              <a:rPr lang="ja-JP" altLang="ja-JP" sz="1700" kern="100" dirty="0">
                <a:latin typeface="游明朝" panose="02020400000000000000" pitchFamily="18" charset="-128"/>
                <a:ea typeface="游明朝" panose="02020400000000000000" pitchFamily="18" charset="-128"/>
                <a:cs typeface="Times New Roman" panose="02020603050405020304" pitchFamily="18" charset="0"/>
              </a:rPr>
              <a:t>上からも</a:t>
            </a:r>
            <a:r>
              <a:rPr lang="en-US" altLang="ja-JP" sz="1700" kern="100" dirty="0">
                <a:latin typeface="游明朝" panose="02020400000000000000" pitchFamily="18" charset="-128"/>
                <a:ea typeface="游明朝" panose="02020400000000000000" pitchFamily="18" charset="-128"/>
                <a:cs typeface="Times New Roman" panose="02020603050405020304" pitchFamily="18" charset="0"/>
              </a:rPr>
              <a:t>PDF</a:t>
            </a:r>
            <a:r>
              <a:rPr lang="ja-JP" altLang="ja-JP" sz="1700" kern="100" dirty="0">
                <a:latin typeface="游明朝" panose="02020400000000000000" pitchFamily="18" charset="-128"/>
                <a:ea typeface="游明朝" panose="02020400000000000000" pitchFamily="18" charset="-128"/>
                <a:cs typeface="Times New Roman" panose="02020603050405020304" pitchFamily="18" charset="0"/>
              </a:rPr>
              <a:t>からも、裁判結果や問題の動画へのリンクが張っておりますので、ご参照ください。</a:t>
            </a:r>
          </a:p>
        </p:txBody>
      </p:sp>
      <p:sp>
        <p:nvSpPr>
          <p:cNvPr id="4" name="ヘッダー プレースホルダー 3"/>
          <p:cNvSpPr>
            <a:spLocks noGrp="1"/>
          </p:cNvSpPr>
          <p:nvPr>
            <p:ph type="hdr" sz="quarter"/>
          </p:nvPr>
        </p:nvSpPr>
        <p:spPr/>
        <p:txBody>
          <a:bodyPr/>
          <a:lstStyle/>
          <a:p>
            <a:pPr>
              <a:defRPr/>
            </a:pPr>
            <a:endParaRPr lang="en-US" altLang="ja-JP"/>
          </a:p>
        </p:txBody>
      </p:sp>
      <p:sp>
        <p:nvSpPr>
          <p:cNvPr id="5" name="日付プレースホルダー 4"/>
          <p:cNvSpPr>
            <a:spLocks noGrp="1"/>
          </p:cNvSpPr>
          <p:nvPr>
            <p:ph type="dt" idx="1"/>
          </p:nvPr>
        </p:nvSpPr>
        <p:spPr/>
        <p:txBody>
          <a:bodyPr/>
          <a:lstStyle/>
          <a:p>
            <a:pPr>
              <a:defRPr/>
            </a:pPr>
            <a:endParaRPr lang="en-US" altLang="ja-JP"/>
          </a:p>
        </p:txBody>
      </p:sp>
      <p:sp>
        <p:nvSpPr>
          <p:cNvPr id="6" name="スライド番号プレースホルダー 5"/>
          <p:cNvSpPr>
            <a:spLocks noGrp="1"/>
          </p:cNvSpPr>
          <p:nvPr>
            <p:ph type="sldNum" sz="quarter" idx="5"/>
          </p:nvPr>
        </p:nvSpPr>
        <p:spPr/>
        <p:txBody>
          <a:bodyPr/>
          <a:lstStyle/>
          <a:p>
            <a:pPr>
              <a:defRPr/>
            </a:pPr>
            <a:fld id="{0125D98F-D6F9-4516-B361-2499079EDD61}" type="slidenum">
              <a:rPr lang="en-US" altLang="ja-JP" smtClean="0"/>
              <a:pPr>
                <a:defRPr/>
              </a:pPr>
              <a:t>77</a:t>
            </a:fld>
            <a:endParaRPr lang="en-US" altLang="ja-JP"/>
          </a:p>
        </p:txBody>
      </p:sp>
    </p:spTree>
    <p:extLst>
      <p:ext uri="{BB962C8B-B14F-4D97-AF65-F5344CB8AC3E}">
        <p14:creationId xmlns:p14="http://schemas.microsoft.com/office/powerpoint/2010/main" val="4123118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700" kern="100" dirty="0">
                <a:latin typeface="游明朝" panose="02020400000000000000" pitchFamily="18" charset="-128"/>
                <a:ea typeface="游明朝" panose="02020400000000000000" pitchFamily="18" charset="-128"/>
                <a:cs typeface="Times New Roman" panose="02020603050405020304" pitchFamily="18" charset="0"/>
              </a:rPr>
              <a:t>裁判に提出された実験結果は、日本語のみで発表されており、英語にはなっておりませんでした。この結果を憂慮して書かれたのが、この論文で、先月、出版されました。執筆陣は、ルイジアナ州立大学のパピローマウイルスの専門家の</a:t>
            </a:r>
            <a:r>
              <a:rPr lang="en-US" altLang="ja-JP" sz="1700" kern="100" dirty="0">
                <a:latin typeface="游明朝" panose="02020400000000000000" pitchFamily="18" charset="-128"/>
                <a:ea typeface="游明朝" panose="02020400000000000000" pitchFamily="18" charset="-128"/>
                <a:cs typeface="Times New Roman" panose="02020603050405020304" pitchFamily="18" charset="0"/>
              </a:rPr>
              <a:t>Bodily </a:t>
            </a:r>
            <a:r>
              <a:rPr lang="ja-JP" altLang="ja-JP" sz="1700" kern="100" dirty="0">
                <a:latin typeface="游明朝" panose="02020400000000000000" pitchFamily="18" charset="-128"/>
                <a:ea typeface="游明朝" panose="02020400000000000000" pitchFamily="18" charset="-128"/>
                <a:cs typeface="Times New Roman" panose="02020603050405020304" pitchFamily="18" charset="0"/>
              </a:rPr>
              <a:t>教授、神経免疫学のアレグザンダー教授と私です。この論文は裁判で提出された実験結果を科学的に検証したもので、内容は先ほどお示ししたとおりです。この論文は、オープンアクセスで、</a:t>
            </a:r>
            <a:r>
              <a:rPr lang="en-US" altLang="ja-JP" sz="1700" kern="100" dirty="0">
                <a:latin typeface="游明朝" panose="02020400000000000000" pitchFamily="18" charset="-128"/>
                <a:ea typeface="游明朝" panose="02020400000000000000" pitchFamily="18" charset="-128"/>
                <a:cs typeface="Times New Roman" panose="02020603050405020304" pitchFamily="18" charset="0"/>
              </a:rPr>
              <a:t>Web</a:t>
            </a:r>
            <a:r>
              <a:rPr lang="ja-JP" altLang="ja-JP" sz="1700" kern="100" dirty="0">
                <a:latin typeface="游明朝" panose="02020400000000000000" pitchFamily="18" charset="-128"/>
                <a:ea typeface="游明朝" panose="02020400000000000000" pitchFamily="18" charset="-128"/>
                <a:cs typeface="Times New Roman" panose="02020603050405020304" pitchFamily="18" charset="0"/>
              </a:rPr>
              <a:t>上からも</a:t>
            </a:r>
            <a:r>
              <a:rPr lang="en-US" altLang="ja-JP" sz="1700" kern="100" dirty="0">
                <a:latin typeface="游明朝" panose="02020400000000000000" pitchFamily="18" charset="-128"/>
                <a:ea typeface="游明朝" panose="02020400000000000000" pitchFamily="18" charset="-128"/>
                <a:cs typeface="Times New Roman" panose="02020603050405020304" pitchFamily="18" charset="0"/>
              </a:rPr>
              <a:t>PDF</a:t>
            </a:r>
            <a:r>
              <a:rPr lang="ja-JP" altLang="ja-JP" sz="1700" kern="100" dirty="0">
                <a:latin typeface="游明朝" panose="02020400000000000000" pitchFamily="18" charset="-128"/>
                <a:ea typeface="游明朝" panose="02020400000000000000" pitchFamily="18" charset="-128"/>
                <a:cs typeface="Times New Roman" panose="02020603050405020304" pitchFamily="18" charset="0"/>
              </a:rPr>
              <a:t>からも、裁判結果や問題の動画へのリンクが張っておりますので、ご参照ください。</a:t>
            </a:r>
          </a:p>
        </p:txBody>
      </p:sp>
      <p:sp>
        <p:nvSpPr>
          <p:cNvPr id="4" name="ヘッダー プレースホルダー 3"/>
          <p:cNvSpPr>
            <a:spLocks noGrp="1"/>
          </p:cNvSpPr>
          <p:nvPr>
            <p:ph type="hdr" sz="quarter"/>
          </p:nvPr>
        </p:nvSpPr>
        <p:spPr/>
        <p:txBody>
          <a:bodyPr/>
          <a:lstStyle/>
          <a:p>
            <a:pPr>
              <a:defRPr/>
            </a:pPr>
            <a:endParaRPr lang="en-US" altLang="ja-JP"/>
          </a:p>
        </p:txBody>
      </p:sp>
      <p:sp>
        <p:nvSpPr>
          <p:cNvPr id="5" name="日付プレースホルダー 4"/>
          <p:cNvSpPr>
            <a:spLocks noGrp="1"/>
          </p:cNvSpPr>
          <p:nvPr>
            <p:ph type="dt" idx="1"/>
          </p:nvPr>
        </p:nvSpPr>
        <p:spPr/>
        <p:txBody>
          <a:bodyPr/>
          <a:lstStyle/>
          <a:p>
            <a:pPr>
              <a:defRPr/>
            </a:pPr>
            <a:endParaRPr lang="en-US" altLang="ja-JP"/>
          </a:p>
        </p:txBody>
      </p:sp>
      <p:sp>
        <p:nvSpPr>
          <p:cNvPr id="6" name="スライド番号プレースホルダー 5"/>
          <p:cNvSpPr>
            <a:spLocks noGrp="1"/>
          </p:cNvSpPr>
          <p:nvPr>
            <p:ph type="sldNum" sz="quarter" idx="5"/>
          </p:nvPr>
        </p:nvSpPr>
        <p:spPr/>
        <p:txBody>
          <a:bodyPr/>
          <a:lstStyle/>
          <a:p>
            <a:pPr>
              <a:defRPr/>
            </a:pPr>
            <a:fld id="{0125D98F-D6F9-4516-B361-2499079EDD61}" type="slidenum">
              <a:rPr lang="en-US" altLang="ja-JP" smtClean="0"/>
              <a:pPr>
                <a:defRPr/>
              </a:pPr>
              <a:t>78</a:t>
            </a:fld>
            <a:endParaRPr lang="en-US" altLang="ja-JP"/>
          </a:p>
        </p:txBody>
      </p:sp>
    </p:spTree>
    <p:extLst>
      <p:ext uri="{BB962C8B-B14F-4D97-AF65-F5344CB8AC3E}">
        <p14:creationId xmlns:p14="http://schemas.microsoft.com/office/powerpoint/2010/main" val="927593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Arial" panose="020B0604020202020204" pitchFamily="34" charset="0"/>
              </a:defRPr>
            </a:lvl1pPr>
            <a:lvl2pPr marL="769914" indent="-296121">
              <a:defRPr sz="2500" b="1">
                <a:solidFill>
                  <a:schemeClr val="tx1"/>
                </a:solidFill>
                <a:latin typeface="Arial" panose="020B0604020202020204" pitchFamily="34" charset="0"/>
              </a:defRPr>
            </a:lvl2pPr>
            <a:lvl3pPr marL="1184483" indent="-236897">
              <a:defRPr sz="2500" b="1">
                <a:solidFill>
                  <a:schemeClr val="tx1"/>
                </a:solidFill>
                <a:latin typeface="Arial" panose="020B0604020202020204" pitchFamily="34" charset="0"/>
              </a:defRPr>
            </a:lvl3pPr>
            <a:lvl4pPr marL="1658276" indent="-236897">
              <a:defRPr sz="2500" b="1">
                <a:solidFill>
                  <a:schemeClr val="tx1"/>
                </a:solidFill>
                <a:latin typeface="Arial" panose="020B0604020202020204" pitchFamily="34" charset="0"/>
              </a:defRPr>
            </a:lvl4pPr>
            <a:lvl5pPr marL="2132071" indent="-236897">
              <a:defRPr sz="2500" b="1">
                <a:solidFill>
                  <a:schemeClr val="tx1"/>
                </a:solidFill>
                <a:latin typeface="Arial" panose="020B0604020202020204" pitchFamily="34" charset="0"/>
              </a:defRPr>
            </a:lvl5pPr>
            <a:lvl6pPr marL="2605864" indent="-236897" eaLnBrk="0" fontAlgn="base" hangingPunct="0">
              <a:spcBef>
                <a:spcPct val="0"/>
              </a:spcBef>
              <a:spcAft>
                <a:spcPct val="0"/>
              </a:spcAft>
              <a:defRPr sz="2500" b="1">
                <a:solidFill>
                  <a:schemeClr val="tx1"/>
                </a:solidFill>
                <a:latin typeface="Arial" panose="020B0604020202020204" pitchFamily="34" charset="0"/>
              </a:defRPr>
            </a:lvl6pPr>
            <a:lvl7pPr marL="3079656" indent="-236897" eaLnBrk="0" fontAlgn="base" hangingPunct="0">
              <a:spcBef>
                <a:spcPct val="0"/>
              </a:spcBef>
              <a:spcAft>
                <a:spcPct val="0"/>
              </a:spcAft>
              <a:defRPr sz="2500" b="1">
                <a:solidFill>
                  <a:schemeClr val="tx1"/>
                </a:solidFill>
                <a:latin typeface="Arial" panose="020B0604020202020204" pitchFamily="34" charset="0"/>
              </a:defRPr>
            </a:lvl7pPr>
            <a:lvl8pPr marL="3553450" indent="-236897" eaLnBrk="0" fontAlgn="base" hangingPunct="0">
              <a:spcBef>
                <a:spcPct val="0"/>
              </a:spcBef>
              <a:spcAft>
                <a:spcPct val="0"/>
              </a:spcAft>
              <a:defRPr sz="2500" b="1">
                <a:solidFill>
                  <a:schemeClr val="tx1"/>
                </a:solidFill>
                <a:latin typeface="Arial" panose="020B0604020202020204" pitchFamily="34" charset="0"/>
              </a:defRPr>
            </a:lvl8pPr>
            <a:lvl9pPr marL="4027244" indent="-236897" eaLnBrk="0" fontAlgn="base" hangingPunct="0">
              <a:spcBef>
                <a:spcPct val="0"/>
              </a:spcBef>
              <a:spcAft>
                <a:spcPct val="0"/>
              </a:spcAft>
              <a:defRPr sz="2500" b="1">
                <a:solidFill>
                  <a:schemeClr val="tx1"/>
                </a:solidFill>
                <a:latin typeface="Arial" panose="020B0604020202020204" pitchFamily="34" charset="0"/>
              </a:defRPr>
            </a:lvl9pPr>
          </a:lstStyle>
          <a:p>
            <a:fld id="{AB02A538-6B6A-4F39-A519-567B2B99B0F2}" type="slidenum">
              <a:rPr lang="en-US" altLang="ja-JP" sz="1200"/>
              <a:pPr/>
              <a:t>4</a:t>
            </a:fld>
            <a:endParaRPr lang="en-US" altLang="ja-JP" sz="1200"/>
          </a:p>
        </p:txBody>
      </p:sp>
      <p:sp>
        <p:nvSpPr>
          <p:cNvPr id="9219" name="Rectangle 2"/>
          <p:cNvSpPr>
            <a:spLocks noGrp="1" noRot="1" noChangeAspect="1" noChangeArrowheads="1" noTextEdit="1"/>
          </p:cNvSpPr>
          <p:nvPr>
            <p:ph type="sldImg"/>
          </p:nvPr>
        </p:nvSpPr>
        <p:spPr>
          <a:xfrm>
            <a:off x="-1265238" y="1135063"/>
            <a:ext cx="7434263" cy="5576887"/>
          </a:xfrm>
          <a:ln/>
        </p:spPr>
      </p:sp>
      <p:sp>
        <p:nvSpPr>
          <p:cNvPr id="9220" name="Rectangle 3"/>
          <p:cNvSpPr>
            <a:spLocks noGrp="1" noChangeArrowheads="1"/>
          </p:cNvSpPr>
          <p:nvPr>
            <p:ph type="body" idx="1"/>
          </p:nvPr>
        </p:nvSpPr>
        <p:spPr>
          <a:xfrm>
            <a:off x="625576" y="7091572"/>
            <a:ext cx="3599038" cy="6716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t>ご紹介ありがとうございました。ルイジアナ州立大学の角田郁生です。この度はプレゼンテーションの機会を</a:t>
            </a:r>
            <a:r>
              <a:rPr lang="ja-JP" altLang="en-US" b="1"/>
              <a:t>賜り</a:t>
            </a:r>
            <a:r>
              <a:rPr lang="ja-JP" altLang="en-US"/>
              <a:t>有難うございました。私は</a:t>
            </a:r>
            <a:r>
              <a:rPr lang="ja-JP" altLang="en-US" b="1"/>
              <a:t>渡米して</a:t>
            </a:r>
            <a:r>
              <a:rPr lang="ja-JP" altLang="en-US"/>
              <a:t>２１年になります。そのため日本語のプレゼンテーションには多少不慣れで何度か舌をかんでしまうかもしれませんが、どうかお許しください。これは私が現在勤務しているルイジアナ州立大学医学部です。</a:t>
            </a:r>
          </a:p>
        </p:txBody>
      </p:sp>
      <p:sp>
        <p:nvSpPr>
          <p:cNvPr id="2" name="日付プレースホルダー 1">
            <a:extLst>
              <a:ext uri="{FF2B5EF4-FFF2-40B4-BE49-F238E27FC236}">
                <a16:creationId xmlns:a16="http://schemas.microsoft.com/office/drawing/2014/main" id="{83013E42-0BED-44F2-BF2A-31C642CAAB3A}"/>
              </a:ext>
            </a:extLst>
          </p:cNvPr>
          <p:cNvSpPr>
            <a:spLocks noGrp="1"/>
          </p:cNvSpPr>
          <p:nvPr>
            <p:ph type="dt" idx="10"/>
          </p:nvPr>
        </p:nvSpPr>
        <p:spPr/>
        <p:txBody>
          <a:bodyPr/>
          <a:lstStyle/>
          <a:p>
            <a:pPr>
              <a:defRPr/>
            </a:pPr>
            <a:endParaRPr lang="en-US" altLang="ja-JP"/>
          </a:p>
        </p:txBody>
      </p:sp>
      <p:sp>
        <p:nvSpPr>
          <p:cNvPr id="3" name="ヘッダー プレースホルダー 2">
            <a:extLst>
              <a:ext uri="{FF2B5EF4-FFF2-40B4-BE49-F238E27FC236}">
                <a16:creationId xmlns:a16="http://schemas.microsoft.com/office/drawing/2014/main" id="{1F74EE77-1035-40D3-AF7D-5C80A813788F}"/>
              </a:ext>
            </a:extLst>
          </p:cNvPr>
          <p:cNvSpPr>
            <a:spLocks noGrp="1"/>
          </p:cNvSpPr>
          <p:nvPr>
            <p:ph type="hdr" sz="quarter" idx="11"/>
          </p:nvPr>
        </p:nvSpPr>
        <p:spPr/>
        <p:txBody>
          <a:bodyPr/>
          <a:lstStyle/>
          <a:p>
            <a:pPr>
              <a:defRPr/>
            </a:pPr>
            <a:endParaRPr lang="en-US" altLang="ja-JP"/>
          </a:p>
        </p:txBody>
      </p:sp>
    </p:spTree>
    <p:extLst>
      <p:ext uri="{BB962C8B-B14F-4D97-AF65-F5344CB8AC3E}">
        <p14:creationId xmlns:p14="http://schemas.microsoft.com/office/powerpoint/2010/main" val="702919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89013" y="766763"/>
            <a:ext cx="5121275" cy="3841750"/>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まず、私の略歴ですが、私は東北大学医学部を</a:t>
            </a:r>
            <a:r>
              <a:rPr lang="en-US" altLang="ja-JP"/>
              <a:t>1990</a:t>
            </a:r>
            <a:r>
              <a:rPr lang="ja-JP" altLang="en-US"/>
              <a:t>年に卒業し、直ちに神経病理の大学院に入学して、</a:t>
            </a:r>
            <a:r>
              <a:rPr lang="ja-JP" altLang="en-US" b="1"/>
              <a:t>中枢神経のウイルス感染症</a:t>
            </a:r>
            <a:r>
              <a:rPr lang="ja-JP" altLang="en-US"/>
              <a:t>の研究で学位を取得いたしました。大学院在学中は、指導教授の岩崎祐三先生のご高配で福島医大に国内留学し、神経内科の臨床を２年間経験しました。助手として一年間、神経病理学講座で勤務した後、</a:t>
            </a:r>
            <a:r>
              <a:rPr lang="en-US" altLang="ja-JP"/>
              <a:t>1995</a:t>
            </a:r>
            <a:r>
              <a:rPr lang="ja-JP" altLang="en-US"/>
              <a:t>年に渡米しました。ユタ大学には</a:t>
            </a:r>
            <a:r>
              <a:rPr lang="en-US" altLang="en-US"/>
              <a:t>14</a:t>
            </a:r>
            <a:r>
              <a:rPr lang="ja-JP" altLang="en-US"/>
              <a:t>年半おりましたが、この間にポスドグ、</a:t>
            </a:r>
            <a:r>
              <a:rPr lang="en-US" altLang="en-US"/>
              <a:t>Research Associate,</a:t>
            </a:r>
            <a:r>
              <a:rPr lang="ja-JP" altLang="en-US"/>
              <a:t>　講師を</a:t>
            </a:r>
            <a:r>
              <a:rPr lang="ja-JP" altLang="en-US" b="1"/>
              <a:t>経て</a:t>
            </a:r>
            <a:r>
              <a:rPr lang="ja-JP" altLang="en-US"/>
              <a:t>、</a:t>
            </a:r>
            <a:r>
              <a:rPr lang="en-US" altLang="en-US"/>
              <a:t>2005</a:t>
            </a:r>
            <a:r>
              <a:rPr lang="ja-JP" altLang="en-US"/>
              <a:t>年には</a:t>
            </a:r>
            <a:r>
              <a:rPr lang="en-US" altLang="en-US"/>
              <a:t>Assistant</a:t>
            </a:r>
            <a:r>
              <a:rPr lang="ja-JP" altLang="en-US"/>
              <a:t>　</a:t>
            </a:r>
            <a:r>
              <a:rPr lang="en-US" altLang="en-US"/>
              <a:t>Professor</a:t>
            </a:r>
            <a:r>
              <a:rPr lang="ja-JP" altLang="en-US"/>
              <a:t>として独立し、自分の研究室を開設しました。この間</a:t>
            </a:r>
            <a:r>
              <a:rPr lang="en-US" altLang="ja-JP"/>
              <a:t>ECFMG</a:t>
            </a:r>
            <a:r>
              <a:rPr lang="ja-JP" altLang="en-US"/>
              <a:t>も取得いたしました。</a:t>
            </a:r>
            <a:r>
              <a:rPr lang="en-US" altLang="en-US"/>
              <a:t>2009</a:t>
            </a:r>
            <a:r>
              <a:rPr lang="ja-JP" altLang="en-US"/>
              <a:t>年からは、ルイジアナ州立大学にラボを移転し、現在はテニュアを取得して、</a:t>
            </a:r>
            <a:r>
              <a:rPr lang="en-US" altLang="en-US"/>
              <a:t>Associate</a:t>
            </a:r>
            <a:r>
              <a:rPr lang="ja-JP" altLang="en-US"/>
              <a:t>　</a:t>
            </a:r>
            <a:r>
              <a:rPr lang="en-US" altLang="en-US"/>
              <a:t>Professor</a:t>
            </a:r>
            <a:r>
              <a:rPr lang="ja-JP" altLang="en-US"/>
              <a:t>として勤務しております。所属は微生物学講座ですが、神経内科も兼任しております。</a:t>
            </a:r>
            <a:endParaRPr lang="en-US" altLang="ja-JP"/>
          </a:p>
        </p:txBody>
      </p:sp>
    </p:spTree>
    <p:extLst>
      <p:ext uri="{BB962C8B-B14F-4D97-AF65-F5344CB8AC3E}">
        <p14:creationId xmlns:p14="http://schemas.microsoft.com/office/powerpoint/2010/main" val="4168476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 1"/>
          <p:cNvSpPr>
            <a:spLocks noGrp="1" noRot="1" noChangeAspect="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5939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61522" indent="-292893"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71572" indent="-234314"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40201" indent="-234314"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108830" indent="-234314"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77459" indent="-234314"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3046088" indent="-234314"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514718" indent="-234314"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983346" indent="-234314"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147B68E4-6292-40AB-A45A-FDD2C26112F7}" type="slidenum">
              <a:rPr lang="ja-JP" altLang="en-US">
                <a:latin typeface="Times New Roman" panose="02020603050405020304" pitchFamily="18" charset="0"/>
              </a:rPr>
              <a:pPr eaLnBrk="1" hangingPunct="1">
                <a:spcBef>
                  <a:spcPct val="0"/>
                </a:spcBef>
              </a:pPr>
              <a:t>10</a:t>
            </a:fld>
            <a:endParaRPr lang="ja-JP" altLang="en-US">
              <a:latin typeface="Times New Roman" panose="02020603050405020304" pitchFamily="18" charset="0"/>
            </a:endParaRPr>
          </a:p>
        </p:txBody>
      </p:sp>
      <p:sp>
        <p:nvSpPr>
          <p:cNvPr id="59397" name="ヘッダー プレースホルダー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61522" indent="-292893"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71572" indent="-234314"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40201" indent="-234314"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108830" indent="-234314"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77459" indent="-234314"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3046088" indent="-234314"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514718" indent="-234314"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983346" indent="-234314"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r>
              <a:rPr lang="ja-JP" altLang="en-US">
                <a:latin typeface="Times New Roman" panose="02020603050405020304" pitchFamily="18" charset="0"/>
              </a:rPr>
              <a:t>ウイルス学各論（４）</a:t>
            </a:r>
          </a:p>
        </p:txBody>
      </p:sp>
      <p:sp>
        <p:nvSpPr>
          <p:cNvPr id="59398" name="日付プレースホルダー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kumimoji="1" sz="2500">
                <a:solidFill>
                  <a:schemeClr val="tx1"/>
                </a:solidFill>
                <a:latin typeface="Times New Roman" panose="02020603050405020304" pitchFamily="18" charset="0"/>
                <a:ea typeface="ＭＳ Ｐゴシック" panose="020B0600070205080204" pitchFamily="50" charset="-128"/>
              </a:defRPr>
            </a:lvl1pPr>
            <a:lvl2pPr marL="761522" indent="-292893" eaLnBrk="0" hangingPunct="0">
              <a:defRPr kumimoji="1" sz="2500">
                <a:solidFill>
                  <a:schemeClr val="tx1"/>
                </a:solidFill>
                <a:latin typeface="Times New Roman" panose="02020603050405020304" pitchFamily="18" charset="0"/>
                <a:ea typeface="ＭＳ Ｐゴシック" panose="020B0600070205080204" pitchFamily="50" charset="-128"/>
              </a:defRPr>
            </a:lvl2pPr>
            <a:lvl3pPr marL="1171572" indent="-234314" eaLnBrk="0" hangingPunct="0">
              <a:defRPr kumimoji="1" sz="2500">
                <a:solidFill>
                  <a:schemeClr val="tx1"/>
                </a:solidFill>
                <a:latin typeface="Times New Roman" panose="02020603050405020304" pitchFamily="18" charset="0"/>
                <a:ea typeface="ＭＳ Ｐゴシック" panose="020B0600070205080204" pitchFamily="50" charset="-128"/>
              </a:defRPr>
            </a:lvl3pPr>
            <a:lvl4pPr marL="1640201" indent="-234314" eaLnBrk="0" hangingPunct="0">
              <a:defRPr kumimoji="1" sz="2500">
                <a:solidFill>
                  <a:schemeClr val="tx1"/>
                </a:solidFill>
                <a:latin typeface="Times New Roman" panose="02020603050405020304" pitchFamily="18" charset="0"/>
                <a:ea typeface="ＭＳ Ｐゴシック" panose="020B0600070205080204" pitchFamily="50" charset="-128"/>
              </a:defRPr>
            </a:lvl4pPr>
            <a:lvl5pPr marL="2108830" indent="-234314" eaLnBrk="0" hangingPunct="0">
              <a:defRPr kumimoji="1" sz="2500">
                <a:solidFill>
                  <a:schemeClr val="tx1"/>
                </a:solidFill>
                <a:latin typeface="Times New Roman" panose="02020603050405020304" pitchFamily="18" charset="0"/>
                <a:ea typeface="ＭＳ Ｐゴシック" panose="020B0600070205080204" pitchFamily="50" charset="-128"/>
              </a:defRPr>
            </a:lvl5pPr>
            <a:lvl6pPr marL="2577459" indent="-234314" eaLnBrk="0" fontAlgn="base" hangingPunct="0">
              <a:spcBef>
                <a:spcPct val="0"/>
              </a:spcBef>
              <a:spcAft>
                <a:spcPct val="0"/>
              </a:spcAft>
              <a:defRPr kumimoji="1" sz="2500">
                <a:solidFill>
                  <a:schemeClr val="tx1"/>
                </a:solidFill>
                <a:latin typeface="Times New Roman" panose="02020603050405020304" pitchFamily="18" charset="0"/>
                <a:ea typeface="ＭＳ Ｐゴシック" panose="020B0600070205080204" pitchFamily="50" charset="-128"/>
              </a:defRPr>
            </a:lvl6pPr>
            <a:lvl7pPr marL="3046088" indent="-234314" eaLnBrk="0" fontAlgn="base" hangingPunct="0">
              <a:spcBef>
                <a:spcPct val="0"/>
              </a:spcBef>
              <a:spcAft>
                <a:spcPct val="0"/>
              </a:spcAft>
              <a:defRPr kumimoji="1" sz="2500">
                <a:solidFill>
                  <a:schemeClr val="tx1"/>
                </a:solidFill>
                <a:latin typeface="Times New Roman" panose="02020603050405020304" pitchFamily="18" charset="0"/>
                <a:ea typeface="ＭＳ Ｐゴシック" panose="020B0600070205080204" pitchFamily="50" charset="-128"/>
              </a:defRPr>
            </a:lvl7pPr>
            <a:lvl8pPr marL="3514718" indent="-234314" eaLnBrk="0" fontAlgn="base" hangingPunct="0">
              <a:spcBef>
                <a:spcPct val="0"/>
              </a:spcBef>
              <a:spcAft>
                <a:spcPct val="0"/>
              </a:spcAft>
              <a:defRPr kumimoji="1" sz="2500">
                <a:solidFill>
                  <a:schemeClr val="tx1"/>
                </a:solidFill>
                <a:latin typeface="Times New Roman" panose="02020603050405020304" pitchFamily="18" charset="0"/>
                <a:ea typeface="ＭＳ Ｐゴシック" panose="020B0600070205080204" pitchFamily="50" charset="-128"/>
              </a:defRPr>
            </a:lvl8pPr>
            <a:lvl9pPr marL="3983346" indent="-234314" eaLnBrk="0" fontAlgn="base" hangingPunct="0">
              <a:spcBef>
                <a:spcPct val="0"/>
              </a:spcBef>
              <a:spcAft>
                <a:spcPct val="0"/>
              </a:spcAft>
              <a:defRPr kumimoji="1" sz="25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en-US" altLang="ja-JP" sz="1200"/>
              <a:t>2015/10</a:t>
            </a:r>
            <a:endParaRPr lang="ja-JP"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97986" indent="-306917">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227669" indent="-245534">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718739" indent="-245534">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209808" indent="-245534">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700875" indent="-24553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3191942" indent="-24553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683012" indent="-24553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4174081" indent="-24553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11A81776-C17F-4096-B256-F5A34BDDA4E4}" type="slidenum">
              <a:rPr lang="en-US" altLang="ja-JP" smtClean="0">
                <a:ea typeface="ＤＦ平成ゴシック体W5" pitchFamily="1" charset="-128"/>
              </a:rPr>
              <a:pPr>
                <a:spcBef>
                  <a:spcPct val="0"/>
                </a:spcBef>
              </a:pPr>
              <a:t>12</a:t>
            </a:fld>
            <a:endParaRPr lang="en-US" altLang="ja-JP">
              <a:ea typeface="ＤＦ平成ゴシック体W5" pitchFamily="1" charset="-128"/>
            </a:endParaRPr>
          </a:p>
        </p:txBody>
      </p:sp>
      <p:sp>
        <p:nvSpPr>
          <p:cNvPr id="49155" name="Rectangle 1026"/>
          <p:cNvSpPr>
            <a:spLocks noGrp="1" noRot="1" noChangeAspect="1" noChangeArrowheads="1" noTextEdit="1"/>
          </p:cNvSpPr>
          <p:nvPr>
            <p:ph type="sldImg"/>
          </p:nvPr>
        </p:nvSpPr>
        <p:spPr>
          <a:xfrm>
            <a:off x="-1316038" y="1154113"/>
            <a:ext cx="7713663" cy="5784850"/>
          </a:xfrm>
          <a:ln/>
        </p:spPr>
      </p:sp>
      <p:sp>
        <p:nvSpPr>
          <p:cNvPr id="71684" name="Rectangle 1027"/>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ja-JP" altLang="ja-JP" b="1" dirty="0">
              <a:latin typeface="+mn-ea"/>
              <a:ea typeface="+mn-ea"/>
            </a:endParaRPr>
          </a:p>
        </p:txBody>
      </p:sp>
      <p:sp>
        <p:nvSpPr>
          <p:cNvPr id="2" name="日付プレースホルダー 1">
            <a:extLst>
              <a:ext uri="{FF2B5EF4-FFF2-40B4-BE49-F238E27FC236}">
                <a16:creationId xmlns:a16="http://schemas.microsoft.com/office/drawing/2014/main" id="{7626A5CD-208A-4AFE-9641-BA7A0C305FBC}"/>
              </a:ext>
            </a:extLst>
          </p:cNvPr>
          <p:cNvSpPr>
            <a:spLocks noGrp="1"/>
          </p:cNvSpPr>
          <p:nvPr>
            <p:ph type="dt" idx="10"/>
          </p:nvPr>
        </p:nvSpPr>
        <p:spPr/>
        <p:txBody>
          <a:bodyPr/>
          <a:lstStyle/>
          <a:p>
            <a:pPr>
              <a:defRPr/>
            </a:pPr>
            <a:endParaRPr lang="en-US" altLang="ja-JP"/>
          </a:p>
        </p:txBody>
      </p:sp>
      <p:sp>
        <p:nvSpPr>
          <p:cNvPr id="3" name="ヘッダー プレースホルダー 2">
            <a:extLst>
              <a:ext uri="{FF2B5EF4-FFF2-40B4-BE49-F238E27FC236}">
                <a16:creationId xmlns:a16="http://schemas.microsoft.com/office/drawing/2014/main" id="{5C5FDABE-F64A-4CE8-896D-FE1FF19D9B3D}"/>
              </a:ext>
            </a:extLst>
          </p:cNvPr>
          <p:cNvSpPr>
            <a:spLocks noGrp="1"/>
          </p:cNvSpPr>
          <p:nvPr>
            <p:ph type="hdr" sz="quarter" idx="11"/>
          </p:nvPr>
        </p:nvSpPr>
        <p:spPr/>
        <p:txBody>
          <a:bodyPr/>
          <a:lstStyle/>
          <a:p>
            <a:pPr>
              <a:defRPr/>
            </a:pPr>
            <a:endParaRPr lang="en-US" altLang="ja-JP"/>
          </a:p>
        </p:txBody>
      </p:sp>
    </p:spTree>
    <p:extLst>
      <p:ext uri="{BB962C8B-B14F-4D97-AF65-F5344CB8AC3E}">
        <p14:creationId xmlns:p14="http://schemas.microsoft.com/office/powerpoint/2010/main" val="1950945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スライド イメージ プレースホルダ 1">
            <a:extLst>
              <a:ext uri="{FF2B5EF4-FFF2-40B4-BE49-F238E27FC236}">
                <a16:creationId xmlns:a16="http://schemas.microsoft.com/office/drawing/2014/main" id="{6DA602F3-70F0-4EF7-8C02-002CC4A62B7A}"/>
              </a:ext>
            </a:extLst>
          </p:cNvPr>
          <p:cNvSpPr>
            <a:spLocks noGrp="1" noRot="1" noChangeAspect="1" noTextEdit="1"/>
          </p:cNvSpPr>
          <p:nvPr>
            <p:ph type="sldImg"/>
          </p:nvPr>
        </p:nvSpPr>
        <p:spPr bwMode="auto">
          <a:xfrm>
            <a:off x="989013" y="766763"/>
            <a:ext cx="5121275" cy="38401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ノート プレースホルダ 2">
            <a:extLst>
              <a:ext uri="{FF2B5EF4-FFF2-40B4-BE49-F238E27FC236}">
                <a16:creationId xmlns:a16="http://schemas.microsoft.com/office/drawing/2014/main" id="{A1122C19-9337-4DE3-A271-D8FE09813E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プロドラッグとは体内で代謝されて（変化して）始めて活性のある薬になるもの。接頭辞のプロは元を意味する。</a:t>
            </a:r>
          </a:p>
        </p:txBody>
      </p:sp>
      <p:sp>
        <p:nvSpPr>
          <p:cNvPr id="107524" name="スライド番号プレースホルダ 3">
            <a:extLst>
              <a:ext uri="{FF2B5EF4-FFF2-40B4-BE49-F238E27FC236}">
                <a16:creationId xmlns:a16="http://schemas.microsoft.com/office/drawing/2014/main" id="{26E61507-4708-4BB8-8761-F92A31D968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74700" indent="-29686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92213" indent="-238125">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70050" indent="-238125">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147888" indent="-238125">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6050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30622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5194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9766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D7BF6B59-5A1F-4540-8A4B-16D2EE7A2759}" type="slidenum">
              <a:rPr lang="ja-JP" altLang="en-US" sz="1300" smtClean="0">
                <a:latin typeface="Times New Roman" panose="02020603050405020304" pitchFamily="18" charset="0"/>
              </a:rPr>
              <a:pPr>
                <a:spcBef>
                  <a:spcPct val="0"/>
                </a:spcBef>
              </a:pPr>
              <a:t>14</a:t>
            </a:fld>
            <a:endParaRPr lang="ja-JP" altLang="en-US" sz="1300">
              <a:latin typeface="Times New Roman" panose="02020603050405020304" pitchFamily="18" charset="0"/>
            </a:endParaRPr>
          </a:p>
        </p:txBody>
      </p:sp>
      <p:sp>
        <p:nvSpPr>
          <p:cNvPr id="107525" name="ヘッダー プレースホルダー 1">
            <a:extLst>
              <a:ext uri="{FF2B5EF4-FFF2-40B4-BE49-F238E27FC236}">
                <a16:creationId xmlns:a16="http://schemas.microsoft.com/office/drawing/2014/main" id="{4AFD8D11-B46F-4662-A2B9-57D5E620624C}"/>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74700" indent="-29686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92213" indent="-238125">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70050" indent="-238125">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147888" indent="-238125">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6050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30622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5194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9766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r>
              <a:rPr lang="ja-JP" altLang="en-US" sz="1300">
                <a:latin typeface="Times New Roman" panose="02020603050405020304" pitchFamily="18" charset="0"/>
              </a:rPr>
              <a:t>ウイルス学各論（２）</a:t>
            </a:r>
          </a:p>
        </p:txBody>
      </p:sp>
      <p:sp>
        <p:nvSpPr>
          <p:cNvPr id="107526" name="日付プレースホルダー 1">
            <a:extLst>
              <a:ext uri="{FF2B5EF4-FFF2-40B4-BE49-F238E27FC236}">
                <a16:creationId xmlns:a16="http://schemas.microsoft.com/office/drawing/2014/main" id="{25F909FE-0302-44AD-AEB6-A653C95E0E08}"/>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74700" indent="-29686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92213" indent="-238125">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70050" indent="-238125">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147888" indent="-238125">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6050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30622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5194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9766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r>
              <a:rPr lang="en-US" altLang="ja-JP" sz="1300">
                <a:latin typeface="Times New Roman" panose="02020603050405020304" pitchFamily="18" charset="0"/>
              </a:rPr>
              <a:t>2015/10</a:t>
            </a:r>
            <a:endParaRPr lang="ja-JP" altLang="en-US" sz="1300">
              <a:latin typeface="Times New Roman" panose="02020603050405020304" pitchFamily="18" charset="0"/>
            </a:endParaRPr>
          </a:p>
        </p:txBody>
      </p:sp>
    </p:spTree>
    <p:extLst>
      <p:ext uri="{BB962C8B-B14F-4D97-AF65-F5344CB8AC3E}">
        <p14:creationId xmlns:p14="http://schemas.microsoft.com/office/powerpoint/2010/main" val="3646299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 1">
            <a:extLst>
              <a:ext uri="{FF2B5EF4-FFF2-40B4-BE49-F238E27FC236}">
                <a16:creationId xmlns:a16="http://schemas.microsoft.com/office/drawing/2014/main" id="{25645DDB-01BF-43BC-A61A-DC7A89BD63A3}"/>
              </a:ext>
            </a:extLst>
          </p:cNvPr>
          <p:cNvSpPr>
            <a:spLocks noGrp="1" noRot="1" noChangeAspect="1" noTextEdit="1"/>
          </p:cNvSpPr>
          <p:nvPr>
            <p:ph type="sldImg"/>
          </p:nvPr>
        </p:nvSpPr>
        <p:spPr bwMode="auto">
          <a:xfrm>
            <a:off x="989013" y="766763"/>
            <a:ext cx="5121275" cy="38401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ノート プレースホルダ 2">
            <a:extLst>
              <a:ext uri="{FF2B5EF4-FFF2-40B4-BE49-F238E27FC236}">
                <a16:creationId xmlns:a16="http://schemas.microsoft.com/office/drawing/2014/main" id="{6ED6339F-0325-4852-A8F8-C5E56A7337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a:t>VZV</a:t>
            </a:r>
            <a:r>
              <a:rPr lang="ja-JP" altLang="en-US"/>
              <a:t>は初感染では水痘、回帰感染では帯状疱疹という２つの病気を起こす。</a:t>
            </a:r>
          </a:p>
        </p:txBody>
      </p:sp>
      <p:sp>
        <p:nvSpPr>
          <p:cNvPr id="50180" name="スライド番号プレースホルダ 3">
            <a:extLst>
              <a:ext uri="{FF2B5EF4-FFF2-40B4-BE49-F238E27FC236}">
                <a16:creationId xmlns:a16="http://schemas.microsoft.com/office/drawing/2014/main" id="{5BC61549-3D86-4213-AECF-1D6690BD27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74700" indent="-29686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92213" indent="-238125">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70050" indent="-238125">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147888" indent="-238125">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6050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30622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5194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9766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477C7C1D-851F-4F44-9711-AC36011356A1}" type="slidenum">
              <a:rPr lang="ja-JP" altLang="en-US" sz="1300" smtClean="0">
                <a:latin typeface="Times New Roman" panose="02020603050405020304" pitchFamily="18" charset="0"/>
              </a:rPr>
              <a:pPr>
                <a:spcBef>
                  <a:spcPct val="0"/>
                </a:spcBef>
              </a:pPr>
              <a:t>17</a:t>
            </a:fld>
            <a:endParaRPr lang="ja-JP" altLang="en-US" sz="1300">
              <a:latin typeface="Times New Roman" panose="02020603050405020304" pitchFamily="18" charset="0"/>
            </a:endParaRPr>
          </a:p>
        </p:txBody>
      </p:sp>
      <p:sp>
        <p:nvSpPr>
          <p:cNvPr id="50181" name="ヘッダー プレースホルダー 1">
            <a:extLst>
              <a:ext uri="{FF2B5EF4-FFF2-40B4-BE49-F238E27FC236}">
                <a16:creationId xmlns:a16="http://schemas.microsoft.com/office/drawing/2014/main" id="{8732AC31-16C5-4F70-A85E-BE1925703882}"/>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74700" indent="-29686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92213" indent="-238125">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70050" indent="-238125">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147888" indent="-238125">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6050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30622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5194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9766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r>
              <a:rPr lang="ja-JP" altLang="en-US" sz="1300">
                <a:latin typeface="Times New Roman" panose="02020603050405020304" pitchFamily="18" charset="0"/>
              </a:rPr>
              <a:t>ウイルス学各論（２）</a:t>
            </a:r>
          </a:p>
        </p:txBody>
      </p:sp>
      <p:sp>
        <p:nvSpPr>
          <p:cNvPr id="50182" name="日付プレースホルダー 1">
            <a:extLst>
              <a:ext uri="{FF2B5EF4-FFF2-40B4-BE49-F238E27FC236}">
                <a16:creationId xmlns:a16="http://schemas.microsoft.com/office/drawing/2014/main" id="{4F055946-B860-45D8-A00C-564B16A36C32}"/>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74700" indent="-29686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92213" indent="-238125">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70050" indent="-238125">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147888" indent="-238125">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6050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30622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5194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976688" indent="-2381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r>
              <a:rPr lang="en-US" altLang="ja-JP" sz="1300">
                <a:latin typeface="Times New Roman" panose="02020603050405020304" pitchFamily="18" charset="0"/>
              </a:rPr>
              <a:t>2015/10</a:t>
            </a:r>
            <a:endParaRPr lang="ja-JP" altLang="en-US" sz="1300">
              <a:latin typeface="Times New Roman" panose="02020603050405020304" pitchFamily="18" charset="0"/>
            </a:endParaRPr>
          </a:p>
        </p:txBody>
      </p:sp>
    </p:spTree>
    <p:extLst>
      <p:ext uri="{BB962C8B-B14F-4D97-AF65-F5344CB8AC3E}">
        <p14:creationId xmlns:p14="http://schemas.microsoft.com/office/powerpoint/2010/main" val="1144467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2" y="2130434"/>
            <a:ext cx="7772401"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1" y="3886200"/>
            <a:ext cx="6400800" cy="1752600"/>
          </a:xfrm>
        </p:spPr>
        <p:txBody>
          <a:bodyPr/>
          <a:lstStyle>
            <a:lvl1pPr marL="0" indent="0" algn="ctr">
              <a:buNone/>
              <a:defRPr/>
            </a:lvl1pPr>
            <a:lvl2pPr marL="457184" indent="0" algn="ctr">
              <a:buNone/>
              <a:defRPr/>
            </a:lvl2pPr>
            <a:lvl3pPr marL="914367" indent="0" algn="ctr">
              <a:buNone/>
              <a:defRPr/>
            </a:lvl3pPr>
            <a:lvl4pPr marL="1371550" indent="0" algn="ctr">
              <a:buNone/>
              <a:defRPr/>
            </a:lvl4pPr>
            <a:lvl5pPr marL="1828734" indent="0" algn="ctr">
              <a:buNone/>
              <a:defRPr/>
            </a:lvl5pPr>
            <a:lvl6pPr marL="2285917" indent="0" algn="ctr">
              <a:buNone/>
              <a:defRPr/>
            </a:lvl6pPr>
            <a:lvl7pPr marL="2743101" indent="0" algn="ctr">
              <a:buNone/>
              <a:defRPr/>
            </a:lvl7pPr>
            <a:lvl8pPr marL="3200282" indent="0" algn="ctr">
              <a:buNone/>
              <a:defRPr/>
            </a:lvl8pPr>
            <a:lvl9pPr marL="3657465"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239000" y="2"/>
            <a:ext cx="1905000" cy="457200"/>
          </a:xfrm>
          <a:ln/>
        </p:spPr>
        <p:txBody>
          <a:bodyPr/>
          <a:lstStyle>
            <a:lvl1pPr>
              <a:defRPr sz="2800" b="1">
                <a:latin typeface="Arial" panose="020B0604020202020204" pitchFamily="34" charset="0"/>
                <a:cs typeface="Arial" panose="020B0604020202020204" pitchFamily="34" charset="0"/>
              </a:defRPr>
            </a:lvl1pPr>
          </a:lstStyle>
          <a:p>
            <a:pPr>
              <a:defRPr/>
            </a:pPr>
            <a:fld id="{23F5734B-8333-4250-BEAD-2BDEC6C80244}" type="slidenum">
              <a:rPr lang="en-US" altLang="en-US" smtClean="0"/>
              <a:pPr>
                <a:defRPr/>
              </a:pPr>
              <a:t>‹#›</a:t>
            </a:fld>
            <a:endParaRPr lang="en-US" altLang="ja-JP" dirty="0"/>
          </a:p>
        </p:txBody>
      </p:sp>
    </p:spTree>
    <p:extLst>
      <p:ext uri="{BB962C8B-B14F-4D97-AF65-F5344CB8AC3E}">
        <p14:creationId xmlns:p14="http://schemas.microsoft.com/office/powerpoint/2010/main" val="3098841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CC8F2A4-9DC1-42F2-A450-C3E1209171E1}" type="slidenum">
              <a:rPr lang="en-US" altLang="ja-JP"/>
              <a:pPr>
                <a:defRPr/>
              </a:pPr>
              <a:t>‹#›</a:t>
            </a:fld>
            <a:endParaRPr lang="en-US" altLang="ja-JP"/>
          </a:p>
        </p:txBody>
      </p:sp>
    </p:spTree>
    <p:extLst>
      <p:ext uri="{BB962C8B-B14F-4D97-AF65-F5344CB8AC3E}">
        <p14:creationId xmlns:p14="http://schemas.microsoft.com/office/powerpoint/2010/main" val="268226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821EBB2-1224-46A6-84D6-B38C3E31B850}" type="slidenum">
              <a:rPr lang="en-US" altLang="ja-JP"/>
              <a:pPr>
                <a:defRPr/>
              </a:pPr>
              <a:t>‹#›</a:t>
            </a:fld>
            <a:endParaRPr lang="en-US" altLang="ja-JP"/>
          </a:p>
        </p:txBody>
      </p:sp>
    </p:spTree>
    <p:extLst>
      <p:ext uri="{BB962C8B-B14F-4D97-AF65-F5344CB8AC3E}">
        <p14:creationId xmlns:p14="http://schemas.microsoft.com/office/powerpoint/2010/main" val="3170917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239000" y="38102"/>
            <a:ext cx="1905000" cy="457200"/>
          </a:xfrm>
          <a:ln/>
        </p:spPr>
        <p:txBody>
          <a:bodyPr/>
          <a:lstStyle>
            <a:lvl1pPr>
              <a:defRPr sz="2400" b="1">
                <a:latin typeface="+mn-ea"/>
                <a:ea typeface="+mn-ea"/>
              </a:defRPr>
            </a:lvl1pPr>
          </a:lstStyle>
          <a:p>
            <a:pPr>
              <a:defRPr/>
            </a:pPr>
            <a:fld id="{62A40F47-107D-4008-AA85-B2B639D47E22}" type="slidenum">
              <a:rPr lang="en-US" altLang="ja-JP" smtClean="0"/>
              <a:pPr>
                <a:defRPr/>
              </a:pPr>
              <a:t>‹#›</a:t>
            </a:fld>
            <a:endParaRPr lang="en-US" altLang="ja-JP" dirty="0"/>
          </a:p>
        </p:txBody>
      </p:sp>
    </p:spTree>
    <p:extLst>
      <p:ext uri="{BB962C8B-B14F-4D97-AF65-F5344CB8AC3E}">
        <p14:creationId xmlns:p14="http://schemas.microsoft.com/office/powerpoint/2010/main" val="1795194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5" y="4406911"/>
            <a:ext cx="7772401" cy="1362075"/>
          </a:xfrm>
        </p:spPr>
        <p:txBody>
          <a:bodyPr anchor="t"/>
          <a:lstStyle>
            <a:lvl1pPr algn="l">
              <a:defRPr sz="3999"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5" y="2906718"/>
            <a:ext cx="7772401" cy="1500187"/>
          </a:xfrm>
        </p:spPr>
        <p:txBody>
          <a:bodyPr anchor="b"/>
          <a:lstStyle>
            <a:lvl1pPr marL="0" indent="0">
              <a:buNone/>
              <a:defRPr sz="2000"/>
            </a:lvl1pPr>
            <a:lvl2pPr marL="457184" indent="0">
              <a:buNone/>
              <a:defRPr sz="1800"/>
            </a:lvl2pPr>
            <a:lvl3pPr marL="914367" indent="0">
              <a:buNone/>
              <a:defRPr sz="1600"/>
            </a:lvl3pPr>
            <a:lvl4pPr marL="1371550" indent="0">
              <a:buNone/>
              <a:defRPr sz="1400"/>
            </a:lvl4pPr>
            <a:lvl5pPr marL="1828734" indent="0">
              <a:buNone/>
              <a:defRPr sz="1400"/>
            </a:lvl5pPr>
            <a:lvl6pPr marL="2285917" indent="0">
              <a:buNone/>
              <a:defRPr sz="1400"/>
            </a:lvl6pPr>
            <a:lvl7pPr marL="2743101" indent="0">
              <a:buNone/>
              <a:defRPr sz="1400"/>
            </a:lvl7pPr>
            <a:lvl8pPr marL="3200282" indent="0">
              <a:buNone/>
              <a:defRPr sz="1400"/>
            </a:lvl8pPr>
            <a:lvl9pPr marL="3657465"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D6D2067-844E-401F-9737-E63C15B55688}" type="slidenum">
              <a:rPr lang="en-US" altLang="ja-JP"/>
              <a:pPr>
                <a:defRPr/>
              </a:pPr>
              <a:t>‹#›</a:t>
            </a:fld>
            <a:endParaRPr lang="en-US" altLang="ja-JP"/>
          </a:p>
        </p:txBody>
      </p:sp>
    </p:spTree>
    <p:extLst>
      <p:ext uri="{BB962C8B-B14F-4D97-AF65-F5344CB8AC3E}">
        <p14:creationId xmlns:p14="http://schemas.microsoft.com/office/powerpoint/2010/main" val="793671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4E99D4D-4FA6-40EE-830C-AD8818E9A309}" type="slidenum">
              <a:rPr lang="en-US" altLang="ja-JP"/>
              <a:pPr>
                <a:defRPr/>
              </a:pPr>
              <a:t>‹#›</a:t>
            </a:fld>
            <a:endParaRPr lang="en-US" altLang="ja-JP"/>
          </a:p>
        </p:txBody>
      </p:sp>
    </p:spTree>
    <p:extLst>
      <p:ext uri="{BB962C8B-B14F-4D97-AF65-F5344CB8AC3E}">
        <p14:creationId xmlns:p14="http://schemas.microsoft.com/office/powerpoint/2010/main" val="2395695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40"/>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5"/>
            <a:ext cx="4040188" cy="639762"/>
          </a:xfrm>
        </p:spPr>
        <p:txBody>
          <a:bodyPr anchor="b"/>
          <a:lstStyle>
            <a:lvl1pPr marL="0" indent="0">
              <a:buNone/>
              <a:defRPr sz="2400" b="1"/>
            </a:lvl1pPr>
            <a:lvl2pPr marL="457184" indent="0">
              <a:buNone/>
              <a:defRPr sz="2000" b="1"/>
            </a:lvl2pPr>
            <a:lvl3pPr marL="914367" indent="0">
              <a:buNone/>
              <a:defRPr sz="1800" b="1"/>
            </a:lvl3pPr>
            <a:lvl4pPr marL="1371550" indent="0">
              <a:buNone/>
              <a:defRPr sz="1600" b="1"/>
            </a:lvl4pPr>
            <a:lvl5pPr marL="1828734" indent="0">
              <a:buNone/>
              <a:defRPr sz="1600" b="1"/>
            </a:lvl5pPr>
            <a:lvl6pPr marL="2285917" indent="0">
              <a:buNone/>
              <a:defRPr sz="1600" b="1"/>
            </a:lvl6pPr>
            <a:lvl7pPr marL="2743101" indent="0">
              <a:buNone/>
              <a:defRPr sz="1600" b="1"/>
            </a:lvl7pPr>
            <a:lvl8pPr marL="3200282" indent="0">
              <a:buNone/>
              <a:defRPr sz="1600" b="1"/>
            </a:lvl8pPr>
            <a:lvl9pPr marL="3657465"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5"/>
            <a:ext cx="4041775" cy="639762"/>
          </a:xfrm>
        </p:spPr>
        <p:txBody>
          <a:bodyPr anchor="b"/>
          <a:lstStyle>
            <a:lvl1pPr marL="0" indent="0">
              <a:buNone/>
              <a:defRPr sz="2400" b="1"/>
            </a:lvl1pPr>
            <a:lvl2pPr marL="457184" indent="0">
              <a:buNone/>
              <a:defRPr sz="2000" b="1"/>
            </a:lvl2pPr>
            <a:lvl3pPr marL="914367" indent="0">
              <a:buNone/>
              <a:defRPr sz="1800" b="1"/>
            </a:lvl3pPr>
            <a:lvl4pPr marL="1371550" indent="0">
              <a:buNone/>
              <a:defRPr sz="1600" b="1"/>
            </a:lvl4pPr>
            <a:lvl5pPr marL="1828734" indent="0">
              <a:buNone/>
              <a:defRPr sz="1600" b="1"/>
            </a:lvl5pPr>
            <a:lvl6pPr marL="2285917" indent="0">
              <a:buNone/>
              <a:defRPr sz="1600" b="1"/>
            </a:lvl6pPr>
            <a:lvl7pPr marL="2743101" indent="0">
              <a:buNone/>
              <a:defRPr sz="1600" b="1"/>
            </a:lvl7pPr>
            <a:lvl8pPr marL="3200282" indent="0">
              <a:buNone/>
              <a:defRPr sz="1600" b="1"/>
            </a:lvl8pPr>
            <a:lvl9pPr marL="3657465"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8C4B1A3E-62F9-4BD3-97DF-5063FE91AB3C}" type="slidenum">
              <a:rPr lang="en-US" altLang="ja-JP"/>
              <a:pPr>
                <a:defRPr/>
              </a:pPr>
              <a:t>‹#›</a:t>
            </a:fld>
            <a:endParaRPr lang="en-US" altLang="ja-JP"/>
          </a:p>
        </p:txBody>
      </p:sp>
    </p:spTree>
    <p:extLst>
      <p:ext uri="{BB962C8B-B14F-4D97-AF65-F5344CB8AC3E}">
        <p14:creationId xmlns:p14="http://schemas.microsoft.com/office/powerpoint/2010/main" val="713162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5E169659-F46D-4FB9-9B1F-CBE098A06204}" type="slidenum">
              <a:rPr lang="en-US" altLang="ja-JP"/>
              <a:pPr>
                <a:defRPr/>
              </a:pPr>
              <a:t>‹#›</a:t>
            </a:fld>
            <a:endParaRPr lang="en-US" altLang="ja-JP"/>
          </a:p>
        </p:txBody>
      </p:sp>
    </p:spTree>
    <p:extLst>
      <p:ext uri="{BB962C8B-B14F-4D97-AF65-F5344CB8AC3E}">
        <p14:creationId xmlns:p14="http://schemas.microsoft.com/office/powerpoint/2010/main" val="318289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xfrm>
            <a:off x="7235527" y="2"/>
            <a:ext cx="1905000" cy="457200"/>
          </a:xfrm>
          <a:ln/>
        </p:spPr>
        <p:txBody>
          <a:bodyPr/>
          <a:lstStyle>
            <a:lvl1pPr>
              <a:defRPr sz="2400" b="1">
                <a:latin typeface="+mn-ea"/>
                <a:ea typeface="+mn-ea"/>
              </a:defRPr>
            </a:lvl1pPr>
          </a:lstStyle>
          <a:p>
            <a:pPr>
              <a:defRPr/>
            </a:pPr>
            <a:fld id="{D8771F78-8CB1-45DB-950D-3E9FBAD8C448}" type="slidenum">
              <a:rPr lang="en-US" altLang="ja-JP" smtClean="0"/>
              <a:pPr>
                <a:defRPr/>
              </a:pPr>
              <a:t>‹#›</a:t>
            </a:fld>
            <a:endParaRPr lang="en-US" altLang="ja-JP" dirty="0"/>
          </a:p>
        </p:txBody>
      </p:sp>
    </p:spTree>
    <p:extLst>
      <p:ext uri="{BB962C8B-B14F-4D97-AF65-F5344CB8AC3E}">
        <p14:creationId xmlns:p14="http://schemas.microsoft.com/office/powerpoint/2010/main" val="1288255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53"/>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2"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4" y="1435104"/>
            <a:ext cx="3008313" cy="4691063"/>
          </a:xfrm>
        </p:spPr>
        <p:txBody>
          <a:bodyPr/>
          <a:lstStyle>
            <a:lvl1pPr marL="0" indent="0">
              <a:buNone/>
              <a:defRPr sz="1400"/>
            </a:lvl1pPr>
            <a:lvl2pPr marL="457184" indent="0">
              <a:buNone/>
              <a:defRPr sz="1200"/>
            </a:lvl2pPr>
            <a:lvl3pPr marL="914367" indent="0">
              <a:buNone/>
              <a:defRPr sz="1000"/>
            </a:lvl3pPr>
            <a:lvl4pPr marL="1371550" indent="0">
              <a:buNone/>
              <a:defRPr sz="900"/>
            </a:lvl4pPr>
            <a:lvl5pPr marL="1828734" indent="0">
              <a:buNone/>
              <a:defRPr sz="900"/>
            </a:lvl5pPr>
            <a:lvl6pPr marL="2285917" indent="0">
              <a:buNone/>
              <a:defRPr sz="900"/>
            </a:lvl6pPr>
            <a:lvl7pPr marL="2743101" indent="0">
              <a:buNone/>
              <a:defRPr sz="900"/>
            </a:lvl7pPr>
            <a:lvl8pPr marL="3200282" indent="0">
              <a:buNone/>
              <a:defRPr sz="900"/>
            </a:lvl8pPr>
            <a:lvl9pPr marL="3657465"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CDF4D59-DA0F-4A74-A9A2-D5F0DCBE576A}" type="slidenum">
              <a:rPr lang="en-US" altLang="ja-JP"/>
              <a:pPr>
                <a:defRPr/>
              </a:pPr>
              <a:t>‹#›</a:t>
            </a:fld>
            <a:endParaRPr lang="en-US" altLang="ja-JP"/>
          </a:p>
        </p:txBody>
      </p:sp>
    </p:spTree>
    <p:extLst>
      <p:ext uri="{BB962C8B-B14F-4D97-AF65-F5344CB8AC3E}">
        <p14:creationId xmlns:p14="http://schemas.microsoft.com/office/powerpoint/2010/main" val="3326784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7" y="4800602"/>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7" y="612775"/>
            <a:ext cx="5486400" cy="4114800"/>
          </a:xfrm>
        </p:spPr>
        <p:txBody>
          <a:bodyPr/>
          <a:lstStyle>
            <a:lvl1pPr marL="0" indent="0">
              <a:buNone/>
              <a:defRPr sz="3200"/>
            </a:lvl1pPr>
            <a:lvl2pPr marL="457184" indent="0">
              <a:buNone/>
              <a:defRPr sz="2800"/>
            </a:lvl2pPr>
            <a:lvl3pPr marL="914367" indent="0">
              <a:buNone/>
              <a:defRPr sz="2400"/>
            </a:lvl3pPr>
            <a:lvl4pPr marL="1371550" indent="0">
              <a:buNone/>
              <a:defRPr sz="2000"/>
            </a:lvl4pPr>
            <a:lvl5pPr marL="1828734" indent="0">
              <a:buNone/>
              <a:defRPr sz="2000"/>
            </a:lvl5pPr>
            <a:lvl6pPr marL="2285917" indent="0">
              <a:buNone/>
              <a:defRPr sz="2000"/>
            </a:lvl6pPr>
            <a:lvl7pPr marL="2743101" indent="0">
              <a:buNone/>
              <a:defRPr sz="2000"/>
            </a:lvl7pPr>
            <a:lvl8pPr marL="3200282" indent="0">
              <a:buNone/>
              <a:defRPr sz="2000"/>
            </a:lvl8pPr>
            <a:lvl9pPr marL="3657465"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7" y="5367340"/>
            <a:ext cx="5486400" cy="804862"/>
          </a:xfrm>
        </p:spPr>
        <p:txBody>
          <a:bodyPr/>
          <a:lstStyle>
            <a:lvl1pPr marL="0" indent="0">
              <a:buNone/>
              <a:defRPr sz="1400"/>
            </a:lvl1pPr>
            <a:lvl2pPr marL="457184" indent="0">
              <a:buNone/>
              <a:defRPr sz="1200"/>
            </a:lvl2pPr>
            <a:lvl3pPr marL="914367" indent="0">
              <a:buNone/>
              <a:defRPr sz="1000"/>
            </a:lvl3pPr>
            <a:lvl4pPr marL="1371550" indent="0">
              <a:buNone/>
              <a:defRPr sz="900"/>
            </a:lvl4pPr>
            <a:lvl5pPr marL="1828734" indent="0">
              <a:buNone/>
              <a:defRPr sz="900"/>
            </a:lvl5pPr>
            <a:lvl6pPr marL="2285917" indent="0">
              <a:buNone/>
              <a:defRPr sz="900"/>
            </a:lvl6pPr>
            <a:lvl7pPr marL="2743101" indent="0">
              <a:buNone/>
              <a:defRPr sz="900"/>
            </a:lvl7pPr>
            <a:lvl8pPr marL="3200282" indent="0">
              <a:buNone/>
              <a:defRPr sz="900"/>
            </a:lvl8pPr>
            <a:lvl9pPr marL="3657465"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114F5C1-FAB4-43A8-B85E-6DA5FF4F5687}" type="slidenum">
              <a:rPr lang="en-US" altLang="ja-JP"/>
              <a:pPr>
                <a:defRPr/>
              </a:pPr>
              <a:t>‹#›</a:t>
            </a:fld>
            <a:endParaRPr lang="en-US" altLang="ja-JP"/>
          </a:p>
        </p:txBody>
      </p:sp>
    </p:spTree>
    <p:extLst>
      <p:ext uri="{BB962C8B-B14F-4D97-AF65-F5344CB8AC3E}">
        <p14:creationId xmlns:p14="http://schemas.microsoft.com/office/powerpoint/2010/main" val="2937454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2" y="609603"/>
            <a:ext cx="77724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85802" y="1981200"/>
            <a:ext cx="777240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85800" y="6248402"/>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3124201" y="6248402"/>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mn-ea"/>
              </a:defRPr>
            </a:lvl1pPr>
          </a:lstStyle>
          <a:p>
            <a:pPr>
              <a:defRPr/>
            </a:pPr>
            <a:endParaRPr lang="en-US" altLang="ja-JP"/>
          </a:p>
        </p:txBody>
      </p:sp>
      <p:sp>
        <p:nvSpPr>
          <p:cNvPr id="1030" name="Rectangle 6"/>
          <p:cNvSpPr>
            <a:spLocks noGrp="1" noChangeArrowheads="1"/>
          </p:cNvSpPr>
          <p:nvPr>
            <p:ph type="sldNum" sz="quarter" idx="4"/>
          </p:nvPr>
        </p:nvSpPr>
        <p:spPr bwMode="auto">
          <a:xfrm>
            <a:off x="6553201" y="6248402"/>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ea typeface="ＭＳ Ｐゴシック" panose="020B0600070205080204" pitchFamily="50" charset="-128"/>
              </a:defRPr>
            </a:lvl1pPr>
          </a:lstStyle>
          <a:p>
            <a:pPr>
              <a:defRPr/>
            </a:pPr>
            <a:fld id="{2144E604-62F6-4C7E-84BE-102FC33D070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kumimoji="1" sz="4399">
          <a:solidFill>
            <a:schemeClr val="tx2"/>
          </a:solidFill>
          <a:latin typeface="+mj-lt"/>
          <a:ea typeface="+mj-ea"/>
          <a:cs typeface="+mj-cs"/>
        </a:defRPr>
      </a:lvl1pPr>
      <a:lvl2pPr algn="ctr" rtl="0" eaLnBrk="0" fontAlgn="base" hangingPunct="0">
        <a:spcBef>
          <a:spcPct val="0"/>
        </a:spcBef>
        <a:spcAft>
          <a:spcPct val="0"/>
        </a:spcAft>
        <a:defRPr kumimoji="1" sz="4399">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399">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399">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399">
          <a:solidFill>
            <a:schemeClr val="tx2"/>
          </a:solidFill>
          <a:latin typeface="Times New Roman" pitchFamily="18" charset="0"/>
          <a:ea typeface="ＭＳ Ｐゴシック" pitchFamily="50" charset="-128"/>
        </a:defRPr>
      </a:lvl5pPr>
      <a:lvl6pPr marL="457184" algn="ctr" rtl="0" fontAlgn="base">
        <a:spcBef>
          <a:spcPct val="0"/>
        </a:spcBef>
        <a:spcAft>
          <a:spcPct val="0"/>
        </a:spcAft>
        <a:defRPr kumimoji="1" sz="4399">
          <a:solidFill>
            <a:schemeClr val="tx2"/>
          </a:solidFill>
          <a:latin typeface="Times New Roman" pitchFamily="18" charset="0"/>
          <a:ea typeface="ＭＳ Ｐゴシック" pitchFamily="50" charset="-128"/>
        </a:defRPr>
      </a:lvl6pPr>
      <a:lvl7pPr marL="914367" algn="ctr" rtl="0" fontAlgn="base">
        <a:spcBef>
          <a:spcPct val="0"/>
        </a:spcBef>
        <a:spcAft>
          <a:spcPct val="0"/>
        </a:spcAft>
        <a:defRPr kumimoji="1" sz="4399">
          <a:solidFill>
            <a:schemeClr val="tx2"/>
          </a:solidFill>
          <a:latin typeface="Times New Roman" pitchFamily="18" charset="0"/>
          <a:ea typeface="ＭＳ Ｐゴシック" pitchFamily="50" charset="-128"/>
        </a:defRPr>
      </a:lvl7pPr>
      <a:lvl8pPr marL="1371550" algn="ctr" rtl="0" fontAlgn="base">
        <a:spcBef>
          <a:spcPct val="0"/>
        </a:spcBef>
        <a:spcAft>
          <a:spcPct val="0"/>
        </a:spcAft>
        <a:defRPr kumimoji="1" sz="4399">
          <a:solidFill>
            <a:schemeClr val="tx2"/>
          </a:solidFill>
          <a:latin typeface="Times New Roman" pitchFamily="18" charset="0"/>
          <a:ea typeface="ＭＳ Ｐゴシック" pitchFamily="50" charset="-128"/>
        </a:defRPr>
      </a:lvl8pPr>
      <a:lvl9pPr marL="1828734" algn="ctr" rtl="0" fontAlgn="base">
        <a:spcBef>
          <a:spcPct val="0"/>
        </a:spcBef>
        <a:spcAft>
          <a:spcPct val="0"/>
        </a:spcAft>
        <a:defRPr kumimoji="1" sz="4399">
          <a:solidFill>
            <a:schemeClr val="tx2"/>
          </a:solidFill>
          <a:latin typeface="Times New Roman" pitchFamily="18" charset="0"/>
          <a:ea typeface="ＭＳ Ｐゴシック" pitchFamily="50" charset="-128"/>
        </a:defRPr>
      </a:lvl9pPr>
    </p:titleStyle>
    <p:bodyStyle>
      <a:lvl1pPr marL="342888" indent="-342888" algn="l" rtl="0" eaLnBrk="0" fontAlgn="base" hangingPunct="0">
        <a:spcBef>
          <a:spcPct val="20000"/>
        </a:spcBef>
        <a:spcAft>
          <a:spcPct val="0"/>
        </a:spcAft>
        <a:buChar char="•"/>
        <a:defRPr kumimoji="1" sz="3200">
          <a:solidFill>
            <a:schemeClr val="tx1"/>
          </a:solidFill>
          <a:latin typeface="+mn-lt"/>
          <a:ea typeface="+mn-ea"/>
          <a:cs typeface="+mn-cs"/>
        </a:defRPr>
      </a:lvl1pPr>
      <a:lvl2pPr marL="742923" indent="-285739" algn="l" rtl="0" eaLnBrk="0" fontAlgn="base" hangingPunct="0">
        <a:spcBef>
          <a:spcPct val="20000"/>
        </a:spcBef>
        <a:spcAft>
          <a:spcPct val="0"/>
        </a:spcAft>
        <a:buChar char="–"/>
        <a:defRPr kumimoji="1" sz="2800">
          <a:solidFill>
            <a:schemeClr val="tx1"/>
          </a:solidFill>
          <a:latin typeface="+mn-lt"/>
          <a:ea typeface="+mn-ea"/>
        </a:defRPr>
      </a:lvl2pPr>
      <a:lvl3pPr marL="1142957" indent="-228591" algn="l" rtl="0" eaLnBrk="0" fontAlgn="base" hangingPunct="0">
        <a:spcBef>
          <a:spcPct val="20000"/>
        </a:spcBef>
        <a:spcAft>
          <a:spcPct val="0"/>
        </a:spcAft>
        <a:buChar char="•"/>
        <a:defRPr kumimoji="1" sz="2400">
          <a:solidFill>
            <a:schemeClr val="tx1"/>
          </a:solidFill>
          <a:latin typeface="+mn-lt"/>
          <a:ea typeface="+mn-ea"/>
        </a:defRPr>
      </a:lvl3pPr>
      <a:lvl4pPr marL="1600141" indent="-228591" algn="l" rtl="0" eaLnBrk="0" fontAlgn="base" hangingPunct="0">
        <a:spcBef>
          <a:spcPct val="20000"/>
        </a:spcBef>
        <a:spcAft>
          <a:spcPct val="0"/>
        </a:spcAft>
        <a:buChar char="–"/>
        <a:defRPr kumimoji="1" sz="2000">
          <a:solidFill>
            <a:schemeClr val="tx1"/>
          </a:solidFill>
          <a:latin typeface="+mn-lt"/>
          <a:ea typeface="+mn-ea"/>
        </a:defRPr>
      </a:lvl4pPr>
      <a:lvl5pPr marL="2057324" indent="-228591" algn="l" rtl="0" eaLnBrk="0" fontAlgn="base" hangingPunct="0">
        <a:spcBef>
          <a:spcPct val="20000"/>
        </a:spcBef>
        <a:spcAft>
          <a:spcPct val="0"/>
        </a:spcAft>
        <a:buChar char="»"/>
        <a:defRPr kumimoji="1" sz="2000">
          <a:solidFill>
            <a:schemeClr val="tx1"/>
          </a:solidFill>
          <a:latin typeface="+mn-lt"/>
          <a:ea typeface="+mn-ea"/>
        </a:defRPr>
      </a:lvl5pPr>
      <a:lvl6pPr marL="2514509" indent="-228591" algn="l" rtl="0" fontAlgn="base">
        <a:spcBef>
          <a:spcPct val="20000"/>
        </a:spcBef>
        <a:spcAft>
          <a:spcPct val="0"/>
        </a:spcAft>
        <a:buChar char="»"/>
        <a:defRPr kumimoji="1" sz="2000">
          <a:solidFill>
            <a:schemeClr val="tx1"/>
          </a:solidFill>
          <a:latin typeface="+mn-lt"/>
          <a:ea typeface="+mn-ea"/>
        </a:defRPr>
      </a:lvl6pPr>
      <a:lvl7pPr marL="2971690" indent="-228591" algn="l" rtl="0" fontAlgn="base">
        <a:spcBef>
          <a:spcPct val="20000"/>
        </a:spcBef>
        <a:spcAft>
          <a:spcPct val="0"/>
        </a:spcAft>
        <a:buChar char="»"/>
        <a:defRPr kumimoji="1" sz="2000">
          <a:solidFill>
            <a:schemeClr val="tx1"/>
          </a:solidFill>
          <a:latin typeface="+mn-lt"/>
          <a:ea typeface="+mn-ea"/>
        </a:defRPr>
      </a:lvl7pPr>
      <a:lvl8pPr marL="3428873" indent="-228591" algn="l" rtl="0" fontAlgn="base">
        <a:spcBef>
          <a:spcPct val="20000"/>
        </a:spcBef>
        <a:spcAft>
          <a:spcPct val="0"/>
        </a:spcAft>
        <a:buChar char="»"/>
        <a:defRPr kumimoji="1" sz="2000">
          <a:solidFill>
            <a:schemeClr val="tx1"/>
          </a:solidFill>
          <a:latin typeface="+mn-lt"/>
          <a:ea typeface="+mn-ea"/>
        </a:defRPr>
      </a:lvl8pPr>
      <a:lvl9pPr marL="3886055" indent="-228591"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367" rtl="0" eaLnBrk="1" latinLnBrk="0" hangingPunct="1">
        <a:defRPr kumimoji="1" sz="1800" kern="1200">
          <a:solidFill>
            <a:schemeClr val="tx1"/>
          </a:solidFill>
          <a:latin typeface="+mn-lt"/>
          <a:ea typeface="+mn-ea"/>
          <a:cs typeface="+mn-cs"/>
        </a:defRPr>
      </a:lvl1pPr>
      <a:lvl2pPr marL="457184" algn="l" defTabSz="914367" rtl="0" eaLnBrk="1" latinLnBrk="0" hangingPunct="1">
        <a:defRPr kumimoji="1" sz="1800" kern="1200">
          <a:solidFill>
            <a:schemeClr val="tx1"/>
          </a:solidFill>
          <a:latin typeface="+mn-lt"/>
          <a:ea typeface="+mn-ea"/>
          <a:cs typeface="+mn-cs"/>
        </a:defRPr>
      </a:lvl2pPr>
      <a:lvl3pPr marL="914367" algn="l" defTabSz="914367" rtl="0" eaLnBrk="1" latinLnBrk="0" hangingPunct="1">
        <a:defRPr kumimoji="1" sz="1800" kern="1200">
          <a:solidFill>
            <a:schemeClr val="tx1"/>
          </a:solidFill>
          <a:latin typeface="+mn-lt"/>
          <a:ea typeface="+mn-ea"/>
          <a:cs typeface="+mn-cs"/>
        </a:defRPr>
      </a:lvl3pPr>
      <a:lvl4pPr marL="1371550" algn="l" defTabSz="914367" rtl="0" eaLnBrk="1" latinLnBrk="0" hangingPunct="1">
        <a:defRPr kumimoji="1" sz="1800" kern="1200">
          <a:solidFill>
            <a:schemeClr val="tx1"/>
          </a:solidFill>
          <a:latin typeface="+mn-lt"/>
          <a:ea typeface="+mn-ea"/>
          <a:cs typeface="+mn-cs"/>
        </a:defRPr>
      </a:lvl4pPr>
      <a:lvl5pPr marL="1828734" algn="l" defTabSz="914367" rtl="0" eaLnBrk="1" latinLnBrk="0" hangingPunct="1">
        <a:defRPr kumimoji="1" sz="1800" kern="1200">
          <a:solidFill>
            <a:schemeClr val="tx1"/>
          </a:solidFill>
          <a:latin typeface="+mn-lt"/>
          <a:ea typeface="+mn-ea"/>
          <a:cs typeface="+mn-cs"/>
        </a:defRPr>
      </a:lvl5pPr>
      <a:lvl6pPr marL="2285917" algn="l" defTabSz="914367" rtl="0" eaLnBrk="1" latinLnBrk="0" hangingPunct="1">
        <a:defRPr kumimoji="1" sz="1800" kern="1200">
          <a:solidFill>
            <a:schemeClr val="tx1"/>
          </a:solidFill>
          <a:latin typeface="+mn-lt"/>
          <a:ea typeface="+mn-ea"/>
          <a:cs typeface="+mn-cs"/>
        </a:defRPr>
      </a:lvl6pPr>
      <a:lvl7pPr marL="2743101" algn="l" defTabSz="914367" rtl="0" eaLnBrk="1" latinLnBrk="0" hangingPunct="1">
        <a:defRPr kumimoji="1" sz="1800" kern="1200">
          <a:solidFill>
            <a:schemeClr val="tx1"/>
          </a:solidFill>
          <a:latin typeface="+mn-lt"/>
          <a:ea typeface="+mn-ea"/>
          <a:cs typeface="+mn-cs"/>
        </a:defRPr>
      </a:lvl7pPr>
      <a:lvl8pPr marL="3200282" algn="l" defTabSz="914367" rtl="0" eaLnBrk="1" latinLnBrk="0" hangingPunct="1">
        <a:defRPr kumimoji="1" sz="1800" kern="1200">
          <a:solidFill>
            <a:schemeClr val="tx1"/>
          </a:solidFill>
          <a:latin typeface="+mn-lt"/>
          <a:ea typeface="+mn-ea"/>
          <a:cs typeface="+mn-cs"/>
        </a:defRPr>
      </a:lvl8pPr>
      <a:lvl9pPr marL="3657465" algn="l" defTabSz="91436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ed.kindai.ac.jp/microbio/nihongo.html"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5.png"/><Relationship Id="rId5" Type="http://schemas.openxmlformats.org/officeDocument/2006/relationships/hyperlink" Target="http://ejje.weblio.jp/content/mumps" TargetMode="Externa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xml"/><Relationship Id="rId7"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notesSlide" Target="../notesSlides/notesSlide8.xml"/><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xml"/><Relationship Id="rId7" Type="http://schemas.openxmlformats.org/officeDocument/2006/relationships/image" Target="../media/image5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notesSlide" Target="../notesSlides/notesSlide9.xml"/><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8.gif"/><Relationship Id="rId4" Type="http://schemas.openxmlformats.org/officeDocument/2006/relationships/hyperlink" Target="http://www.med.kindai.ac.jp/microbio/nihongo.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2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image" Target="../media/image67.emf"/></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g"/><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5" Type="http://schemas.openxmlformats.org/officeDocument/2006/relationships/image" Target="../media/image83.jpe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g"/><Relationship Id="rId4" Type="http://schemas.openxmlformats.org/officeDocument/2006/relationships/image" Target="../media/image10.jpe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itsunoda@hotmail.com" TargetMode="External"/><Relationship Id="rId2" Type="http://schemas.openxmlformats.org/officeDocument/2006/relationships/image" Target="../media/image88.jpe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G"/></Relationships>
</file>

<file path=ppt/slides/_rels/slide5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gif"/><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31.jpg"/></Relationships>
</file>

<file path=ppt/slides/_rels/slide71.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jpg"/></Relationships>
</file>

<file path=ppt/slides/_rels/slide7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74.xml.rels><?xml version="1.0" encoding="UTF-8" standalone="yes"?>
<Relationships xmlns="http://schemas.openxmlformats.org/package/2006/relationships"><Relationship Id="rId3" Type="http://schemas.openxmlformats.org/officeDocument/2006/relationships/image" Target="../media/image143.JPG"/><Relationship Id="rId7" Type="http://schemas.openxmlformats.org/officeDocument/2006/relationships/image" Target="../media/image147.jpeg"/><Relationship Id="rId2" Type="http://schemas.openxmlformats.org/officeDocument/2006/relationships/image" Target="../media/image142.jpg"/><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145.jpg"/><Relationship Id="rId4" Type="http://schemas.openxmlformats.org/officeDocument/2006/relationships/image" Target="../media/image144.jpg"/></Relationships>
</file>

<file path=ppt/slides/_rels/slide75.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png"/><Relationship Id="rId7" Type="http://schemas.openxmlformats.org/officeDocument/2006/relationships/image" Target="../media/image152.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51.jpeg"/><Relationship Id="rId5" Type="http://schemas.openxmlformats.org/officeDocument/2006/relationships/image" Target="../media/image150.png"/><Relationship Id="rId4" Type="http://schemas.openxmlformats.org/officeDocument/2006/relationships/image" Target="../media/image149.jpeg"/></Relationships>
</file>

<file path=ppt/slides/_rels/slide76.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jpeg"/><Relationship Id="rId7" Type="http://schemas.openxmlformats.org/officeDocument/2006/relationships/image" Target="../media/image15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57.jpeg"/><Relationship Id="rId5" Type="http://schemas.openxmlformats.org/officeDocument/2006/relationships/image" Target="../media/image156.png"/><Relationship Id="rId4" Type="http://schemas.openxmlformats.org/officeDocument/2006/relationships/image" Target="../media/image155.png"/></Relationships>
</file>

<file path=ppt/slides/_rels/slide77.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emf"/><Relationship Id="rId4" Type="http://schemas.openxmlformats.org/officeDocument/2006/relationships/image" Target="../media/image161.emf"/></Relationships>
</file>

<file path=ppt/slides/_rels/slide78.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164.png"/><Relationship Id="rId7" Type="http://schemas.openxmlformats.org/officeDocument/2006/relationships/image" Target="../media/image168.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67.jpeg"/><Relationship Id="rId11" Type="http://schemas.openxmlformats.org/officeDocument/2006/relationships/image" Target="../media/image172.jpeg"/><Relationship Id="rId5" Type="http://schemas.openxmlformats.org/officeDocument/2006/relationships/image" Target="../media/image166.jpeg"/><Relationship Id="rId10" Type="http://schemas.openxmlformats.org/officeDocument/2006/relationships/image" Target="../media/image171.jpeg"/><Relationship Id="rId4" Type="http://schemas.openxmlformats.org/officeDocument/2006/relationships/image" Target="../media/image165.png"/><Relationship Id="rId9" Type="http://schemas.openxmlformats.org/officeDocument/2006/relationships/image" Target="../media/image170.jpeg"/></Relationships>
</file>

<file path=ppt/slides/_rels/slide79.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3.jpeg"/><Relationship Id="rId3" Type="http://schemas.openxmlformats.org/officeDocument/2006/relationships/image" Target="../media/image124.jpeg"/><Relationship Id="rId7" Type="http://schemas.openxmlformats.org/officeDocument/2006/relationships/image" Target="../media/image11.jpeg"/><Relationship Id="rId12" Type="http://schemas.openxmlformats.org/officeDocument/2006/relationships/image" Target="../media/image17.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9.jpeg"/><Relationship Id="rId11" Type="http://schemas.openxmlformats.org/officeDocument/2006/relationships/image" Target="../media/image75.JPG"/><Relationship Id="rId5" Type="http://schemas.openxmlformats.org/officeDocument/2006/relationships/image" Target="../media/image10.jpe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hyperlink" Target="https://www.instagram.com/koyanookami" TargetMode="External"/><Relationship Id="rId5" Type="http://schemas.openxmlformats.org/officeDocument/2006/relationships/hyperlink" Target="https://twitter.com/koyanookami" TargetMode="External"/><Relationship Id="rId4" Type="http://schemas.openxmlformats.org/officeDocument/2006/relationships/image" Target="../media/image176.png"/></Relationships>
</file>

<file path=ppt/slides/_rels/slide8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2.xml"/><Relationship Id="rId5" Type="http://schemas.openxmlformats.org/officeDocument/2006/relationships/image" Target="../media/image180.jpeg"/><Relationship Id="rId4" Type="http://schemas.openxmlformats.org/officeDocument/2006/relationships/image" Target="../media/image179.jpeg"/></Relationships>
</file>

<file path=ppt/slides/_rels/slide82.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7" name="Rectangle 179"/>
          <p:cNvSpPr>
            <a:spLocks noChangeArrowheads="1"/>
          </p:cNvSpPr>
          <p:nvPr/>
        </p:nvSpPr>
        <p:spPr bwMode="auto">
          <a:xfrm>
            <a:off x="0" y="-170872"/>
            <a:ext cx="9036496" cy="1736725"/>
          </a:xfrm>
          <a:prstGeom prst="rect">
            <a:avLst/>
          </a:prstGeom>
          <a:noFill/>
          <a:ln w="9525">
            <a:noFill/>
            <a:miter lim="800000"/>
            <a:headEnd/>
            <a:tailEnd/>
          </a:ln>
          <a:effectLst/>
        </p:spPr>
        <p:txBody>
          <a:bodyPr anchor="ctr"/>
          <a:lstStyle/>
          <a:p>
            <a:pPr algn="ctr" eaLnBrk="1" hangingPunct="1">
              <a:defRPr/>
            </a:pPr>
            <a:r>
              <a:rPr lang="ja-JP" altLang="en-US" sz="3600" b="1" dirty="0">
                <a:latin typeface="+mj-ea"/>
                <a:cs typeface="Arial" pitchFamily="34" charset="0"/>
              </a:rPr>
              <a:t>海外留学の</a:t>
            </a:r>
            <a:r>
              <a:rPr lang="ja-JP" altLang="en-US" sz="3600" b="1" dirty="0" err="1">
                <a:latin typeface="+mj-ea"/>
                <a:cs typeface="Arial" pitchFamily="34" charset="0"/>
              </a:rPr>
              <a:t>すゝめ</a:t>
            </a:r>
            <a:endParaRPr lang="en-US" altLang="ja-JP" sz="3600" b="1" dirty="0">
              <a:latin typeface="+mj-ea"/>
              <a:cs typeface="Arial" pitchFamily="34" charset="0"/>
            </a:endParaRPr>
          </a:p>
          <a:p>
            <a:pPr algn="ctr" eaLnBrk="1" hangingPunct="1">
              <a:defRPr/>
            </a:pPr>
            <a:r>
              <a:rPr lang="ja-JP" altLang="en-US" sz="3600" b="1" dirty="0">
                <a:latin typeface="+mj-ea"/>
                <a:ea typeface="+mj-ea"/>
                <a:cs typeface="Arial" pitchFamily="34" charset="0"/>
              </a:rPr>
              <a:t>アメリカ医学研究・教育</a:t>
            </a:r>
            <a:r>
              <a:rPr lang="en-US" altLang="ja-JP" sz="3600" b="1" dirty="0">
                <a:latin typeface="+mj-ea"/>
                <a:ea typeface="+mj-ea"/>
                <a:cs typeface="Arial" pitchFamily="34" charset="0"/>
              </a:rPr>
              <a:t>21</a:t>
            </a:r>
            <a:r>
              <a:rPr lang="ja-JP" altLang="en-US" sz="3600" b="1" dirty="0">
                <a:latin typeface="+mj-ea"/>
                <a:ea typeface="+mj-ea"/>
                <a:cs typeface="Arial" pitchFamily="34" charset="0"/>
              </a:rPr>
              <a:t>年の経験から</a:t>
            </a:r>
            <a:endParaRPr lang="en-US" altLang="ja-JP" sz="3600" b="1" dirty="0">
              <a:latin typeface="+mj-ea"/>
              <a:ea typeface="+mj-ea"/>
              <a:cs typeface="Arial" pitchFamily="34" charset="0"/>
            </a:endParaRPr>
          </a:p>
        </p:txBody>
      </p:sp>
      <p:sp>
        <p:nvSpPr>
          <p:cNvPr id="4099" name="Rectangle 180"/>
          <p:cNvSpPr>
            <a:spLocks noChangeArrowheads="1"/>
          </p:cNvSpPr>
          <p:nvPr/>
        </p:nvSpPr>
        <p:spPr bwMode="auto">
          <a:xfrm>
            <a:off x="243290" y="2708920"/>
            <a:ext cx="84788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 typeface="Times" panose="02020603050405020304" pitchFamily="18" charset="0"/>
              <a:buNone/>
            </a:pPr>
            <a:endParaRPr lang="en-US" altLang="en-US" sz="2400" b="1" dirty="0">
              <a:latin typeface="Arial" panose="020B0604020202020204" pitchFamily="34" charset="0"/>
              <a:ea typeface="ＭＳ Ｐゴシック" panose="020B0600070205080204" pitchFamily="50" charset="-128"/>
              <a:cs typeface="Arial" panose="020B0604020202020204" pitchFamily="34" charset="0"/>
            </a:endParaRPr>
          </a:p>
          <a:p>
            <a:pPr eaLnBrk="1" hangingPunct="1">
              <a:buFont typeface="Times" panose="02020603050405020304" pitchFamily="18" charset="0"/>
              <a:buNone/>
            </a:pPr>
            <a:r>
              <a:rPr lang="ja-JP" altLang="en-US" sz="2400" b="1" dirty="0">
                <a:latin typeface="Arial" panose="020B0604020202020204" pitchFamily="34" charset="0"/>
                <a:ea typeface="ＭＳ Ｐゴシック" panose="020B0600070205080204" pitchFamily="50" charset="-128"/>
                <a:cs typeface="Arial" panose="020B0604020202020204" pitchFamily="34" charset="0"/>
              </a:rPr>
              <a:t>防衛医科大学医学科課外授業</a:t>
            </a:r>
            <a:endParaRPr lang="en-US" altLang="ja-JP" sz="2400" b="1" dirty="0">
              <a:latin typeface="Arial" panose="020B0604020202020204" pitchFamily="34" charset="0"/>
              <a:ea typeface="ＭＳ Ｐゴシック" panose="020B0600070205080204" pitchFamily="50" charset="-128"/>
              <a:cs typeface="Arial" panose="020B0604020202020204" pitchFamily="34" charset="0"/>
            </a:endParaRPr>
          </a:p>
          <a:p>
            <a:pPr eaLnBrk="1" hangingPunct="1">
              <a:buFont typeface="Times" panose="02020603050405020304" pitchFamily="18" charset="0"/>
              <a:buNone/>
            </a:pPr>
            <a:r>
              <a:rPr lang="en-US" altLang="ja-JP" sz="2400" b="1" dirty="0">
                <a:latin typeface="Arial" panose="020B0604020202020204" pitchFamily="34" charset="0"/>
                <a:ea typeface="ＭＳ Ｐゴシック" panose="020B0600070205080204" pitchFamily="50" charset="-128"/>
                <a:cs typeface="Arial" panose="020B0604020202020204" pitchFamily="34" charset="0"/>
              </a:rPr>
              <a:t>2022</a:t>
            </a:r>
            <a:r>
              <a:rPr lang="ja-JP" altLang="en-US" sz="2400" b="1"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2400" b="1" dirty="0">
                <a:latin typeface="Arial" panose="020B0604020202020204" pitchFamily="34" charset="0"/>
                <a:ea typeface="ＭＳ Ｐゴシック" panose="020B0600070205080204" pitchFamily="50" charset="-128"/>
                <a:cs typeface="Arial" panose="020B0604020202020204" pitchFamily="34" charset="0"/>
              </a:rPr>
              <a:t>6</a:t>
            </a:r>
            <a:r>
              <a:rPr lang="ja-JP" altLang="en-US" sz="2400" b="1" dirty="0">
                <a:latin typeface="Arial" panose="020B0604020202020204" pitchFamily="34" charset="0"/>
                <a:ea typeface="ＭＳ Ｐゴシック" panose="020B0600070205080204" pitchFamily="50" charset="-128"/>
                <a:cs typeface="Arial" panose="020B0604020202020204" pitchFamily="34" charset="0"/>
              </a:rPr>
              <a:t>月</a:t>
            </a:r>
            <a:r>
              <a:rPr lang="en-US" altLang="ja-JP" sz="2400" b="1" dirty="0">
                <a:latin typeface="Arial" panose="020B0604020202020204" pitchFamily="34" charset="0"/>
                <a:ea typeface="ＭＳ Ｐゴシック" panose="020B0600070205080204" pitchFamily="50" charset="-128"/>
                <a:cs typeface="Arial" panose="020B0604020202020204" pitchFamily="34" charset="0"/>
              </a:rPr>
              <a:t>15</a:t>
            </a:r>
            <a:r>
              <a:rPr lang="ja-JP" altLang="en-US" sz="2400" b="1" dirty="0">
                <a:latin typeface="Arial" panose="020B0604020202020204" pitchFamily="34" charset="0"/>
                <a:ea typeface="ＭＳ Ｐゴシック" panose="020B0600070205080204" pitchFamily="50" charset="-128"/>
                <a:cs typeface="Arial" panose="020B0604020202020204" pitchFamily="34" charset="0"/>
              </a:rPr>
              <a:t>日</a:t>
            </a:r>
            <a:endParaRPr lang="en-US" altLang="en-US" sz="2400" b="1" dirty="0">
              <a:latin typeface="Arial" panose="020B0604020202020204" pitchFamily="34" charset="0"/>
              <a:ea typeface="ＭＳ Ｐゴシック" panose="020B0600070205080204" pitchFamily="50" charset="-128"/>
              <a:cs typeface="Arial" panose="020B0604020202020204" pitchFamily="34" charset="0"/>
            </a:endParaRPr>
          </a:p>
          <a:p>
            <a:pPr eaLnBrk="1" hangingPunct="1">
              <a:buFont typeface="Times" panose="02020603050405020304" pitchFamily="18" charset="0"/>
              <a:buNone/>
            </a:pPr>
            <a:r>
              <a:rPr lang="ja-JP" altLang="en-US" sz="2400" b="1" dirty="0">
                <a:latin typeface="Arial" panose="020B0604020202020204" pitchFamily="34" charset="0"/>
                <a:ea typeface="ＭＳ Ｐゴシック" panose="020B0600070205080204" pitchFamily="50" charset="-128"/>
                <a:cs typeface="Arial" panose="020B0604020202020204" pitchFamily="34" charset="0"/>
              </a:rPr>
              <a:t>角田　郁生</a:t>
            </a:r>
            <a:endParaRPr lang="en-US" altLang="en-US" sz="2400" b="1" dirty="0">
              <a:latin typeface="Arial" panose="020B0604020202020204" pitchFamily="34" charset="0"/>
              <a:ea typeface="ＭＳ Ｐゴシック" panose="020B0600070205080204" pitchFamily="50" charset="-128"/>
              <a:cs typeface="Arial" panose="020B0604020202020204" pitchFamily="34" charset="0"/>
            </a:endParaRPr>
          </a:p>
          <a:p>
            <a:pPr eaLnBrk="1" hangingPunct="1">
              <a:buFont typeface="Times" panose="02020603050405020304" pitchFamily="18" charset="0"/>
              <a:buNone/>
            </a:pPr>
            <a:r>
              <a:rPr lang="ja-JP" altLang="en-US" sz="2400" b="1" dirty="0">
                <a:latin typeface="Arial" panose="020B0604020202020204" pitchFamily="34" charset="0"/>
                <a:ea typeface="ＭＳ Ｐゴシック" panose="020B0600070205080204" pitchFamily="50" charset="-128"/>
                <a:cs typeface="Arial" panose="020B0604020202020204" pitchFamily="34" charset="0"/>
              </a:rPr>
              <a:t>近畿大学医学部微生物学講座教授</a:t>
            </a:r>
            <a:endParaRPr lang="en-US" altLang="en-US" sz="2400" b="1" dirty="0">
              <a:latin typeface="Arial" panose="020B0604020202020204" pitchFamily="34" charset="0"/>
              <a:ea typeface="ＭＳ Ｐゴシック" panose="020B0600070205080204" pitchFamily="50" charset="-128"/>
              <a:cs typeface="Arial" panose="020B0604020202020204" pitchFamily="34" charset="0"/>
            </a:endParaRPr>
          </a:p>
          <a:p>
            <a:pPr eaLnBrk="1" hangingPunct="1">
              <a:buFontTx/>
              <a:buNone/>
            </a:pPr>
            <a:r>
              <a:rPr lang="en-US" altLang="en-US" sz="2400" b="1" dirty="0">
                <a:latin typeface="Arial" panose="020B0604020202020204" pitchFamily="34" charset="0"/>
                <a:cs typeface="Arial" panose="020B0604020202020204" pitchFamily="34" charset="0"/>
              </a:rPr>
              <a:t>Homepage: </a:t>
            </a:r>
            <a:r>
              <a:rPr lang="en-US" altLang="en-US" sz="2400" b="1" dirty="0">
                <a:latin typeface="Arial" panose="020B0604020202020204" pitchFamily="34" charset="0"/>
                <a:cs typeface="Arial" panose="020B0604020202020204" pitchFamily="34" charset="0"/>
                <a:hlinkClick r:id="rId3"/>
              </a:rPr>
              <a:t>http://www.med.kindai.ac.jp/microbio/nihongo.html</a:t>
            </a:r>
            <a:endParaRPr lang="en-US" altLang="en-US" sz="2400" b="1" dirty="0">
              <a:latin typeface="Arial" panose="020B0604020202020204" pitchFamily="34" charset="0"/>
              <a:cs typeface="Arial" panose="020B0604020202020204" pitchFamily="34" charset="0"/>
            </a:endParaRPr>
          </a:p>
          <a:p>
            <a:pPr eaLnBrk="1" hangingPunct="1">
              <a:buFontTx/>
              <a:buNone/>
            </a:pPr>
            <a:endParaRPr lang="en-US" altLang="en-US" sz="2400" b="1" dirty="0">
              <a:latin typeface="Arial" panose="020B0604020202020204" pitchFamily="34" charset="0"/>
              <a:cs typeface="Arial" panose="020B0604020202020204" pitchFamily="34" charset="0"/>
            </a:endParaRPr>
          </a:p>
          <a:p>
            <a:pPr eaLnBrk="1" hangingPunct="1">
              <a:buFontTx/>
              <a:buNone/>
            </a:pPr>
            <a:r>
              <a:rPr lang="en-US" altLang="en-US" sz="2400" b="1" dirty="0">
                <a:latin typeface="Arial" panose="020B0604020202020204" pitchFamily="34" charset="0"/>
                <a:cs typeface="Arial" panose="020B0604020202020204" pitchFamily="34" charset="0"/>
              </a:rPr>
              <a:t>E-mail: itsunoda@hotmail.com</a:t>
            </a:r>
          </a:p>
        </p:txBody>
      </p:sp>
      <p:sp>
        <p:nvSpPr>
          <p:cNvPr id="4" name="スライド番号プレースホルダー 3"/>
          <p:cNvSpPr>
            <a:spLocks noGrp="1"/>
          </p:cNvSpPr>
          <p:nvPr>
            <p:ph type="sldNum" sz="quarter" idx="12"/>
          </p:nvPr>
        </p:nvSpPr>
        <p:spPr/>
        <p:txBody>
          <a:bodyPr/>
          <a:lstStyle/>
          <a:p>
            <a:pPr>
              <a:defRPr/>
            </a:pPr>
            <a:fld id="{23F5734B-8333-4250-BEAD-2BDEC6C80244}" type="slidenum">
              <a:rPr lang="en-US" altLang="en-US" smtClean="0"/>
              <a:pPr>
                <a:defRPr/>
              </a:pPr>
              <a:t>1</a:t>
            </a:fld>
            <a:endParaRPr lang="en-US" altLang="en-US" dirty="0"/>
          </a:p>
        </p:txBody>
      </p: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202" y="1229450"/>
            <a:ext cx="2053303" cy="2053303"/>
          </a:xfrm>
          <a:prstGeom prst="rect">
            <a:avLst/>
          </a:prstGeom>
        </p:spPr>
      </p:pic>
      <p:pic>
        <p:nvPicPr>
          <p:cNvPr id="5" name="図 4" descr="ネクタイを締めた男性&#10;&#10;自動的に生成された説明">
            <a:extLst>
              <a:ext uri="{FF2B5EF4-FFF2-40B4-BE49-F238E27FC236}">
                <a16:creationId xmlns:a16="http://schemas.microsoft.com/office/drawing/2014/main" id="{4F116633-BDD8-2968-600F-6130CE5F7F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0219" y="1367612"/>
            <a:ext cx="2374947" cy="3357532"/>
          </a:xfrm>
          <a:prstGeom prst="rect">
            <a:avLst/>
          </a:prstGeom>
        </p:spPr>
      </p:pic>
    </p:spTree>
    <p:extLst>
      <p:ext uri="{BB962C8B-B14F-4D97-AF65-F5344CB8AC3E}">
        <p14:creationId xmlns:p14="http://schemas.microsoft.com/office/powerpoint/2010/main" val="620517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251520" y="1022973"/>
            <a:ext cx="5448300" cy="213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Clr>
                <a:srgbClr val="FF0000"/>
              </a:buClr>
              <a:buFont typeface="Wingdings" panose="05000000000000000000" pitchFamily="2" charset="2"/>
              <a:buChar char="l"/>
            </a:pPr>
            <a:r>
              <a:rPr lang="ja-JP" altLang="en-US" sz="2215" b="1" dirty="0">
                <a:solidFill>
                  <a:srgbClr val="FF0000"/>
                </a:solidFill>
              </a:rPr>
              <a:t>流行性耳下腺炎（おたふくかぜ）</a:t>
            </a:r>
            <a:r>
              <a:rPr lang="ja-JP" altLang="en-US" sz="2215" b="1" dirty="0"/>
              <a:t>の病原体</a:t>
            </a:r>
          </a:p>
          <a:p>
            <a:pPr eaLnBrk="1" hangingPunct="1">
              <a:spcBef>
                <a:spcPct val="50000"/>
              </a:spcBef>
              <a:buClr>
                <a:srgbClr val="FF0000"/>
              </a:buClr>
              <a:buFont typeface="Wingdings" panose="05000000000000000000" pitchFamily="2" charset="2"/>
              <a:buChar char="l"/>
            </a:pPr>
            <a:r>
              <a:rPr lang="ja-JP" altLang="en-US" sz="2215" b="1" dirty="0"/>
              <a:t>発熱と唾液腺（とくに</a:t>
            </a:r>
            <a:r>
              <a:rPr lang="ja-JP" altLang="en-US" sz="2215" b="1" dirty="0">
                <a:solidFill>
                  <a:srgbClr val="FF0000"/>
                </a:solidFill>
              </a:rPr>
              <a:t>耳下腺）腫脹</a:t>
            </a:r>
            <a:r>
              <a:rPr lang="ja-JP" altLang="en-US" sz="2215" b="1" dirty="0"/>
              <a:t>で発症</a:t>
            </a:r>
          </a:p>
          <a:p>
            <a:pPr eaLnBrk="1" hangingPunct="1">
              <a:spcBef>
                <a:spcPct val="50000"/>
              </a:spcBef>
              <a:buClr>
                <a:srgbClr val="FF0000"/>
              </a:buClr>
              <a:buFont typeface="Wingdings" panose="05000000000000000000" pitchFamily="2" charset="2"/>
              <a:buChar char="l"/>
            </a:pPr>
            <a:r>
              <a:rPr lang="ja-JP" altLang="en-US" sz="2215" b="1" dirty="0"/>
              <a:t>思春期を過ぎた男子では</a:t>
            </a:r>
            <a:r>
              <a:rPr lang="en-US" altLang="ja-JP" sz="2215" b="1" dirty="0"/>
              <a:t>20-30</a:t>
            </a:r>
            <a:r>
              <a:rPr lang="ja-JP" altLang="en-US" sz="2215" b="1" dirty="0"/>
              <a:t>％に</a:t>
            </a:r>
            <a:r>
              <a:rPr lang="ja-JP" altLang="en-US" sz="2215" b="1" dirty="0">
                <a:solidFill>
                  <a:srgbClr val="FF0000"/>
                </a:solidFill>
              </a:rPr>
              <a:t>睾丸炎</a:t>
            </a:r>
            <a:r>
              <a:rPr lang="ja-JP" altLang="en-US" sz="2215" b="1" dirty="0"/>
              <a:t>を発生</a:t>
            </a:r>
          </a:p>
        </p:txBody>
      </p:sp>
      <p:sp>
        <p:nvSpPr>
          <p:cNvPr id="22531" name="Rectangle 3"/>
          <p:cNvSpPr>
            <a:spLocks noGrp="1" noChangeArrowheads="1"/>
          </p:cNvSpPr>
          <p:nvPr>
            <p:ph type="title"/>
          </p:nvPr>
        </p:nvSpPr>
        <p:spPr>
          <a:xfrm>
            <a:off x="47650" y="49400"/>
            <a:ext cx="5448300" cy="633046"/>
          </a:xfrm>
        </p:spPr>
        <p:txBody>
          <a:bodyPr/>
          <a:lstStyle/>
          <a:p>
            <a:pPr eaLnBrk="1" hangingPunct="1"/>
            <a:r>
              <a:rPr lang="ja-JP" altLang="en-US" sz="2585" b="1" dirty="0">
                <a:solidFill>
                  <a:srgbClr val="0000FF"/>
                </a:solidFill>
                <a:latin typeface="ＭＳ Ｐゴシック" panose="020B0600070205080204" pitchFamily="50" charset="-128"/>
              </a:rPr>
              <a:t>ムンプスウイルス </a:t>
            </a:r>
            <a:r>
              <a:rPr lang="en-US" altLang="ja-JP" sz="2585" b="1" dirty="0">
                <a:solidFill>
                  <a:srgbClr val="0000FF"/>
                </a:solidFill>
                <a:latin typeface="ＭＳ Ｐゴシック" panose="020B0600070205080204" pitchFamily="50" charset="-128"/>
              </a:rPr>
              <a:t>mumps virus</a:t>
            </a:r>
          </a:p>
        </p:txBody>
      </p:sp>
      <p:pic>
        <p:nvPicPr>
          <p:cNvPr id="22532" name="Picture 6" descr="クリックすると新しいウィンドウで開きま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1008"/>
            <a:ext cx="2673441" cy="252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CB08F77C-47B0-4376-86F9-7486F44F3B74}" type="slidenum">
              <a:rPr lang="en-US" altLang="ja-JP" smtClean="0"/>
              <a:pPr/>
              <a:t>10</a:t>
            </a:fld>
            <a:endParaRPr lang="en-US" altLang="ja-JP"/>
          </a:p>
        </p:txBody>
      </p:sp>
      <p:pic>
        <p:nvPicPr>
          <p:cNvPr id="3" name="図 2"/>
          <p:cNvPicPr>
            <a:picLocks noChangeAspect="1"/>
          </p:cNvPicPr>
          <p:nvPr/>
        </p:nvPicPr>
        <p:blipFill>
          <a:blip r:embed="rId4"/>
          <a:stretch>
            <a:fillRect/>
          </a:stretch>
        </p:blipFill>
        <p:spPr>
          <a:xfrm>
            <a:off x="2771800" y="3501008"/>
            <a:ext cx="3158967" cy="2500542"/>
          </a:xfrm>
          <a:prstGeom prst="rect">
            <a:avLst/>
          </a:prstGeom>
        </p:spPr>
      </p:pic>
      <p:pic>
        <p:nvPicPr>
          <p:cNvPr id="4" name="図 3"/>
          <p:cNvPicPr>
            <a:picLocks noChangeAspect="1"/>
          </p:cNvPicPr>
          <p:nvPr/>
        </p:nvPicPr>
        <p:blipFill>
          <a:blip r:embed="rId5"/>
          <a:stretch>
            <a:fillRect/>
          </a:stretch>
        </p:blipFill>
        <p:spPr>
          <a:xfrm>
            <a:off x="234545" y="6416254"/>
            <a:ext cx="3111918" cy="248798"/>
          </a:xfrm>
          <a:prstGeom prst="rect">
            <a:avLst/>
          </a:prstGeom>
        </p:spPr>
      </p:pic>
      <p:pic>
        <p:nvPicPr>
          <p:cNvPr id="8" name="図 7">
            <a:extLst>
              <a:ext uri="{FF2B5EF4-FFF2-40B4-BE49-F238E27FC236}">
                <a16:creationId xmlns:a16="http://schemas.microsoft.com/office/drawing/2014/main" id="{257CFD2B-F74A-97FF-7B60-6F7EB5E26C09}"/>
              </a:ext>
            </a:extLst>
          </p:cNvPr>
          <p:cNvPicPr>
            <a:picLocks noChangeAspect="1"/>
          </p:cNvPicPr>
          <p:nvPr/>
        </p:nvPicPr>
        <p:blipFill rotWithShape="1">
          <a:blip r:embed="rId6"/>
          <a:srcRect l="6002" t="3475" r="6321" b="11852"/>
          <a:stretch/>
        </p:blipFill>
        <p:spPr>
          <a:xfrm>
            <a:off x="6029126" y="-28603"/>
            <a:ext cx="3007370" cy="4543026"/>
          </a:xfrm>
          <a:prstGeom prst="rect">
            <a:avLst/>
          </a:prstGeom>
        </p:spPr>
      </p:pic>
      <p:sp>
        <p:nvSpPr>
          <p:cNvPr id="9" name="テキスト ボックス 8">
            <a:extLst>
              <a:ext uri="{FF2B5EF4-FFF2-40B4-BE49-F238E27FC236}">
                <a16:creationId xmlns:a16="http://schemas.microsoft.com/office/drawing/2014/main" id="{A55FAFD9-9FCA-1435-82B3-6E853E4AD60E}"/>
              </a:ext>
            </a:extLst>
          </p:cNvPr>
          <p:cNvSpPr txBox="1"/>
          <p:nvPr/>
        </p:nvSpPr>
        <p:spPr>
          <a:xfrm>
            <a:off x="7513843" y="1743796"/>
            <a:ext cx="3518491" cy="369332"/>
          </a:xfrm>
          <a:prstGeom prst="rect">
            <a:avLst/>
          </a:prstGeom>
          <a:noFill/>
        </p:spPr>
        <p:txBody>
          <a:bodyPr wrap="square">
            <a:spAutoFit/>
          </a:bodyPr>
          <a:lstStyle/>
          <a:p>
            <a:r>
              <a:rPr lang="ja-JP" altLang="en-US" sz="1800" b="1" dirty="0">
                <a:highlight>
                  <a:srgbClr val="FFFF00"/>
                </a:highlight>
              </a:rPr>
              <a:t>耳下腺炎</a:t>
            </a:r>
            <a:endParaRPr lang="ja-JP" altLang="en-US" sz="1800" dirty="0">
              <a:highlight>
                <a:srgbClr val="FFFF00"/>
              </a:highlight>
            </a:endParaRPr>
          </a:p>
        </p:txBody>
      </p:sp>
      <p:sp>
        <p:nvSpPr>
          <p:cNvPr id="10" name="テキスト ボックス 9">
            <a:extLst>
              <a:ext uri="{FF2B5EF4-FFF2-40B4-BE49-F238E27FC236}">
                <a16:creationId xmlns:a16="http://schemas.microsoft.com/office/drawing/2014/main" id="{77213611-8E3B-D312-542B-53480DDED7A0}"/>
              </a:ext>
            </a:extLst>
          </p:cNvPr>
          <p:cNvSpPr txBox="1"/>
          <p:nvPr/>
        </p:nvSpPr>
        <p:spPr>
          <a:xfrm>
            <a:off x="7364827" y="3497378"/>
            <a:ext cx="3518491" cy="369332"/>
          </a:xfrm>
          <a:prstGeom prst="rect">
            <a:avLst/>
          </a:prstGeom>
          <a:noFill/>
        </p:spPr>
        <p:txBody>
          <a:bodyPr wrap="square">
            <a:spAutoFit/>
          </a:bodyPr>
          <a:lstStyle/>
          <a:p>
            <a:r>
              <a:rPr lang="ja-JP" altLang="en-US" sz="1800" b="1" dirty="0">
                <a:highlight>
                  <a:srgbClr val="FFFF00"/>
                </a:highlight>
              </a:rPr>
              <a:t>精巣炎、睾丸炎</a:t>
            </a:r>
            <a:endParaRPr lang="ja-JP" altLang="en-US" sz="1800" dirty="0">
              <a:highlight>
                <a:srgbClr val="FFFF00"/>
              </a:highlight>
            </a:endParaRPr>
          </a:p>
        </p:txBody>
      </p:sp>
      <p:pic>
        <p:nvPicPr>
          <p:cNvPr id="2050" name="Picture 2">
            <a:extLst>
              <a:ext uri="{FF2B5EF4-FFF2-40B4-BE49-F238E27FC236}">
                <a16:creationId xmlns:a16="http://schemas.microsoft.com/office/drawing/2014/main" id="{A764F0E6-F3CB-D58B-1A92-966833B242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4179862"/>
            <a:ext cx="1911881" cy="2672350"/>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DB6C812E-5AC3-F0E4-5F42-AA8DE2E22932}"/>
              </a:ext>
            </a:extLst>
          </p:cNvPr>
          <p:cNvSpPr/>
          <p:nvPr/>
        </p:nvSpPr>
        <p:spPr>
          <a:xfrm>
            <a:off x="1403648" y="3789040"/>
            <a:ext cx="1253767" cy="2880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4"/>
          <a:srcRect l="3538" t="13583" r="36613" b="26189"/>
          <a:stretch/>
        </p:blipFill>
        <p:spPr>
          <a:xfrm>
            <a:off x="375610" y="1941406"/>
            <a:ext cx="8223594" cy="4652825"/>
          </a:xfrm>
          <a:prstGeom prst="rect">
            <a:avLst/>
          </a:prstGeom>
        </p:spPr>
      </p:pic>
      <p:sp>
        <p:nvSpPr>
          <p:cNvPr id="5" name="正方形/長方形 4"/>
          <p:cNvSpPr/>
          <p:nvPr/>
        </p:nvSpPr>
        <p:spPr>
          <a:xfrm>
            <a:off x="5663560" y="6457454"/>
            <a:ext cx="3480440" cy="646331"/>
          </a:xfrm>
          <a:prstGeom prst="rect">
            <a:avLst/>
          </a:prstGeom>
        </p:spPr>
        <p:txBody>
          <a:bodyPr wrap="none">
            <a:spAutoFit/>
          </a:bodyPr>
          <a:lstStyle/>
          <a:p>
            <a:r>
              <a:rPr lang="ja-JP" altLang="en-US" dirty="0">
                <a:hlinkClick r:id="rId5"/>
              </a:rPr>
              <a:t>http://ejje.weblio.jp/content/mumps</a:t>
            </a:r>
            <a:endParaRPr lang="en-US" altLang="ja-JP" dirty="0"/>
          </a:p>
          <a:p>
            <a:endParaRPr lang="ja-JP" altLang="en-US" dirty="0"/>
          </a:p>
        </p:txBody>
      </p:sp>
      <p:sp>
        <p:nvSpPr>
          <p:cNvPr id="6" name="正方形/長方形 5"/>
          <p:cNvSpPr/>
          <p:nvPr/>
        </p:nvSpPr>
        <p:spPr>
          <a:xfrm>
            <a:off x="984739" y="1084452"/>
            <a:ext cx="3155031" cy="646331"/>
          </a:xfrm>
          <a:prstGeom prst="rect">
            <a:avLst/>
          </a:prstGeom>
        </p:spPr>
        <p:txBody>
          <a:bodyPr wrap="none">
            <a:spAutoFit/>
          </a:bodyPr>
          <a:lstStyle/>
          <a:p>
            <a:r>
              <a:rPr lang="ja-JP" altLang="en-US" b="1" dirty="0">
                <a:solidFill>
                  <a:srgbClr val="0000FF"/>
                </a:solidFill>
                <a:latin typeface="ＭＳ Ｐゴシック" panose="020B0600070205080204" pitchFamily="50" charset="-128"/>
              </a:rPr>
              <a:t>ムンプス（</a:t>
            </a:r>
            <a:r>
              <a:rPr lang="en-US" altLang="ja-JP" b="1" dirty="0">
                <a:solidFill>
                  <a:srgbClr val="0000FF"/>
                </a:solidFill>
                <a:latin typeface="ＭＳ Ｐゴシック" panose="020B0600070205080204" pitchFamily="50" charset="-128"/>
              </a:rPr>
              <a:t>mu/n/</a:t>
            </a:r>
            <a:r>
              <a:rPr lang="en-US" altLang="ja-JP" b="1" dirty="0" err="1">
                <a:solidFill>
                  <a:srgbClr val="0000FF"/>
                </a:solidFill>
                <a:latin typeface="ＭＳ Ｐゴシック" panose="020B0600070205080204" pitchFamily="50" charset="-128"/>
              </a:rPr>
              <a:t>pu</a:t>
            </a:r>
            <a:r>
              <a:rPr lang="en-US" altLang="ja-JP" b="1" dirty="0">
                <a:solidFill>
                  <a:srgbClr val="0000FF"/>
                </a:solidFill>
                <a:latin typeface="ＭＳ Ｐゴシック" panose="020B0600070205080204" pitchFamily="50" charset="-128"/>
              </a:rPr>
              <a:t>/</a:t>
            </a:r>
            <a:r>
              <a:rPr lang="en-US" altLang="ja-JP" b="1" dirty="0" err="1">
                <a:solidFill>
                  <a:srgbClr val="0000FF"/>
                </a:solidFill>
                <a:latin typeface="ＭＳ Ｐゴシック" panose="020B0600070205080204" pitchFamily="50" charset="-128"/>
              </a:rPr>
              <a:t>su</a:t>
            </a:r>
            <a:r>
              <a:rPr lang="en-US" altLang="ja-JP" b="1" dirty="0">
                <a:solidFill>
                  <a:srgbClr val="0000FF"/>
                </a:solidFill>
                <a:latin typeface="ＭＳ Ｐゴシック" panose="020B0600070205080204" pitchFamily="50" charset="-128"/>
              </a:rPr>
              <a:t>)</a:t>
            </a:r>
          </a:p>
          <a:p>
            <a:r>
              <a:rPr lang="en-US" altLang="ja-JP" b="1" dirty="0">
                <a:solidFill>
                  <a:srgbClr val="0000FF"/>
                </a:solidFill>
                <a:latin typeface="ＭＳ Ｐゴシック" panose="020B0600070205080204" pitchFamily="50" charset="-128"/>
              </a:rPr>
              <a:t>4</a:t>
            </a:r>
            <a:r>
              <a:rPr lang="ja-JP" altLang="en-US" b="1" dirty="0"/>
              <a:t> </a:t>
            </a:r>
            <a:r>
              <a:rPr lang="en-US" altLang="ja-JP" b="1" dirty="0"/>
              <a:t>syllable</a:t>
            </a:r>
            <a:r>
              <a:rPr lang="ja-JP" altLang="en-US" b="1" dirty="0"/>
              <a:t>シラブル（日本語）</a:t>
            </a:r>
            <a:endParaRPr lang="en-US" altLang="ja-JP" b="1" dirty="0">
              <a:solidFill>
                <a:srgbClr val="0000FF"/>
              </a:solidFill>
              <a:latin typeface="ＭＳ Ｐゴシック" panose="020B0600070205080204" pitchFamily="50" charset="-128"/>
            </a:endParaRPr>
          </a:p>
        </p:txBody>
      </p:sp>
      <p:sp>
        <p:nvSpPr>
          <p:cNvPr id="7" name="正方形/長方形 6"/>
          <p:cNvSpPr/>
          <p:nvPr/>
        </p:nvSpPr>
        <p:spPr>
          <a:xfrm>
            <a:off x="5037284" y="1024946"/>
            <a:ext cx="3866764" cy="646331"/>
          </a:xfrm>
          <a:prstGeom prst="rect">
            <a:avLst/>
          </a:prstGeom>
        </p:spPr>
        <p:txBody>
          <a:bodyPr wrap="none">
            <a:spAutoFit/>
          </a:bodyPr>
          <a:lstStyle/>
          <a:p>
            <a:r>
              <a:rPr lang="en-US" altLang="ja-JP" b="1" dirty="0">
                <a:solidFill>
                  <a:srgbClr val="0000FF"/>
                </a:solidFill>
                <a:latin typeface="ＭＳ Ｐゴシック" panose="020B0600070205080204" pitchFamily="50" charset="-128"/>
              </a:rPr>
              <a:t>Mumps</a:t>
            </a:r>
            <a:r>
              <a:rPr lang="ja-JP" altLang="en-US" b="1" dirty="0">
                <a:solidFill>
                  <a:srgbClr val="0000FF"/>
                </a:solidFill>
                <a:latin typeface="ＭＳ Ｐゴシック" panose="020B0600070205080204" pitchFamily="50" charset="-128"/>
              </a:rPr>
              <a:t>　（ま</a:t>
            </a:r>
            <a:r>
              <a:rPr lang="ja-JP" altLang="en-US" b="1" dirty="0">
                <a:solidFill>
                  <a:srgbClr val="FF0000"/>
                </a:solidFill>
                <a:latin typeface="ＭＳ Ｐゴシック" panose="020B0600070205080204" pitchFamily="50" charset="-128"/>
              </a:rPr>
              <a:t>ｍｐｓ）</a:t>
            </a:r>
            <a:r>
              <a:rPr lang="ja-JP" altLang="en-US" b="1" dirty="0">
                <a:solidFill>
                  <a:srgbClr val="0000FF"/>
                </a:solidFill>
                <a:latin typeface="ＭＳ Ｐゴシック" panose="020B0600070205080204" pitchFamily="50" charset="-128"/>
              </a:rPr>
              <a:t>＝１シラブル</a:t>
            </a:r>
            <a:endParaRPr lang="en-US" altLang="ja-JP" b="1" dirty="0">
              <a:solidFill>
                <a:srgbClr val="0000FF"/>
              </a:solidFill>
              <a:latin typeface="ＭＳ Ｐゴシック" panose="020B0600070205080204" pitchFamily="50" charset="-128"/>
            </a:endParaRPr>
          </a:p>
          <a:p>
            <a:r>
              <a:rPr lang="ja-JP" altLang="en-US" b="1" dirty="0">
                <a:solidFill>
                  <a:srgbClr val="0000FF"/>
                </a:solidFill>
                <a:latin typeface="ＭＳ Ｐゴシック" panose="020B0600070205080204" pitchFamily="50" charset="-128"/>
              </a:rPr>
              <a:t>　　　　　　　　</a:t>
            </a:r>
            <a:r>
              <a:rPr lang="ja-JP" altLang="en-US" b="1" dirty="0">
                <a:solidFill>
                  <a:srgbClr val="FF0000"/>
                </a:solidFill>
                <a:latin typeface="ＭＳ Ｐゴシック" panose="020B0600070205080204" pitchFamily="50" charset="-128"/>
              </a:rPr>
              <a:t>子音　（英語）</a:t>
            </a:r>
            <a:endParaRPr lang="ja-JP" altLang="en-US" dirty="0">
              <a:solidFill>
                <a:srgbClr val="FF0000"/>
              </a:solidFill>
            </a:endParaRPr>
          </a:p>
        </p:txBody>
      </p:sp>
      <p:pic>
        <p:nvPicPr>
          <p:cNvPr id="10" name="mumps weblio">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5436096" y="5423068"/>
            <a:ext cx="562708" cy="562708"/>
          </a:xfrm>
          <a:solidFill>
            <a:srgbClr val="FF0000"/>
          </a:solidFill>
        </p:spPr>
      </p:pic>
      <p:cxnSp>
        <p:nvCxnSpPr>
          <p:cNvPr id="12" name="直線コネクタ 11"/>
          <p:cNvCxnSpPr/>
          <p:nvPr/>
        </p:nvCxnSpPr>
        <p:spPr>
          <a:xfrm>
            <a:off x="2910277" y="3894282"/>
            <a:ext cx="14623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CB08F77C-47B0-4376-86F9-7486F44F3B74}" type="slidenum">
              <a:rPr lang="en-US" altLang="ja-JP" smtClean="0"/>
              <a:pPr/>
              <a:t>11</a:t>
            </a:fld>
            <a:endParaRPr lang="en-US" altLang="ja-JP"/>
          </a:p>
        </p:txBody>
      </p:sp>
      <p:pic>
        <p:nvPicPr>
          <p:cNvPr id="8" name="図 7">
            <a:extLst>
              <a:ext uri="{FF2B5EF4-FFF2-40B4-BE49-F238E27FC236}">
                <a16:creationId xmlns:a16="http://schemas.microsoft.com/office/drawing/2014/main" id="{DE1FA5E9-76CD-466D-97A0-FD7BD400BE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1973" y="1903000"/>
            <a:ext cx="3046507" cy="3046507"/>
          </a:xfrm>
          <a:prstGeom prst="rect">
            <a:avLst/>
          </a:prstGeom>
        </p:spPr>
      </p:pic>
      <p:sp>
        <p:nvSpPr>
          <p:cNvPr id="11" name="テキスト ボックス 10">
            <a:extLst>
              <a:ext uri="{FF2B5EF4-FFF2-40B4-BE49-F238E27FC236}">
                <a16:creationId xmlns:a16="http://schemas.microsoft.com/office/drawing/2014/main" id="{FB506CEA-571F-A5AD-840C-8AF656F52085}"/>
              </a:ext>
            </a:extLst>
          </p:cNvPr>
          <p:cNvSpPr txBox="1"/>
          <p:nvPr/>
        </p:nvSpPr>
        <p:spPr>
          <a:xfrm>
            <a:off x="-45216" y="125970"/>
            <a:ext cx="9189216" cy="523220"/>
          </a:xfrm>
          <a:prstGeom prst="rect">
            <a:avLst/>
          </a:prstGeom>
          <a:noFill/>
        </p:spPr>
        <p:txBody>
          <a:bodyPr wrap="square">
            <a:spAutoFit/>
          </a:bodyPr>
          <a:lstStyle/>
          <a:p>
            <a:pPr algn="ctr"/>
            <a:r>
              <a:rPr lang="en-US" altLang="ja-JP" sz="2800" b="1" dirty="0" err="1">
                <a:solidFill>
                  <a:srgbClr val="0000FF"/>
                </a:solidFill>
                <a:latin typeface="+mn-ea"/>
              </a:rPr>
              <a:t>Weblio</a:t>
            </a:r>
            <a:r>
              <a:rPr lang="ja-JP" altLang="en-US" sz="2800" b="1" dirty="0">
                <a:solidFill>
                  <a:srgbClr val="0000FF"/>
                </a:solidFill>
                <a:latin typeface="+mn-ea"/>
              </a:rPr>
              <a:t> オンライン英和辞典</a:t>
            </a:r>
            <a:endParaRPr lang="ja-JP" altLang="en-US" sz="2800" dirty="0">
              <a:solidFill>
                <a:srgbClr val="0000FF"/>
              </a:solidFill>
            </a:endParaRPr>
          </a:p>
        </p:txBody>
      </p:sp>
    </p:spTree>
    <p:extLst>
      <p:ext uri="{BB962C8B-B14F-4D97-AF65-F5344CB8AC3E}">
        <p14:creationId xmlns:p14="http://schemas.microsoft.com/office/powerpoint/2010/main" val="2571744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7"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BC8E41BE-2484-45DC-B758-E1110A79F1AC}"/>
              </a:ext>
            </a:extLst>
          </p:cNvPr>
          <p:cNvSpPr txBox="1">
            <a:spLocks noChangeArrowheads="1"/>
          </p:cNvSpPr>
          <p:nvPr/>
        </p:nvSpPr>
        <p:spPr>
          <a:xfrm>
            <a:off x="308378" y="1628801"/>
            <a:ext cx="8527256" cy="428625"/>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eaLnBrk="1" hangingPunct="1"/>
            <a:r>
              <a:rPr lang="en-US" altLang="ja-JP" sz="3200" b="1" kern="0" dirty="0">
                <a:solidFill>
                  <a:srgbClr val="0000FF"/>
                </a:solidFill>
                <a:latin typeface="ＭＳ Ｐゴシック" panose="020B0600070205080204" pitchFamily="50" charset="-128"/>
                <a:ea typeface="Arial Unicode MS" pitchFamily="50" charset="-128"/>
              </a:rPr>
              <a:t>http://medical-dictionary.thefreedictionary.com/</a:t>
            </a:r>
            <a:endParaRPr lang="ja-JP" altLang="en-US" sz="3200" b="1" kern="0" dirty="0">
              <a:solidFill>
                <a:srgbClr val="0000FF"/>
              </a:solidFill>
              <a:latin typeface="ＭＳ Ｐゴシック" panose="020B0600070205080204" pitchFamily="50" charset="-128"/>
              <a:ea typeface="Arial Unicode MS" pitchFamily="50" charset="-128"/>
            </a:endParaRPr>
          </a:p>
        </p:txBody>
      </p:sp>
      <p:sp>
        <p:nvSpPr>
          <p:cNvPr id="4" name="タイトル 2">
            <a:extLst>
              <a:ext uri="{FF2B5EF4-FFF2-40B4-BE49-F238E27FC236}">
                <a16:creationId xmlns:a16="http://schemas.microsoft.com/office/drawing/2014/main" id="{375D6CC2-A363-4689-9468-2ACF6D4652AD}"/>
              </a:ext>
            </a:extLst>
          </p:cNvPr>
          <p:cNvSpPr txBox="1">
            <a:spLocks/>
          </p:cNvSpPr>
          <p:nvPr/>
        </p:nvSpPr>
        <p:spPr>
          <a:xfrm>
            <a:off x="275433" y="78348"/>
            <a:ext cx="8352928" cy="642938"/>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r>
              <a:rPr lang="ja-JP" altLang="en-US" sz="2800" b="1" kern="0" dirty="0">
                <a:solidFill>
                  <a:srgbClr val="0000FF"/>
                </a:solidFill>
                <a:latin typeface="+mj-ea"/>
              </a:rPr>
              <a:t>医学英語辞書のウェブサイト</a:t>
            </a:r>
          </a:p>
        </p:txBody>
      </p:sp>
      <p:sp>
        <p:nvSpPr>
          <p:cNvPr id="5" name="Text Box 5">
            <a:extLst>
              <a:ext uri="{FF2B5EF4-FFF2-40B4-BE49-F238E27FC236}">
                <a16:creationId xmlns:a16="http://schemas.microsoft.com/office/drawing/2014/main" id="{F148DE07-ABB0-40D3-A4F1-6F102CEFEF57}"/>
              </a:ext>
            </a:extLst>
          </p:cNvPr>
          <p:cNvSpPr txBox="1">
            <a:spLocks noChangeArrowheads="1"/>
          </p:cNvSpPr>
          <p:nvPr/>
        </p:nvSpPr>
        <p:spPr bwMode="auto">
          <a:xfrm>
            <a:off x="510147" y="830056"/>
            <a:ext cx="6473139"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marL="342900" indent="-342900" eaLnBrk="1" hangingPunct="1">
              <a:spcBef>
                <a:spcPct val="50000"/>
              </a:spcBef>
              <a:buClr>
                <a:srgbClr val="FF0000"/>
              </a:buClr>
              <a:buFont typeface="Wingdings" panose="05000000000000000000" pitchFamily="2" charset="2"/>
              <a:buChar char="l"/>
              <a:defRPr/>
            </a:pPr>
            <a:r>
              <a:rPr lang="en-US" altLang="ja-JP" sz="2400" b="1" dirty="0">
                <a:latin typeface="+mn-ea"/>
                <a:ea typeface="+mn-ea"/>
              </a:rPr>
              <a:t>Medical</a:t>
            </a:r>
            <a:r>
              <a:rPr lang="ja-JP" altLang="en-US" sz="2400" b="1" dirty="0">
                <a:latin typeface="+mn-ea"/>
                <a:ea typeface="+mn-ea"/>
              </a:rPr>
              <a:t> </a:t>
            </a:r>
            <a:r>
              <a:rPr lang="en-US" altLang="ja-JP" sz="2400" b="1" dirty="0">
                <a:latin typeface="+mn-ea"/>
                <a:ea typeface="+mn-ea"/>
              </a:rPr>
              <a:t>Dictionary</a:t>
            </a:r>
            <a:r>
              <a:rPr lang="ja-JP" altLang="en-US" sz="2400" b="1" dirty="0">
                <a:latin typeface="+mn-ea"/>
                <a:ea typeface="+mn-ea"/>
              </a:rPr>
              <a:t>　英語　発音あり　医学用語の解説が充実</a:t>
            </a:r>
            <a:endParaRPr lang="en-US" altLang="ja-JP" sz="2400" b="1" dirty="0">
              <a:latin typeface="+mn-ea"/>
              <a:ea typeface="+mn-ea"/>
            </a:endParaRPr>
          </a:p>
          <a:p>
            <a:pPr marL="342900" indent="-342900" eaLnBrk="1" hangingPunct="1">
              <a:spcBef>
                <a:spcPct val="50000"/>
              </a:spcBef>
              <a:buClr>
                <a:srgbClr val="FF0000"/>
              </a:buClr>
              <a:buFont typeface="Wingdings" panose="05000000000000000000" pitchFamily="2" charset="2"/>
              <a:buChar char="l"/>
              <a:defRPr/>
            </a:pPr>
            <a:endParaRPr lang="en-US" altLang="ja-JP" sz="2400" b="1" dirty="0">
              <a:latin typeface="+mn-ea"/>
              <a:ea typeface="+mn-ea"/>
            </a:endParaRPr>
          </a:p>
          <a:p>
            <a:pPr marL="342900" indent="-342900" eaLnBrk="1" hangingPunct="1">
              <a:spcBef>
                <a:spcPct val="50000"/>
              </a:spcBef>
              <a:buClr>
                <a:srgbClr val="FF0000"/>
              </a:buClr>
              <a:buFont typeface="Wingdings" panose="05000000000000000000" pitchFamily="2" charset="2"/>
              <a:buChar char="l"/>
              <a:defRPr/>
            </a:pPr>
            <a:r>
              <a:rPr lang="en-US" altLang="ja-JP" sz="2400" b="1" dirty="0" err="1">
                <a:latin typeface="+mn-ea"/>
              </a:rPr>
              <a:t>weblio</a:t>
            </a:r>
            <a:r>
              <a:rPr lang="ja-JP" altLang="en-US" sz="2400" b="1" dirty="0">
                <a:latin typeface="+mn-ea"/>
              </a:rPr>
              <a:t>　日本語　発音あり　医学用語の数は限られる </a:t>
            </a:r>
            <a:endParaRPr lang="en-US" altLang="ja-JP" sz="2400" b="1" dirty="0">
              <a:latin typeface="+mn-ea"/>
            </a:endParaRPr>
          </a:p>
          <a:p>
            <a:pPr marL="342900" indent="-342900" eaLnBrk="1" hangingPunct="1">
              <a:spcBef>
                <a:spcPct val="50000"/>
              </a:spcBef>
              <a:buClr>
                <a:srgbClr val="FF0000"/>
              </a:buClr>
              <a:buFont typeface="Wingdings" panose="05000000000000000000" pitchFamily="2" charset="2"/>
              <a:buChar char="l"/>
              <a:defRPr/>
            </a:pPr>
            <a:endParaRPr lang="en-US" altLang="ja-JP" sz="2400" b="1" dirty="0">
              <a:latin typeface="+mn-ea"/>
              <a:ea typeface="+mn-ea"/>
            </a:endParaRPr>
          </a:p>
          <a:p>
            <a:pPr marL="342900" indent="-342900" eaLnBrk="1" hangingPunct="1">
              <a:spcBef>
                <a:spcPct val="50000"/>
              </a:spcBef>
              <a:buClr>
                <a:srgbClr val="FF0000"/>
              </a:buClr>
              <a:buFont typeface="Wingdings" panose="05000000000000000000" pitchFamily="2" charset="2"/>
              <a:buChar char="l"/>
              <a:defRPr/>
            </a:pPr>
            <a:r>
              <a:rPr lang="ja-JP" altLang="en-US" sz="2400" dirty="0">
                <a:latin typeface="+mn-ea"/>
                <a:ea typeface="+mn-ea"/>
              </a:rPr>
              <a:t>アルク　英辞郎　　日本語　発音記号のみ　医学用語は限られる</a:t>
            </a:r>
            <a:r>
              <a:rPr lang="ja-JP" altLang="en-US" sz="2400" b="1" dirty="0">
                <a:latin typeface="+mn-ea"/>
              </a:rPr>
              <a:t> </a:t>
            </a:r>
            <a:endParaRPr lang="en-US" altLang="ja-JP" sz="2400" b="1" dirty="0">
              <a:latin typeface="+mn-ea"/>
            </a:endParaRPr>
          </a:p>
          <a:p>
            <a:pPr marL="342900" indent="-342900" eaLnBrk="1" hangingPunct="1">
              <a:spcBef>
                <a:spcPct val="50000"/>
              </a:spcBef>
              <a:buClr>
                <a:srgbClr val="FF0000"/>
              </a:buClr>
              <a:buFont typeface="Wingdings" panose="05000000000000000000" pitchFamily="2" charset="2"/>
              <a:buChar char="l"/>
              <a:defRPr/>
            </a:pPr>
            <a:endParaRPr lang="en-US" altLang="ja-JP" sz="2400" b="1" dirty="0">
              <a:latin typeface="+mn-ea"/>
              <a:ea typeface="+mn-ea"/>
            </a:endParaRPr>
          </a:p>
          <a:p>
            <a:pPr marL="342900" indent="-342900" eaLnBrk="1" hangingPunct="1">
              <a:spcBef>
                <a:spcPct val="50000"/>
              </a:spcBef>
              <a:buClr>
                <a:srgbClr val="FF0000"/>
              </a:buClr>
              <a:buFont typeface="Wingdings" panose="05000000000000000000" pitchFamily="2" charset="2"/>
              <a:buChar char="l"/>
              <a:defRPr/>
            </a:pPr>
            <a:r>
              <a:rPr lang="en-US" altLang="ja-JP" sz="2400" b="1" dirty="0">
                <a:latin typeface="+mn-ea"/>
                <a:ea typeface="+mn-ea"/>
              </a:rPr>
              <a:t>Dictionary.com</a:t>
            </a:r>
            <a:r>
              <a:rPr lang="ja-JP" altLang="en-US" sz="2400" b="1" dirty="0">
                <a:latin typeface="+mn-ea"/>
                <a:ea typeface="+mn-ea"/>
              </a:rPr>
              <a:t>　英語　発音あり　医学用語は限られる</a:t>
            </a:r>
            <a:endParaRPr lang="en-US" altLang="ja-JP" sz="2400" dirty="0">
              <a:latin typeface="+mn-ea"/>
              <a:ea typeface="+mn-ea"/>
            </a:endParaRPr>
          </a:p>
        </p:txBody>
      </p:sp>
      <p:sp>
        <p:nvSpPr>
          <p:cNvPr id="2" name="正方形/長方形 1">
            <a:extLst>
              <a:ext uri="{FF2B5EF4-FFF2-40B4-BE49-F238E27FC236}">
                <a16:creationId xmlns:a16="http://schemas.microsoft.com/office/drawing/2014/main" id="{2C74A5E9-8912-404E-A2DA-9AA4565880A4}"/>
              </a:ext>
            </a:extLst>
          </p:cNvPr>
          <p:cNvSpPr/>
          <p:nvPr/>
        </p:nvSpPr>
        <p:spPr>
          <a:xfrm>
            <a:off x="308372" y="3117969"/>
            <a:ext cx="3438762" cy="523220"/>
          </a:xfrm>
          <a:prstGeom prst="rect">
            <a:avLst/>
          </a:prstGeom>
        </p:spPr>
        <p:txBody>
          <a:bodyPr wrap="none">
            <a:spAutoFit/>
          </a:bodyPr>
          <a:lstStyle/>
          <a:p>
            <a:r>
              <a:rPr lang="ja-JP" altLang="en-US" sz="2800" b="1" dirty="0">
                <a:solidFill>
                  <a:srgbClr val="0000FF"/>
                </a:solidFill>
              </a:rPr>
              <a:t>https://ejje.weblio.jp/</a:t>
            </a:r>
          </a:p>
        </p:txBody>
      </p:sp>
      <p:pic>
        <p:nvPicPr>
          <p:cNvPr id="7" name="図 6">
            <a:extLst>
              <a:ext uri="{FF2B5EF4-FFF2-40B4-BE49-F238E27FC236}">
                <a16:creationId xmlns:a16="http://schemas.microsoft.com/office/drawing/2014/main" id="{6F267E03-DACE-4880-804D-6236EB01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807" y="2311931"/>
            <a:ext cx="1496274" cy="1496274"/>
          </a:xfrm>
          <a:prstGeom prst="rect">
            <a:avLst/>
          </a:prstGeom>
        </p:spPr>
      </p:pic>
      <p:sp>
        <p:nvSpPr>
          <p:cNvPr id="9" name="正方形/長方形 8">
            <a:extLst>
              <a:ext uri="{FF2B5EF4-FFF2-40B4-BE49-F238E27FC236}">
                <a16:creationId xmlns:a16="http://schemas.microsoft.com/office/drawing/2014/main" id="{66EC78EE-C7F6-4E74-A980-4B05BCCC9D13}"/>
              </a:ext>
            </a:extLst>
          </p:cNvPr>
          <p:cNvSpPr/>
          <p:nvPr/>
        </p:nvSpPr>
        <p:spPr>
          <a:xfrm>
            <a:off x="327751" y="4493577"/>
            <a:ext cx="6908434" cy="830997"/>
          </a:xfrm>
          <a:prstGeom prst="rect">
            <a:avLst/>
          </a:prstGeom>
        </p:spPr>
        <p:txBody>
          <a:bodyPr wrap="square">
            <a:spAutoFit/>
          </a:bodyPr>
          <a:lstStyle/>
          <a:p>
            <a:r>
              <a:rPr lang="en-US" altLang="ja-JP" sz="2400" b="1" dirty="0">
                <a:solidFill>
                  <a:srgbClr val="0000FF"/>
                </a:solidFill>
              </a:rPr>
              <a:t>https://eow.alc.co.jp/#utm_source=www_pickup01&amp;utm_medium=banner&amp;utm_campaign=eow</a:t>
            </a:r>
            <a:endParaRPr lang="ja-JP" altLang="en-US" sz="2400" b="1" dirty="0">
              <a:solidFill>
                <a:srgbClr val="0000FF"/>
              </a:solidFill>
            </a:endParaRPr>
          </a:p>
        </p:txBody>
      </p:sp>
      <p:pic>
        <p:nvPicPr>
          <p:cNvPr id="13" name="図 12">
            <a:extLst>
              <a:ext uri="{FF2B5EF4-FFF2-40B4-BE49-F238E27FC236}">
                <a16:creationId xmlns:a16="http://schemas.microsoft.com/office/drawing/2014/main" id="{81999EA2-DA89-4B9D-82DF-1D9B713F1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3286" y="101372"/>
            <a:ext cx="1671444" cy="1671444"/>
          </a:xfrm>
          <a:prstGeom prst="rect">
            <a:avLst/>
          </a:prstGeom>
        </p:spPr>
      </p:pic>
      <p:sp>
        <p:nvSpPr>
          <p:cNvPr id="14" name="正方形/長方形 13">
            <a:extLst>
              <a:ext uri="{FF2B5EF4-FFF2-40B4-BE49-F238E27FC236}">
                <a16:creationId xmlns:a16="http://schemas.microsoft.com/office/drawing/2014/main" id="{A02FD6FD-955A-40E4-820E-8C29DECE5E87}"/>
              </a:ext>
            </a:extLst>
          </p:cNvPr>
          <p:cNvSpPr/>
          <p:nvPr/>
        </p:nvSpPr>
        <p:spPr>
          <a:xfrm>
            <a:off x="308372" y="6079331"/>
            <a:ext cx="4376967" cy="523220"/>
          </a:xfrm>
          <a:prstGeom prst="rect">
            <a:avLst/>
          </a:prstGeom>
        </p:spPr>
        <p:txBody>
          <a:bodyPr wrap="none">
            <a:spAutoFit/>
          </a:bodyPr>
          <a:lstStyle/>
          <a:p>
            <a:r>
              <a:rPr lang="ja-JP" altLang="en-US" sz="2800" b="1" dirty="0">
                <a:solidFill>
                  <a:srgbClr val="0000FF"/>
                </a:solidFill>
              </a:rPr>
              <a:t>http://www.dictionary.com/</a:t>
            </a:r>
          </a:p>
        </p:txBody>
      </p:sp>
      <p:pic>
        <p:nvPicPr>
          <p:cNvPr id="16" name="図 15">
            <a:extLst>
              <a:ext uri="{FF2B5EF4-FFF2-40B4-BE49-F238E27FC236}">
                <a16:creationId xmlns:a16="http://schemas.microsoft.com/office/drawing/2014/main" id="{703F76D1-8D10-408E-9F39-71A7CA01E6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001" y="5254563"/>
            <a:ext cx="1596628" cy="1596628"/>
          </a:xfrm>
          <a:prstGeom prst="rect">
            <a:avLst/>
          </a:prstGeom>
        </p:spPr>
      </p:pic>
      <p:pic>
        <p:nvPicPr>
          <p:cNvPr id="10" name="図 9" descr="QR コード&#10;&#10;自動的に生成された説明">
            <a:extLst>
              <a:ext uri="{FF2B5EF4-FFF2-40B4-BE49-F238E27FC236}">
                <a16:creationId xmlns:a16="http://schemas.microsoft.com/office/drawing/2014/main" id="{83F72C0D-057C-CBEA-BF0D-ACE2DB506C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7751" y="3808205"/>
            <a:ext cx="1557876" cy="1557876"/>
          </a:xfrm>
          <a:prstGeom prst="rect">
            <a:avLst/>
          </a:prstGeom>
        </p:spPr>
      </p:pic>
      <p:sp>
        <p:nvSpPr>
          <p:cNvPr id="6" name="スライド番号プレースホルダー 5">
            <a:extLst>
              <a:ext uri="{FF2B5EF4-FFF2-40B4-BE49-F238E27FC236}">
                <a16:creationId xmlns:a16="http://schemas.microsoft.com/office/drawing/2014/main" id="{7636BE0F-F595-426A-193C-D00EA73883E7}"/>
              </a:ext>
            </a:extLst>
          </p:cNvPr>
          <p:cNvSpPr>
            <a:spLocks noGrp="1"/>
          </p:cNvSpPr>
          <p:nvPr>
            <p:ph type="sldNum" sz="quarter" idx="12"/>
          </p:nvPr>
        </p:nvSpPr>
        <p:spPr/>
        <p:txBody>
          <a:bodyPr/>
          <a:lstStyle/>
          <a:p>
            <a:pPr>
              <a:defRPr/>
            </a:pPr>
            <a:fld id="{8CED29BC-1446-4298-8C4C-1704D4F86D98}" type="slidenum">
              <a:rPr lang="en-US" altLang="ja-JP" smtClean="0"/>
              <a:pPr>
                <a:defRPr/>
              </a:pPr>
              <a:t>12</a:t>
            </a:fld>
            <a:endParaRPr lang="en-US" altLang="ja-JP"/>
          </a:p>
        </p:txBody>
      </p:sp>
    </p:spTree>
    <p:extLst>
      <p:ext uri="{BB962C8B-B14F-4D97-AF65-F5344CB8AC3E}">
        <p14:creationId xmlns:p14="http://schemas.microsoft.com/office/powerpoint/2010/main" val="2855753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43B3366-0C79-4BC2-ABDE-B53DC93778E2}"/>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7994437-A0C9-49C4-AD73-12120A66B0C5}"/>
              </a:ext>
            </a:extLst>
          </p:cNvPr>
          <p:cNvSpPr>
            <a:spLocks noGrp="1"/>
          </p:cNvSpPr>
          <p:nvPr>
            <p:ph type="sldNum" sz="quarter" idx="12"/>
          </p:nvPr>
        </p:nvSpPr>
        <p:spPr/>
        <p:txBody>
          <a:bodyPr/>
          <a:lstStyle/>
          <a:p>
            <a:pPr>
              <a:defRPr/>
            </a:pPr>
            <a:fld id="{62A40F47-107D-4008-AA85-B2B639D47E22}" type="slidenum">
              <a:rPr lang="en-US" altLang="ja-JP" smtClean="0"/>
              <a:pPr>
                <a:defRPr/>
              </a:pPr>
              <a:t>13</a:t>
            </a:fld>
            <a:endParaRPr lang="en-US" altLang="ja-JP" dirty="0"/>
          </a:p>
        </p:txBody>
      </p:sp>
      <p:pic>
        <p:nvPicPr>
          <p:cNvPr id="9" name="図 8">
            <a:extLst>
              <a:ext uri="{FF2B5EF4-FFF2-40B4-BE49-F238E27FC236}">
                <a16:creationId xmlns:a16="http://schemas.microsoft.com/office/drawing/2014/main" id="{8E23FFCD-0E70-42DD-8CC2-BD60B5D43973}"/>
              </a:ext>
            </a:extLst>
          </p:cNvPr>
          <p:cNvPicPr>
            <a:picLocks noChangeAspect="1"/>
          </p:cNvPicPr>
          <p:nvPr/>
        </p:nvPicPr>
        <p:blipFill>
          <a:blip r:embed="rId2"/>
          <a:stretch>
            <a:fillRect/>
          </a:stretch>
        </p:blipFill>
        <p:spPr>
          <a:xfrm>
            <a:off x="157284" y="505222"/>
            <a:ext cx="8829432" cy="2455122"/>
          </a:xfrm>
          <a:prstGeom prst="rect">
            <a:avLst/>
          </a:prstGeom>
        </p:spPr>
      </p:pic>
      <p:pic>
        <p:nvPicPr>
          <p:cNvPr id="11" name="図 10">
            <a:extLst>
              <a:ext uri="{FF2B5EF4-FFF2-40B4-BE49-F238E27FC236}">
                <a16:creationId xmlns:a16="http://schemas.microsoft.com/office/drawing/2014/main" id="{C0BD4AAA-3885-4077-BD6F-81D42CE4064F}"/>
              </a:ext>
            </a:extLst>
          </p:cNvPr>
          <p:cNvPicPr>
            <a:picLocks noChangeAspect="1"/>
          </p:cNvPicPr>
          <p:nvPr/>
        </p:nvPicPr>
        <p:blipFill>
          <a:blip r:embed="rId3"/>
          <a:stretch>
            <a:fillRect/>
          </a:stretch>
        </p:blipFill>
        <p:spPr>
          <a:xfrm>
            <a:off x="186628" y="2831609"/>
            <a:ext cx="8608345" cy="4059133"/>
          </a:xfrm>
          <a:prstGeom prst="rect">
            <a:avLst/>
          </a:prstGeom>
        </p:spPr>
      </p:pic>
      <p:sp>
        <p:nvSpPr>
          <p:cNvPr id="6" name="Title 1">
            <a:extLst>
              <a:ext uri="{FF2B5EF4-FFF2-40B4-BE49-F238E27FC236}">
                <a16:creationId xmlns:a16="http://schemas.microsoft.com/office/drawing/2014/main" id="{29CE296A-8FAE-47EF-B393-DEB625F0C0E9}"/>
              </a:ext>
            </a:extLst>
          </p:cNvPr>
          <p:cNvSpPr txBox="1">
            <a:spLocks/>
          </p:cNvSpPr>
          <p:nvPr/>
        </p:nvSpPr>
        <p:spPr bwMode="auto">
          <a:xfrm>
            <a:off x="121500" y="-38565"/>
            <a:ext cx="91440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Tahoma" charset="0"/>
              </a:defRPr>
            </a:lvl2pPr>
            <a:lvl3pPr algn="l" rtl="0" fontAlgn="base">
              <a:spcBef>
                <a:spcPct val="0"/>
              </a:spcBef>
              <a:spcAft>
                <a:spcPct val="0"/>
              </a:spcAft>
              <a:defRPr sz="3600">
                <a:solidFill>
                  <a:schemeClr val="tx2"/>
                </a:solidFill>
                <a:latin typeface="Tahoma" charset="0"/>
              </a:defRPr>
            </a:lvl3pPr>
            <a:lvl4pPr algn="l" rtl="0" fontAlgn="base">
              <a:spcBef>
                <a:spcPct val="0"/>
              </a:spcBef>
              <a:spcAft>
                <a:spcPct val="0"/>
              </a:spcAft>
              <a:defRPr sz="3600">
                <a:solidFill>
                  <a:schemeClr val="tx2"/>
                </a:solidFill>
                <a:latin typeface="Tahoma" charset="0"/>
              </a:defRPr>
            </a:lvl4pPr>
            <a:lvl5pPr algn="l" rtl="0" fontAlgn="base">
              <a:spcBef>
                <a:spcPct val="0"/>
              </a:spcBef>
              <a:spcAft>
                <a:spcPct val="0"/>
              </a:spcAft>
              <a:defRPr sz="3600">
                <a:solidFill>
                  <a:schemeClr val="tx2"/>
                </a:solidFill>
                <a:latin typeface="Tahoma" charset="0"/>
              </a:defRPr>
            </a:lvl5pPr>
            <a:lvl6pPr marL="457200" algn="l" rtl="0" fontAlgn="base">
              <a:spcBef>
                <a:spcPct val="0"/>
              </a:spcBef>
              <a:spcAft>
                <a:spcPct val="0"/>
              </a:spcAft>
              <a:defRPr sz="3600">
                <a:solidFill>
                  <a:schemeClr val="tx2"/>
                </a:solidFill>
                <a:latin typeface="Tahoma" charset="0"/>
              </a:defRPr>
            </a:lvl6pPr>
            <a:lvl7pPr marL="914400" algn="l" rtl="0" fontAlgn="base">
              <a:spcBef>
                <a:spcPct val="0"/>
              </a:spcBef>
              <a:spcAft>
                <a:spcPct val="0"/>
              </a:spcAft>
              <a:defRPr sz="3600">
                <a:solidFill>
                  <a:schemeClr val="tx2"/>
                </a:solidFill>
                <a:latin typeface="Tahoma" charset="0"/>
              </a:defRPr>
            </a:lvl7pPr>
            <a:lvl8pPr marL="1371600" algn="l" rtl="0" fontAlgn="base">
              <a:spcBef>
                <a:spcPct val="0"/>
              </a:spcBef>
              <a:spcAft>
                <a:spcPct val="0"/>
              </a:spcAft>
              <a:defRPr sz="3600">
                <a:solidFill>
                  <a:schemeClr val="tx2"/>
                </a:solidFill>
                <a:latin typeface="Tahoma" charset="0"/>
              </a:defRPr>
            </a:lvl8pPr>
            <a:lvl9pPr marL="1828800" algn="l" rtl="0" fontAlgn="base">
              <a:spcBef>
                <a:spcPct val="0"/>
              </a:spcBef>
              <a:spcAft>
                <a:spcPct val="0"/>
              </a:spcAft>
              <a:defRPr sz="3600">
                <a:solidFill>
                  <a:schemeClr val="tx2"/>
                </a:solidFill>
                <a:latin typeface="Tahoma" charset="0"/>
              </a:defRPr>
            </a:lvl9pPr>
          </a:lstStyle>
          <a:p>
            <a:pPr algn="ctr"/>
            <a:r>
              <a:rPr lang="ja-JP" altLang="en-US" sz="2800" b="1" kern="0" dirty="0">
                <a:solidFill>
                  <a:srgbClr val="0000FF"/>
                </a:solidFill>
                <a:latin typeface="+mj-ea"/>
              </a:rPr>
              <a:t>ジカウイルス　</a:t>
            </a:r>
            <a:r>
              <a:rPr lang="en-US" sz="2800" b="1" kern="0" dirty="0">
                <a:solidFill>
                  <a:srgbClr val="0000FF"/>
                </a:solidFill>
                <a:latin typeface="+mj-ea"/>
              </a:rPr>
              <a:t>Zika virus</a:t>
            </a:r>
            <a:r>
              <a:rPr lang="ja-JP" altLang="en-US" sz="2800" b="1" kern="0" dirty="0">
                <a:solidFill>
                  <a:srgbClr val="0000FF"/>
                </a:solidFill>
                <a:latin typeface="+mj-ea"/>
              </a:rPr>
              <a:t>　（</a:t>
            </a:r>
            <a:r>
              <a:rPr lang="en-US" altLang="ja-JP" sz="2800" b="1" kern="0" dirty="0">
                <a:solidFill>
                  <a:srgbClr val="0000FF"/>
                </a:solidFill>
                <a:latin typeface="+mj-ea"/>
              </a:rPr>
              <a:t>2021</a:t>
            </a:r>
            <a:r>
              <a:rPr lang="ja-JP" altLang="en-US" sz="2800" b="1" kern="0" dirty="0">
                <a:solidFill>
                  <a:srgbClr val="0000FF"/>
                </a:solidFill>
                <a:latin typeface="+mj-ea"/>
              </a:rPr>
              <a:t>年国家試験）</a:t>
            </a:r>
            <a:endParaRPr lang="en-US" sz="2800" b="1" kern="0" dirty="0">
              <a:solidFill>
                <a:srgbClr val="0000FF"/>
              </a:solidFill>
              <a:latin typeface="+mj-ea"/>
            </a:endParaRPr>
          </a:p>
        </p:txBody>
      </p:sp>
    </p:spTree>
    <p:extLst>
      <p:ext uri="{BB962C8B-B14F-4D97-AF65-F5344CB8AC3E}">
        <p14:creationId xmlns:p14="http://schemas.microsoft.com/office/powerpoint/2010/main" val="805838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026">
            <a:extLst>
              <a:ext uri="{FF2B5EF4-FFF2-40B4-BE49-F238E27FC236}">
                <a16:creationId xmlns:a16="http://schemas.microsoft.com/office/drawing/2014/main" id="{16BC7C42-9FB3-48E6-81FE-E3447224BFAD}"/>
              </a:ext>
            </a:extLst>
          </p:cNvPr>
          <p:cNvSpPr txBox="1">
            <a:spLocks noChangeArrowheads="1"/>
          </p:cNvSpPr>
          <p:nvPr/>
        </p:nvSpPr>
        <p:spPr bwMode="auto">
          <a:xfrm>
            <a:off x="235458" y="763359"/>
            <a:ext cx="8608608" cy="316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316531" indent="-316531" algn="just" eaLnBrk="1" hangingPunct="1">
              <a:buClr>
                <a:srgbClr val="FF0000"/>
              </a:buClr>
              <a:buFont typeface="Wingdings" panose="05000000000000000000" pitchFamily="2" charset="2"/>
              <a:buChar char="l"/>
              <a:defRPr/>
            </a:pPr>
            <a:r>
              <a:rPr lang="ja-JP" altLang="en-US" sz="2215" b="1" dirty="0">
                <a:latin typeface="ＭＳ Ｐゴシック" pitchFamily="50" charset="-128"/>
              </a:rPr>
              <a:t>　抗ヘルペスウイルス薬</a:t>
            </a:r>
            <a:r>
              <a:rPr lang="ja-JP" altLang="en-US" sz="2215" b="1" dirty="0">
                <a:uFill>
                  <a:solidFill>
                    <a:srgbClr val="FF0000"/>
                  </a:solidFill>
                </a:uFill>
                <a:latin typeface="ＭＳ Ｐゴシック" pitchFamily="50" charset="-128"/>
              </a:rPr>
              <a:t> </a:t>
            </a:r>
            <a:endParaRPr lang="ja-JP" altLang="en-US" sz="2215" b="1" dirty="0">
              <a:latin typeface="ＭＳ Ｐゴシック" pitchFamily="50" charset="-128"/>
            </a:endParaRPr>
          </a:p>
          <a:p>
            <a:pPr algn="just" eaLnBrk="1" hangingPunct="1">
              <a:defRPr/>
            </a:pPr>
            <a:r>
              <a:rPr lang="ja-JP" altLang="en-US" sz="2215" b="1" dirty="0">
                <a:latin typeface="ＭＳ Ｐゴシック" pitchFamily="50" charset="-128"/>
              </a:rPr>
              <a:t>・グアノシン誘導体</a:t>
            </a:r>
            <a:endParaRPr lang="en-US" altLang="ja-JP" sz="2215" b="1" dirty="0">
              <a:latin typeface="ＭＳ Ｐゴシック" pitchFamily="50" charset="-128"/>
            </a:endParaRPr>
          </a:p>
          <a:p>
            <a:pPr algn="just" eaLnBrk="1" hangingPunct="1">
              <a:defRPr/>
            </a:pPr>
            <a:r>
              <a:rPr lang="ja-JP" altLang="en-US" sz="2215" b="1" dirty="0">
                <a:latin typeface="ＭＳ Ｐゴシック" pitchFamily="50" charset="-128"/>
              </a:rPr>
              <a:t>・ウイルス特異的なチミジンキナーゼ（</a:t>
            </a:r>
            <a:r>
              <a:rPr lang="en-US" altLang="ja-JP" sz="2215" b="1" dirty="0">
                <a:latin typeface="ＭＳ Ｐゴシック" pitchFamily="50" charset="-128"/>
              </a:rPr>
              <a:t>TK</a:t>
            </a:r>
            <a:r>
              <a:rPr lang="ja-JP" altLang="en-US" sz="2215" b="1" dirty="0">
                <a:latin typeface="ＭＳ Ｐゴシック" pitchFamily="50" charset="-128"/>
              </a:rPr>
              <a:t>）によって１リン酸化</a:t>
            </a:r>
          </a:p>
          <a:p>
            <a:pPr algn="just" eaLnBrk="1" hangingPunct="1">
              <a:defRPr/>
            </a:pPr>
            <a:r>
              <a:rPr lang="ja-JP" altLang="en-US" sz="2215" b="1" dirty="0">
                <a:latin typeface="ＭＳ Ｐゴシック" pitchFamily="50" charset="-128"/>
              </a:rPr>
              <a:t>　</a:t>
            </a:r>
            <a:r>
              <a:rPr lang="ja-JP" altLang="en-US" sz="2215" dirty="0">
                <a:latin typeface="HGｺﾞｼｯｸE" pitchFamily="49" charset="-128"/>
                <a:ea typeface="HGｺﾞｼｯｸE" pitchFamily="49" charset="-128"/>
              </a:rPr>
              <a:t>　</a:t>
            </a:r>
            <a:endParaRPr lang="en-US" altLang="ja-JP" sz="2215" dirty="0">
              <a:latin typeface="HGｺﾞｼｯｸE" pitchFamily="49" charset="-128"/>
              <a:ea typeface="HGｺﾞｼｯｸE" pitchFamily="49" charset="-128"/>
            </a:endParaRPr>
          </a:p>
          <a:p>
            <a:pPr algn="just" eaLnBrk="1" hangingPunct="1">
              <a:defRPr/>
            </a:pPr>
            <a:endParaRPr lang="en-US" altLang="ja-JP" sz="2215" dirty="0">
              <a:latin typeface="HGｺﾞｼｯｸE" pitchFamily="49" charset="-128"/>
              <a:ea typeface="HGｺﾞｼｯｸE" pitchFamily="49" charset="-128"/>
            </a:endParaRPr>
          </a:p>
          <a:p>
            <a:pPr algn="just" eaLnBrk="1" hangingPunct="1">
              <a:defRPr/>
            </a:pPr>
            <a:endParaRPr lang="en-US" altLang="ja-JP" sz="2215" dirty="0">
              <a:latin typeface="HGｺﾞｼｯｸE" pitchFamily="49" charset="-128"/>
              <a:ea typeface="HGｺﾞｼｯｸE" pitchFamily="49" charset="-128"/>
            </a:endParaRPr>
          </a:p>
          <a:p>
            <a:pPr algn="just" eaLnBrk="1" hangingPunct="1">
              <a:defRPr/>
            </a:pPr>
            <a:endParaRPr lang="en-US" altLang="ja-JP" sz="2215" dirty="0">
              <a:latin typeface="HGｺﾞｼｯｸE" pitchFamily="49" charset="-128"/>
              <a:ea typeface="HGｺﾞｼｯｸE" pitchFamily="49" charset="-128"/>
            </a:endParaRPr>
          </a:p>
          <a:p>
            <a:pPr algn="just" eaLnBrk="1" hangingPunct="1">
              <a:defRPr/>
            </a:pPr>
            <a:endParaRPr lang="en-US" altLang="ja-JP" sz="2215" dirty="0">
              <a:latin typeface="HGｺﾞｼｯｸE" pitchFamily="49" charset="-128"/>
              <a:ea typeface="HGｺﾞｼｯｸE" pitchFamily="49" charset="-128"/>
            </a:endParaRPr>
          </a:p>
          <a:p>
            <a:pPr algn="just" eaLnBrk="1" hangingPunct="1">
              <a:defRPr/>
            </a:pPr>
            <a:endParaRPr lang="en-US" altLang="ja-JP" sz="2215" dirty="0">
              <a:latin typeface="HGｺﾞｼｯｸE" pitchFamily="49" charset="-128"/>
              <a:ea typeface="HGｺﾞｼｯｸE" pitchFamily="49" charset="-128"/>
            </a:endParaRPr>
          </a:p>
        </p:txBody>
      </p:sp>
      <p:sp>
        <p:nvSpPr>
          <p:cNvPr id="106499" name="Rectangle 1027">
            <a:extLst>
              <a:ext uri="{FF2B5EF4-FFF2-40B4-BE49-F238E27FC236}">
                <a16:creationId xmlns:a16="http://schemas.microsoft.com/office/drawing/2014/main" id="{D855E1B4-3D86-4961-862A-39C1386C1AE6}"/>
              </a:ext>
            </a:extLst>
          </p:cNvPr>
          <p:cNvSpPr>
            <a:spLocks noGrp="1" noChangeArrowheads="1"/>
          </p:cNvSpPr>
          <p:nvPr>
            <p:ph type="ctrTitle"/>
          </p:nvPr>
        </p:nvSpPr>
        <p:spPr>
          <a:xfrm>
            <a:off x="981854" y="10365"/>
            <a:ext cx="7110046" cy="638908"/>
          </a:xfrm>
        </p:spPr>
        <p:txBody>
          <a:bodyPr/>
          <a:lstStyle/>
          <a:p>
            <a:pPr eaLnBrk="1" hangingPunct="1"/>
            <a:r>
              <a:rPr lang="ja-JP" altLang="en-US" sz="2585" b="1" dirty="0">
                <a:solidFill>
                  <a:srgbClr val="0000CC"/>
                </a:solidFill>
                <a:latin typeface="ＭＳ Ｐゴシック" panose="020B0600070205080204" pitchFamily="50" charset="-128"/>
              </a:rPr>
              <a:t>アシクロビル　</a:t>
            </a:r>
            <a:r>
              <a:rPr lang="en-US" altLang="ja-JP" sz="2585" b="1" dirty="0">
                <a:solidFill>
                  <a:srgbClr val="0000CC"/>
                </a:solidFill>
                <a:latin typeface="ＭＳ Ｐゴシック" panose="020B0600070205080204" pitchFamily="50" charset="-128"/>
              </a:rPr>
              <a:t>acyclovir</a:t>
            </a:r>
            <a:endParaRPr lang="ja-JP" altLang="en-US" sz="2585" b="1" dirty="0">
              <a:solidFill>
                <a:srgbClr val="0000CC"/>
              </a:solidFill>
              <a:latin typeface="ＭＳ Ｐゴシック" panose="020B0600070205080204" pitchFamily="50" charset="-128"/>
            </a:endParaRPr>
          </a:p>
        </p:txBody>
      </p:sp>
      <p:sp>
        <p:nvSpPr>
          <p:cNvPr id="106503" name="スライド番号プレースホルダー 3">
            <a:extLst>
              <a:ext uri="{FF2B5EF4-FFF2-40B4-BE49-F238E27FC236}">
                <a16:creationId xmlns:a16="http://schemas.microsoft.com/office/drawing/2014/main" id="{74D66AD9-F01B-4661-BA4C-039D455AB4E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954">
                <a:solidFill>
                  <a:schemeClr val="tx1"/>
                </a:solidFill>
                <a:latin typeface="Times New Roman" panose="02020603050405020304" pitchFamily="18" charset="0"/>
                <a:ea typeface="ＭＳ Ｐゴシック" panose="020B0600070205080204" pitchFamily="50" charset="-128"/>
              </a:defRPr>
            </a:lvl1pPr>
            <a:lvl2pPr marL="685817" indent="-263776">
              <a:spcBef>
                <a:spcPct val="20000"/>
              </a:spcBef>
              <a:buChar char="–"/>
              <a:defRPr kumimoji="1" sz="2585">
                <a:solidFill>
                  <a:schemeClr val="tx1"/>
                </a:solidFill>
                <a:latin typeface="Times New Roman" panose="02020603050405020304" pitchFamily="18" charset="0"/>
                <a:ea typeface="ＭＳ Ｐゴシック" panose="020B0600070205080204" pitchFamily="50" charset="-128"/>
              </a:defRPr>
            </a:lvl2pPr>
            <a:lvl3pPr marL="1055103" indent="-211021">
              <a:spcBef>
                <a:spcPct val="20000"/>
              </a:spcBef>
              <a:buChar char="•"/>
              <a:defRPr kumimoji="1" sz="2215">
                <a:solidFill>
                  <a:schemeClr val="tx1"/>
                </a:solidFill>
                <a:latin typeface="Times New Roman" panose="02020603050405020304" pitchFamily="18" charset="0"/>
                <a:ea typeface="ＭＳ Ｐゴシック" panose="020B0600070205080204" pitchFamily="50" charset="-128"/>
              </a:defRPr>
            </a:lvl3pPr>
            <a:lvl4pPr marL="1477145" indent="-211021">
              <a:spcBef>
                <a:spcPct val="20000"/>
              </a:spcBef>
              <a:buChar char="–"/>
              <a:defRPr kumimoji="1" sz="1846">
                <a:solidFill>
                  <a:schemeClr val="tx1"/>
                </a:solidFill>
                <a:latin typeface="Times New Roman" panose="02020603050405020304" pitchFamily="18" charset="0"/>
                <a:ea typeface="ＭＳ Ｐゴシック" panose="020B0600070205080204" pitchFamily="50" charset="-128"/>
              </a:defRPr>
            </a:lvl4pPr>
            <a:lvl5pPr marL="1899186" indent="-211021">
              <a:spcBef>
                <a:spcPct val="20000"/>
              </a:spcBef>
              <a:buChar char="»"/>
              <a:defRPr kumimoji="1" sz="1846">
                <a:solidFill>
                  <a:schemeClr val="tx1"/>
                </a:solidFill>
                <a:latin typeface="Times New Roman" panose="02020603050405020304" pitchFamily="18" charset="0"/>
                <a:ea typeface="ＭＳ Ｐゴシック" panose="020B0600070205080204" pitchFamily="50" charset="-128"/>
              </a:defRPr>
            </a:lvl5pPr>
            <a:lvl6pPr marL="2321227" indent="-211021" eaLnBrk="0" fontAlgn="base" hangingPunct="0">
              <a:spcBef>
                <a:spcPct val="20000"/>
              </a:spcBef>
              <a:spcAft>
                <a:spcPct val="0"/>
              </a:spcAft>
              <a:buChar char="»"/>
              <a:defRPr kumimoji="1" sz="1846">
                <a:solidFill>
                  <a:schemeClr val="tx1"/>
                </a:solidFill>
                <a:latin typeface="Times New Roman" panose="02020603050405020304" pitchFamily="18" charset="0"/>
                <a:ea typeface="ＭＳ Ｐゴシック" panose="020B0600070205080204" pitchFamily="50" charset="-128"/>
              </a:defRPr>
            </a:lvl6pPr>
            <a:lvl7pPr marL="2743269" indent="-211021" eaLnBrk="0" fontAlgn="base" hangingPunct="0">
              <a:spcBef>
                <a:spcPct val="20000"/>
              </a:spcBef>
              <a:spcAft>
                <a:spcPct val="0"/>
              </a:spcAft>
              <a:buChar char="»"/>
              <a:defRPr kumimoji="1" sz="1846">
                <a:solidFill>
                  <a:schemeClr val="tx1"/>
                </a:solidFill>
                <a:latin typeface="Times New Roman" panose="02020603050405020304" pitchFamily="18" charset="0"/>
                <a:ea typeface="ＭＳ Ｐゴシック" panose="020B0600070205080204" pitchFamily="50" charset="-128"/>
              </a:defRPr>
            </a:lvl7pPr>
            <a:lvl8pPr marL="3165310" indent="-211021" eaLnBrk="0" fontAlgn="base" hangingPunct="0">
              <a:spcBef>
                <a:spcPct val="20000"/>
              </a:spcBef>
              <a:spcAft>
                <a:spcPct val="0"/>
              </a:spcAft>
              <a:buChar char="»"/>
              <a:defRPr kumimoji="1" sz="1846">
                <a:solidFill>
                  <a:schemeClr val="tx1"/>
                </a:solidFill>
                <a:latin typeface="Times New Roman" panose="02020603050405020304" pitchFamily="18" charset="0"/>
                <a:ea typeface="ＭＳ Ｐゴシック" panose="020B0600070205080204" pitchFamily="50" charset="-128"/>
              </a:defRPr>
            </a:lvl8pPr>
            <a:lvl9pPr marL="3587351" indent="-211021" eaLnBrk="0" fontAlgn="base" hangingPunct="0">
              <a:spcBef>
                <a:spcPct val="20000"/>
              </a:spcBef>
              <a:spcAft>
                <a:spcPct val="0"/>
              </a:spcAft>
              <a:buChar char="»"/>
              <a:defRPr kumimoji="1" sz="1846">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fld id="{B21D43D0-22C4-442F-8798-2D0955AD9F13}" type="slidenum">
              <a:rPr lang="en-US" altLang="ja-JP" sz="2215">
                <a:latin typeface="ＭＳ Ｐゴシック" panose="020B0600070205080204" pitchFamily="50" charset="-128"/>
              </a:rPr>
              <a:pPr>
                <a:spcBef>
                  <a:spcPct val="0"/>
                </a:spcBef>
                <a:buFontTx/>
                <a:buNone/>
              </a:pPr>
              <a:t>14</a:t>
            </a:fld>
            <a:endParaRPr lang="en-US" altLang="ja-JP" sz="2215">
              <a:latin typeface="ＭＳ Ｐゴシック" panose="020B0600070205080204" pitchFamily="50" charset="-128"/>
            </a:endParaRPr>
          </a:p>
        </p:txBody>
      </p:sp>
      <p:sp>
        <p:nvSpPr>
          <p:cNvPr id="106504" name="正方形/長方形 4">
            <a:extLst>
              <a:ext uri="{FF2B5EF4-FFF2-40B4-BE49-F238E27FC236}">
                <a16:creationId xmlns:a16="http://schemas.microsoft.com/office/drawing/2014/main" id="{FAB44DC7-8DCF-4007-81BB-7321B8F17E49}"/>
              </a:ext>
            </a:extLst>
          </p:cNvPr>
          <p:cNvSpPr>
            <a:spLocks noChangeArrowheads="1"/>
          </p:cNvSpPr>
          <p:nvPr/>
        </p:nvSpPr>
        <p:spPr bwMode="auto">
          <a:xfrm>
            <a:off x="3623058" y="1049192"/>
            <a:ext cx="2305439"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en-US" altLang="ja-JP" sz="2215" dirty="0" err="1">
                <a:solidFill>
                  <a:srgbClr val="979797"/>
                </a:solidFill>
                <a:latin typeface="Verdana" panose="020B0604030504040204" pitchFamily="34" charset="0"/>
              </a:rPr>
              <a:t>eɪˈsaɪ</a:t>
            </a:r>
            <a:r>
              <a:rPr lang="en-US" altLang="ja-JP" sz="2215" dirty="0">
                <a:solidFill>
                  <a:srgbClr val="979797"/>
                </a:solidFill>
                <a:latin typeface="Verdana" panose="020B0604030504040204" pitchFamily="34" charset="0"/>
              </a:rPr>
              <a:t> </a:t>
            </a:r>
            <a:r>
              <a:rPr lang="en-US" altLang="ja-JP" sz="2215" dirty="0" err="1">
                <a:solidFill>
                  <a:srgbClr val="979797"/>
                </a:solidFill>
                <a:latin typeface="Verdana" panose="020B0604030504040204" pitchFamily="34" charset="0"/>
              </a:rPr>
              <a:t>kloʊˌvɪər</a:t>
            </a:r>
            <a:endParaRPr lang="ja-JP" altLang="en-US" sz="2215" dirty="0"/>
          </a:p>
        </p:txBody>
      </p:sp>
      <p:pic>
        <p:nvPicPr>
          <p:cNvPr id="3" name="図 2">
            <a:extLst>
              <a:ext uri="{FF2B5EF4-FFF2-40B4-BE49-F238E27FC236}">
                <a16:creationId xmlns:a16="http://schemas.microsoft.com/office/drawing/2014/main" id="{A3D976DF-38F2-4082-AC07-BBAD2998823A}"/>
              </a:ext>
            </a:extLst>
          </p:cNvPr>
          <p:cNvPicPr>
            <a:picLocks noChangeAspect="1"/>
          </p:cNvPicPr>
          <p:nvPr/>
        </p:nvPicPr>
        <p:blipFill>
          <a:blip r:embed="rId5"/>
          <a:stretch>
            <a:fillRect/>
          </a:stretch>
        </p:blipFill>
        <p:spPr>
          <a:xfrm>
            <a:off x="-35123" y="2002898"/>
            <a:ext cx="9144000" cy="1806140"/>
          </a:xfrm>
          <a:prstGeom prst="rect">
            <a:avLst/>
          </a:prstGeom>
        </p:spPr>
      </p:pic>
      <p:sp>
        <p:nvSpPr>
          <p:cNvPr id="12" name="テキスト ボックス 11">
            <a:extLst>
              <a:ext uri="{FF2B5EF4-FFF2-40B4-BE49-F238E27FC236}">
                <a16:creationId xmlns:a16="http://schemas.microsoft.com/office/drawing/2014/main" id="{43BDFA20-E3A5-4706-94B4-0390CA959F16}"/>
              </a:ext>
            </a:extLst>
          </p:cNvPr>
          <p:cNvSpPr txBox="1"/>
          <p:nvPr/>
        </p:nvSpPr>
        <p:spPr>
          <a:xfrm>
            <a:off x="7788801" y="3783625"/>
            <a:ext cx="2375341" cy="253916"/>
          </a:xfrm>
          <a:prstGeom prst="rect">
            <a:avLst/>
          </a:prstGeom>
          <a:noFill/>
        </p:spPr>
        <p:txBody>
          <a:bodyPr wrap="square">
            <a:spAutoFit/>
          </a:bodyPr>
          <a:lstStyle/>
          <a:p>
            <a:pPr>
              <a:spcBef>
                <a:spcPct val="0"/>
              </a:spcBef>
              <a:buFontTx/>
              <a:buNone/>
            </a:pPr>
            <a:r>
              <a:rPr lang="ja-JP" altLang="en-US" sz="1050" b="1" dirty="0">
                <a:latin typeface="+mj-ea"/>
                <a:ea typeface="+mj-ea"/>
              </a:rPr>
              <a:t>薬がみえる ｐ</a:t>
            </a:r>
            <a:r>
              <a:rPr lang="en-US" altLang="ja-JP" sz="1050" b="1" dirty="0">
                <a:latin typeface="+mj-ea"/>
                <a:ea typeface="+mj-ea"/>
              </a:rPr>
              <a:t>. 298</a:t>
            </a:r>
          </a:p>
        </p:txBody>
      </p:sp>
      <p:pic>
        <p:nvPicPr>
          <p:cNvPr id="6" name="図 5">
            <a:extLst>
              <a:ext uri="{FF2B5EF4-FFF2-40B4-BE49-F238E27FC236}">
                <a16:creationId xmlns:a16="http://schemas.microsoft.com/office/drawing/2014/main" id="{2CAB0720-A14A-F03B-AEE5-695A9BA27137}"/>
              </a:ext>
            </a:extLst>
          </p:cNvPr>
          <p:cNvPicPr>
            <a:picLocks noChangeAspect="1"/>
          </p:cNvPicPr>
          <p:nvPr/>
        </p:nvPicPr>
        <p:blipFill rotWithShape="1">
          <a:blip r:embed="rId6"/>
          <a:srcRect l="9050" t="44400" r="38975" b="16288"/>
          <a:stretch/>
        </p:blipFill>
        <p:spPr>
          <a:xfrm>
            <a:off x="3104044" y="4092365"/>
            <a:ext cx="5934090" cy="2524737"/>
          </a:xfrm>
          <a:prstGeom prst="rect">
            <a:avLst/>
          </a:prstGeom>
        </p:spPr>
      </p:pic>
      <p:pic>
        <p:nvPicPr>
          <p:cNvPr id="9" name="図 8">
            <a:extLst>
              <a:ext uri="{FF2B5EF4-FFF2-40B4-BE49-F238E27FC236}">
                <a16:creationId xmlns:a16="http://schemas.microsoft.com/office/drawing/2014/main" id="{E7215064-6BAD-F39C-18DD-402BCC3788AB}"/>
              </a:ext>
            </a:extLst>
          </p:cNvPr>
          <p:cNvPicPr>
            <a:picLocks noChangeAspect="1"/>
          </p:cNvPicPr>
          <p:nvPr/>
        </p:nvPicPr>
        <p:blipFill rotWithShape="1">
          <a:blip r:embed="rId7"/>
          <a:srcRect l="8263" t="19279" r="81099" b="76618"/>
          <a:stretch/>
        </p:blipFill>
        <p:spPr>
          <a:xfrm>
            <a:off x="235458" y="3929244"/>
            <a:ext cx="2464421" cy="534603"/>
          </a:xfrm>
          <a:prstGeom prst="rect">
            <a:avLst/>
          </a:prstGeom>
        </p:spPr>
      </p:pic>
      <p:pic>
        <p:nvPicPr>
          <p:cNvPr id="10" name="acyclovir">
            <a:hlinkClick r:id="" action="ppaction://media"/>
            <a:extLst>
              <a:ext uri="{FF2B5EF4-FFF2-40B4-BE49-F238E27FC236}">
                <a16:creationId xmlns:a16="http://schemas.microsoft.com/office/drawing/2014/main" id="{91B4C079-281B-81DA-0350-7BC5BEAC3D7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71089" y="780201"/>
            <a:ext cx="602928" cy="602928"/>
          </a:xfrm>
          <a:prstGeom prst="rect">
            <a:avLst/>
          </a:prstGeom>
          <a:solidFill>
            <a:schemeClr val="accent1"/>
          </a:solidFill>
        </p:spPr>
      </p:pic>
      <p:pic>
        <p:nvPicPr>
          <p:cNvPr id="13" name="図 12" descr="QR コード&#10;&#10;自動的に生成された説明">
            <a:extLst>
              <a:ext uri="{FF2B5EF4-FFF2-40B4-BE49-F238E27FC236}">
                <a16:creationId xmlns:a16="http://schemas.microsoft.com/office/drawing/2014/main" id="{D73261F9-FA80-6CDA-A7C9-F8942C7609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5458" y="4536023"/>
            <a:ext cx="2464421" cy="2464421"/>
          </a:xfrm>
          <a:prstGeom prst="rect">
            <a:avLst/>
          </a:prstGeom>
        </p:spPr>
      </p:pic>
    </p:spTree>
    <p:extLst>
      <p:ext uri="{BB962C8B-B14F-4D97-AF65-F5344CB8AC3E}">
        <p14:creationId xmlns:p14="http://schemas.microsoft.com/office/powerpoint/2010/main" val="137593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8C6A607-AA28-29BF-C935-E940570DB863}"/>
              </a:ext>
            </a:extLst>
          </p:cNvPr>
          <p:cNvPicPr>
            <a:picLocks noChangeAspect="1"/>
          </p:cNvPicPr>
          <p:nvPr/>
        </p:nvPicPr>
        <p:blipFill rotWithShape="1">
          <a:blip r:embed="rId2"/>
          <a:srcRect t="39157" r="19414" b="9197"/>
          <a:stretch/>
        </p:blipFill>
        <p:spPr>
          <a:xfrm>
            <a:off x="246239" y="1078291"/>
            <a:ext cx="5326081" cy="5663077"/>
          </a:xfrm>
          <a:prstGeom prst="rect">
            <a:avLst/>
          </a:prstGeom>
        </p:spPr>
      </p:pic>
      <p:sp>
        <p:nvSpPr>
          <p:cNvPr id="4" name="スライド番号プレースホルダー 3">
            <a:extLst>
              <a:ext uri="{FF2B5EF4-FFF2-40B4-BE49-F238E27FC236}">
                <a16:creationId xmlns:a16="http://schemas.microsoft.com/office/drawing/2014/main" id="{973B64A8-A70C-48BE-934B-9D9E145C66C4}"/>
              </a:ext>
            </a:extLst>
          </p:cNvPr>
          <p:cNvSpPr>
            <a:spLocks noGrp="1"/>
          </p:cNvSpPr>
          <p:nvPr>
            <p:ph type="sldNum" sz="quarter" idx="12"/>
          </p:nvPr>
        </p:nvSpPr>
        <p:spPr/>
        <p:txBody>
          <a:bodyPr/>
          <a:lstStyle/>
          <a:p>
            <a:pPr>
              <a:defRPr/>
            </a:pPr>
            <a:fld id="{62A40F47-107D-4008-AA85-B2B639D47E22}" type="slidenum">
              <a:rPr lang="en-US" altLang="ja-JP" smtClean="0"/>
              <a:pPr>
                <a:defRPr/>
              </a:pPr>
              <a:t>15</a:t>
            </a:fld>
            <a:endParaRPr lang="en-US" altLang="ja-JP" dirty="0"/>
          </a:p>
        </p:txBody>
      </p:sp>
      <p:sp>
        <p:nvSpPr>
          <p:cNvPr id="9" name="Rectangle 2">
            <a:extLst>
              <a:ext uri="{FF2B5EF4-FFF2-40B4-BE49-F238E27FC236}">
                <a16:creationId xmlns:a16="http://schemas.microsoft.com/office/drawing/2014/main" id="{0570E547-8D3D-4492-8EC8-B820A3E98F24}"/>
              </a:ext>
            </a:extLst>
          </p:cNvPr>
          <p:cNvSpPr>
            <a:spLocks noGrp="1" noChangeArrowheads="1"/>
          </p:cNvSpPr>
          <p:nvPr>
            <p:ph type="title"/>
          </p:nvPr>
        </p:nvSpPr>
        <p:spPr>
          <a:xfrm>
            <a:off x="-78186" y="-8748"/>
            <a:ext cx="9152553" cy="523106"/>
          </a:xfrm>
        </p:spPr>
        <p:txBody>
          <a:bodyPr/>
          <a:lstStyle/>
          <a:p>
            <a:r>
              <a:rPr lang="en-US" altLang="ja-JP" sz="3200" b="1" dirty="0">
                <a:solidFill>
                  <a:srgbClr val="0000FF"/>
                </a:solidFill>
                <a:latin typeface="+mj-ea"/>
              </a:rPr>
              <a:t>2022</a:t>
            </a:r>
            <a:r>
              <a:rPr lang="ja-JP" altLang="en-US" sz="3200" b="1" dirty="0">
                <a:solidFill>
                  <a:srgbClr val="0000FF"/>
                </a:solidFill>
                <a:latin typeface="+mj-ea"/>
              </a:rPr>
              <a:t>年　第</a:t>
            </a:r>
            <a:r>
              <a:rPr lang="en-US" altLang="ja-JP" sz="3200" b="1" dirty="0">
                <a:solidFill>
                  <a:srgbClr val="0000FF"/>
                </a:solidFill>
                <a:latin typeface="+mj-ea"/>
              </a:rPr>
              <a:t>116</a:t>
            </a:r>
            <a:r>
              <a:rPr lang="ja-JP" altLang="en-US" sz="3200" b="1" dirty="0">
                <a:solidFill>
                  <a:srgbClr val="0000FF"/>
                </a:solidFill>
                <a:latin typeface="+mj-ea"/>
              </a:rPr>
              <a:t>回医師国家試験　英語問題</a:t>
            </a:r>
          </a:p>
        </p:txBody>
      </p:sp>
      <p:sp>
        <p:nvSpPr>
          <p:cNvPr id="13" name="Rectangle 2">
            <a:extLst>
              <a:ext uri="{FF2B5EF4-FFF2-40B4-BE49-F238E27FC236}">
                <a16:creationId xmlns:a16="http://schemas.microsoft.com/office/drawing/2014/main" id="{1EE9F0B8-B5C4-4A0B-BBED-4A3BF3C48FB1}"/>
              </a:ext>
            </a:extLst>
          </p:cNvPr>
          <p:cNvSpPr txBox="1">
            <a:spLocks noChangeArrowheads="1"/>
          </p:cNvSpPr>
          <p:nvPr/>
        </p:nvSpPr>
        <p:spPr bwMode="auto">
          <a:xfrm>
            <a:off x="5763947" y="2384250"/>
            <a:ext cx="331495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br>
              <a:rPr lang="en-US" altLang="ja-JP" sz="3200" b="1" kern="0" dirty="0">
                <a:solidFill>
                  <a:srgbClr val="0000FF"/>
                </a:solidFill>
                <a:latin typeface="+mj-ea"/>
              </a:rPr>
            </a:br>
            <a:r>
              <a:rPr lang="ja-JP" altLang="en-US" sz="3200" b="1" kern="0" dirty="0">
                <a:solidFill>
                  <a:srgbClr val="0000FF"/>
                </a:solidFill>
                <a:latin typeface="+mj-ea"/>
              </a:rPr>
              <a:t>英語問題</a:t>
            </a:r>
            <a:r>
              <a:rPr lang="en-US" altLang="ja-JP" sz="3200" b="1" kern="0" dirty="0">
                <a:solidFill>
                  <a:srgbClr val="0000FF"/>
                </a:solidFill>
                <a:latin typeface="+mj-ea"/>
              </a:rPr>
              <a:t>3</a:t>
            </a:r>
            <a:r>
              <a:rPr lang="ja-JP" altLang="en-US" sz="3200" b="1" kern="0" dirty="0">
                <a:solidFill>
                  <a:srgbClr val="0000FF"/>
                </a:solidFill>
                <a:latin typeface="+mj-ea"/>
              </a:rPr>
              <a:t>問</a:t>
            </a:r>
          </a:p>
        </p:txBody>
      </p:sp>
      <p:sp>
        <p:nvSpPr>
          <p:cNvPr id="12" name="正方形/長方形 11">
            <a:extLst>
              <a:ext uri="{FF2B5EF4-FFF2-40B4-BE49-F238E27FC236}">
                <a16:creationId xmlns:a16="http://schemas.microsoft.com/office/drawing/2014/main" id="{E00CEFD4-48DE-4045-8E16-BC65A07E8655}"/>
              </a:ext>
            </a:extLst>
          </p:cNvPr>
          <p:cNvSpPr/>
          <p:nvPr/>
        </p:nvSpPr>
        <p:spPr>
          <a:xfrm>
            <a:off x="321498" y="5944444"/>
            <a:ext cx="5186606" cy="2395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12737E93-B1BB-4FAF-BEA6-81E93E5B4D17}"/>
              </a:ext>
            </a:extLst>
          </p:cNvPr>
          <p:cNvSpPr/>
          <p:nvPr/>
        </p:nvSpPr>
        <p:spPr>
          <a:xfrm>
            <a:off x="321498" y="6465956"/>
            <a:ext cx="5186606" cy="2395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4C3A7518-D13C-4424-B487-90B61DCAEB60}"/>
              </a:ext>
            </a:extLst>
          </p:cNvPr>
          <p:cNvSpPr/>
          <p:nvPr/>
        </p:nvSpPr>
        <p:spPr>
          <a:xfrm>
            <a:off x="180734" y="1033234"/>
            <a:ext cx="5327370" cy="2833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2">
            <a:extLst>
              <a:ext uri="{FF2B5EF4-FFF2-40B4-BE49-F238E27FC236}">
                <a16:creationId xmlns:a16="http://schemas.microsoft.com/office/drawing/2014/main" id="{790D722E-773C-4868-82F3-BD8001EFFF1D}"/>
              </a:ext>
            </a:extLst>
          </p:cNvPr>
          <p:cNvSpPr txBox="1">
            <a:spLocks noChangeArrowheads="1"/>
          </p:cNvSpPr>
          <p:nvPr/>
        </p:nvSpPr>
        <p:spPr bwMode="auto">
          <a:xfrm>
            <a:off x="6090665" y="1174901"/>
            <a:ext cx="2661516" cy="57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a:br>
              <a:rPr lang="en-US" altLang="ja-JP" sz="2400" b="1" kern="0" dirty="0">
                <a:solidFill>
                  <a:srgbClr val="0000FF"/>
                </a:solidFill>
                <a:latin typeface="+mj-ea"/>
              </a:rPr>
            </a:br>
            <a:r>
              <a:rPr lang="en-US" altLang="ja-JP" sz="2400" b="1" kern="0" dirty="0">
                <a:solidFill>
                  <a:srgbClr val="0000FF"/>
                </a:solidFill>
                <a:latin typeface="+mj-ea"/>
              </a:rPr>
              <a:t>2022</a:t>
            </a:r>
            <a:r>
              <a:rPr lang="ja-JP" altLang="en-US" sz="2400" b="1" kern="0" dirty="0">
                <a:solidFill>
                  <a:srgbClr val="0000FF"/>
                </a:solidFill>
                <a:latin typeface="+mj-ea"/>
              </a:rPr>
              <a:t>年の医師国家試験は総問題数が</a:t>
            </a:r>
            <a:r>
              <a:rPr lang="en-US" altLang="ja-JP" sz="2400" b="1" kern="0" dirty="0">
                <a:solidFill>
                  <a:srgbClr val="0000FF"/>
                </a:solidFill>
                <a:latin typeface="+mj-ea"/>
              </a:rPr>
              <a:t>100</a:t>
            </a:r>
            <a:r>
              <a:rPr lang="ja-JP" altLang="en-US" sz="2400" b="1" kern="0" dirty="0">
                <a:solidFill>
                  <a:srgbClr val="0000FF"/>
                </a:solidFill>
                <a:latin typeface="+mj-ea"/>
              </a:rPr>
              <a:t>題減じ、合計</a:t>
            </a:r>
            <a:r>
              <a:rPr lang="en-US" altLang="ja-JP" sz="2400" b="1" kern="0" dirty="0">
                <a:solidFill>
                  <a:srgbClr val="0000FF"/>
                </a:solidFill>
                <a:latin typeface="+mj-ea"/>
              </a:rPr>
              <a:t>400</a:t>
            </a:r>
            <a:r>
              <a:rPr lang="ja-JP" altLang="en-US" sz="2400" b="1" kern="0" dirty="0">
                <a:solidFill>
                  <a:srgbClr val="0000FF"/>
                </a:solidFill>
                <a:latin typeface="+mj-ea"/>
              </a:rPr>
              <a:t>題になった</a:t>
            </a:r>
          </a:p>
        </p:txBody>
      </p:sp>
      <p:pic>
        <p:nvPicPr>
          <p:cNvPr id="1026" name="Picture 2" descr="国試116 ― 第116回医師国家試験問題解説書(テコム) | 医師国家試験問題解説書編集委員会 |本 | 通販 | Amazon">
            <a:extLst>
              <a:ext uri="{FF2B5EF4-FFF2-40B4-BE49-F238E27FC236}">
                <a16:creationId xmlns:a16="http://schemas.microsoft.com/office/drawing/2014/main" id="{01F42F79-CE52-6C74-7723-47D51FEB9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3519156"/>
            <a:ext cx="2180240" cy="306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298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7994437-A0C9-49C4-AD73-12120A66B0C5}"/>
              </a:ext>
            </a:extLst>
          </p:cNvPr>
          <p:cNvSpPr>
            <a:spLocks noGrp="1"/>
          </p:cNvSpPr>
          <p:nvPr>
            <p:ph type="sldNum" sz="quarter" idx="12"/>
          </p:nvPr>
        </p:nvSpPr>
        <p:spPr/>
        <p:txBody>
          <a:bodyPr/>
          <a:lstStyle/>
          <a:p>
            <a:pPr>
              <a:defRPr/>
            </a:pPr>
            <a:fld id="{62A40F47-107D-4008-AA85-B2B639D47E22}" type="slidenum">
              <a:rPr lang="en-US" altLang="ja-JP" smtClean="0"/>
              <a:pPr>
                <a:defRPr/>
              </a:pPr>
              <a:t>16</a:t>
            </a:fld>
            <a:endParaRPr lang="en-US" altLang="ja-JP" dirty="0"/>
          </a:p>
        </p:txBody>
      </p:sp>
      <p:sp>
        <p:nvSpPr>
          <p:cNvPr id="6" name="Title 1">
            <a:extLst>
              <a:ext uri="{FF2B5EF4-FFF2-40B4-BE49-F238E27FC236}">
                <a16:creationId xmlns:a16="http://schemas.microsoft.com/office/drawing/2014/main" id="{29CE296A-8FAE-47EF-B393-DEB625F0C0E9}"/>
              </a:ext>
            </a:extLst>
          </p:cNvPr>
          <p:cNvSpPr txBox="1">
            <a:spLocks/>
          </p:cNvSpPr>
          <p:nvPr/>
        </p:nvSpPr>
        <p:spPr bwMode="auto">
          <a:xfrm>
            <a:off x="121500" y="-38565"/>
            <a:ext cx="91440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Tahoma" charset="0"/>
              </a:defRPr>
            </a:lvl2pPr>
            <a:lvl3pPr algn="l" rtl="0" fontAlgn="base">
              <a:spcBef>
                <a:spcPct val="0"/>
              </a:spcBef>
              <a:spcAft>
                <a:spcPct val="0"/>
              </a:spcAft>
              <a:defRPr sz="3600">
                <a:solidFill>
                  <a:schemeClr val="tx2"/>
                </a:solidFill>
                <a:latin typeface="Tahoma" charset="0"/>
              </a:defRPr>
            </a:lvl3pPr>
            <a:lvl4pPr algn="l" rtl="0" fontAlgn="base">
              <a:spcBef>
                <a:spcPct val="0"/>
              </a:spcBef>
              <a:spcAft>
                <a:spcPct val="0"/>
              </a:spcAft>
              <a:defRPr sz="3600">
                <a:solidFill>
                  <a:schemeClr val="tx2"/>
                </a:solidFill>
                <a:latin typeface="Tahoma" charset="0"/>
              </a:defRPr>
            </a:lvl4pPr>
            <a:lvl5pPr algn="l" rtl="0" fontAlgn="base">
              <a:spcBef>
                <a:spcPct val="0"/>
              </a:spcBef>
              <a:spcAft>
                <a:spcPct val="0"/>
              </a:spcAft>
              <a:defRPr sz="3600">
                <a:solidFill>
                  <a:schemeClr val="tx2"/>
                </a:solidFill>
                <a:latin typeface="Tahoma" charset="0"/>
              </a:defRPr>
            </a:lvl5pPr>
            <a:lvl6pPr marL="457200" algn="l" rtl="0" fontAlgn="base">
              <a:spcBef>
                <a:spcPct val="0"/>
              </a:spcBef>
              <a:spcAft>
                <a:spcPct val="0"/>
              </a:spcAft>
              <a:defRPr sz="3600">
                <a:solidFill>
                  <a:schemeClr val="tx2"/>
                </a:solidFill>
                <a:latin typeface="Tahoma" charset="0"/>
              </a:defRPr>
            </a:lvl6pPr>
            <a:lvl7pPr marL="914400" algn="l" rtl="0" fontAlgn="base">
              <a:spcBef>
                <a:spcPct val="0"/>
              </a:spcBef>
              <a:spcAft>
                <a:spcPct val="0"/>
              </a:spcAft>
              <a:defRPr sz="3600">
                <a:solidFill>
                  <a:schemeClr val="tx2"/>
                </a:solidFill>
                <a:latin typeface="Tahoma" charset="0"/>
              </a:defRPr>
            </a:lvl7pPr>
            <a:lvl8pPr marL="1371600" algn="l" rtl="0" fontAlgn="base">
              <a:spcBef>
                <a:spcPct val="0"/>
              </a:spcBef>
              <a:spcAft>
                <a:spcPct val="0"/>
              </a:spcAft>
              <a:defRPr sz="3600">
                <a:solidFill>
                  <a:schemeClr val="tx2"/>
                </a:solidFill>
                <a:latin typeface="Tahoma" charset="0"/>
              </a:defRPr>
            </a:lvl8pPr>
            <a:lvl9pPr marL="1828800" algn="l" rtl="0" fontAlgn="base">
              <a:spcBef>
                <a:spcPct val="0"/>
              </a:spcBef>
              <a:spcAft>
                <a:spcPct val="0"/>
              </a:spcAft>
              <a:defRPr sz="3600">
                <a:solidFill>
                  <a:schemeClr val="tx2"/>
                </a:solidFill>
                <a:latin typeface="Tahoma" charset="0"/>
              </a:defRPr>
            </a:lvl9pPr>
          </a:lstStyle>
          <a:p>
            <a:pPr algn="ctr"/>
            <a:r>
              <a:rPr lang="ja-JP" altLang="en-US" sz="2800" b="1" kern="0" dirty="0">
                <a:solidFill>
                  <a:srgbClr val="0000FF"/>
                </a:solidFill>
                <a:latin typeface="+mj-ea"/>
              </a:rPr>
              <a:t>心膜炎（</a:t>
            </a:r>
            <a:r>
              <a:rPr lang="en-US" altLang="ja-JP" sz="2800" b="1" kern="0" dirty="0">
                <a:solidFill>
                  <a:srgbClr val="0000FF"/>
                </a:solidFill>
                <a:latin typeface="+mj-ea"/>
              </a:rPr>
              <a:t>2022</a:t>
            </a:r>
            <a:r>
              <a:rPr lang="ja-JP" altLang="en-US" sz="2800" b="1" kern="0" dirty="0">
                <a:solidFill>
                  <a:srgbClr val="0000FF"/>
                </a:solidFill>
                <a:latin typeface="+mj-ea"/>
              </a:rPr>
              <a:t>年国家試験問題）</a:t>
            </a:r>
            <a:endParaRPr lang="en-US" altLang="ja-JP" sz="2800" b="1" kern="0" dirty="0">
              <a:solidFill>
                <a:srgbClr val="0000FF"/>
              </a:solidFill>
              <a:latin typeface="+mj-ea"/>
            </a:endParaRPr>
          </a:p>
        </p:txBody>
      </p:sp>
      <p:pic>
        <p:nvPicPr>
          <p:cNvPr id="3" name="図 2">
            <a:extLst>
              <a:ext uri="{FF2B5EF4-FFF2-40B4-BE49-F238E27FC236}">
                <a16:creationId xmlns:a16="http://schemas.microsoft.com/office/drawing/2014/main" id="{194A086D-FA03-236B-000D-76CC4A4F11E8}"/>
              </a:ext>
            </a:extLst>
          </p:cNvPr>
          <p:cNvPicPr>
            <a:picLocks noChangeAspect="1"/>
          </p:cNvPicPr>
          <p:nvPr/>
        </p:nvPicPr>
        <p:blipFill>
          <a:blip r:embed="rId2"/>
          <a:stretch>
            <a:fillRect/>
          </a:stretch>
        </p:blipFill>
        <p:spPr>
          <a:xfrm>
            <a:off x="612505" y="605612"/>
            <a:ext cx="7813618" cy="6252387"/>
          </a:xfrm>
          <a:prstGeom prst="rect">
            <a:avLst/>
          </a:prstGeom>
        </p:spPr>
      </p:pic>
      <p:sp>
        <p:nvSpPr>
          <p:cNvPr id="8" name="テキスト ボックス 7">
            <a:extLst>
              <a:ext uri="{FF2B5EF4-FFF2-40B4-BE49-F238E27FC236}">
                <a16:creationId xmlns:a16="http://schemas.microsoft.com/office/drawing/2014/main" id="{8F44D779-740B-B133-8345-8F4E778EEAA7}"/>
              </a:ext>
            </a:extLst>
          </p:cNvPr>
          <p:cNvSpPr txBox="1"/>
          <p:nvPr/>
        </p:nvSpPr>
        <p:spPr>
          <a:xfrm>
            <a:off x="2987824" y="2204864"/>
            <a:ext cx="4635500" cy="369332"/>
          </a:xfrm>
          <a:prstGeom prst="rect">
            <a:avLst/>
          </a:prstGeom>
          <a:noFill/>
        </p:spPr>
        <p:txBody>
          <a:bodyPr wrap="square">
            <a:spAutoFit/>
          </a:bodyPr>
          <a:lstStyle/>
          <a:p>
            <a:r>
              <a:rPr lang="ja-JP" altLang="en-US" b="1" dirty="0"/>
              <a:t>帯状疱疹</a:t>
            </a:r>
            <a:endParaRPr lang="ja-JP" altLang="en-US" dirty="0"/>
          </a:p>
        </p:txBody>
      </p:sp>
      <p:sp>
        <p:nvSpPr>
          <p:cNvPr id="2" name="楕円 1">
            <a:extLst>
              <a:ext uri="{FF2B5EF4-FFF2-40B4-BE49-F238E27FC236}">
                <a16:creationId xmlns:a16="http://schemas.microsoft.com/office/drawing/2014/main" id="{0A7D873A-1C9F-0A43-DFFB-F10661320A76}"/>
              </a:ext>
            </a:extLst>
          </p:cNvPr>
          <p:cNvSpPr/>
          <p:nvPr/>
        </p:nvSpPr>
        <p:spPr>
          <a:xfrm>
            <a:off x="1547664" y="2574196"/>
            <a:ext cx="288032" cy="2067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08FCDE8-074D-AA7B-8405-91FB93842647}"/>
              </a:ext>
            </a:extLst>
          </p:cNvPr>
          <p:cNvSpPr txBox="1"/>
          <p:nvPr/>
        </p:nvSpPr>
        <p:spPr>
          <a:xfrm>
            <a:off x="1259632" y="6067722"/>
            <a:ext cx="4635500" cy="369332"/>
          </a:xfrm>
          <a:prstGeom prst="rect">
            <a:avLst/>
          </a:prstGeom>
          <a:noFill/>
        </p:spPr>
        <p:txBody>
          <a:bodyPr wrap="square">
            <a:spAutoFit/>
          </a:bodyPr>
          <a:lstStyle/>
          <a:p>
            <a:r>
              <a:rPr lang="ja-JP" altLang="en-US" b="1" dirty="0"/>
              <a:t>胸部写真：正常</a:t>
            </a:r>
            <a:endParaRPr lang="ja-JP" altLang="en-US" dirty="0"/>
          </a:p>
        </p:txBody>
      </p:sp>
      <p:sp>
        <p:nvSpPr>
          <p:cNvPr id="9" name="テキスト ボックス 8">
            <a:extLst>
              <a:ext uri="{FF2B5EF4-FFF2-40B4-BE49-F238E27FC236}">
                <a16:creationId xmlns:a16="http://schemas.microsoft.com/office/drawing/2014/main" id="{3A6E09BA-1D03-EEDC-D906-60FC0420D928}"/>
              </a:ext>
            </a:extLst>
          </p:cNvPr>
          <p:cNvSpPr txBox="1"/>
          <p:nvPr/>
        </p:nvSpPr>
        <p:spPr>
          <a:xfrm>
            <a:off x="4676587" y="6521954"/>
            <a:ext cx="2736304" cy="369332"/>
          </a:xfrm>
          <a:prstGeom prst="rect">
            <a:avLst/>
          </a:prstGeom>
          <a:noFill/>
        </p:spPr>
        <p:txBody>
          <a:bodyPr wrap="square">
            <a:spAutoFit/>
          </a:bodyPr>
          <a:lstStyle/>
          <a:p>
            <a:r>
              <a:rPr lang="ja-JP" altLang="en-US" b="1" dirty="0"/>
              <a:t>心電図異常→心膜炎</a:t>
            </a:r>
            <a:endParaRPr lang="ja-JP" altLang="en-US" dirty="0"/>
          </a:p>
        </p:txBody>
      </p:sp>
    </p:spTree>
    <p:extLst>
      <p:ext uri="{BB962C8B-B14F-4D97-AF65-F5344CB8AC3E}">
        <p14:creationId xmlns:p14="http://schemas.microsoft.com/office/powerpoint/2010/main" val="2307179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QR コード&#10;&#10;自動的に生成された説明">
            <a:extLst>
              <a:ext uri="{FF2B5EF4-FFF2-40B4-BE49-F238E27FC236}">
                <a16:creationId xmlns:a16="http://schemas.microsoft.com/office/drawing/2014/main" id="{774CE62D-7B77-28E7-2B4B-DABDEBF2D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61" y="1857191"/>
            <a:ext cx="2374582" cy="2374582"/>
          </a:xfrm>
          <a:prstGeom prst="rect">
            <a:avLst/>
          </a:prstGeom>
        </p:spPr>
      </p:pic>
      <p:pic>
        <p:nvPicPr>
          <p:cNvPr id="14" name="Picture 1" descr="Shingles">
            <a:extLst>
              <a:ext uri="{FF2B5EF4-FFF2-40B4-BE49-F238E27FC236}">
                <a16:creationId xmlns:a16="http://schemas.microsoft.com/office/drawing/2014/main" id="{5615F799-FABD-90A1-95A0-EFE7A47D67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538"/>
          <a:stretch/>
        </p:blipFill>
        <p:spPr bwMode="auto">
          <a:xfrm>
            <a:off x="6185633" y="795676"/>
            <a:ext cx="3454400" cy="2500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 Box 2">
            <a:extLst>
              <a:ext uri="{FF2B5EF4-FFF2-40B4-BE49-F238E27FC236}">
                <a16:creationId xmlns:a16="http://schemas.microsoft.com/office/drawing/2014/main" id="{7AA45102-B00A-4944-B162-BFA419033C30}"/>
              </a:ext>
            </a:extLst>
          </p:cNvPr>
          <p:cNvSpPr txBox="1">
            <a:spLocks noChangeArrowheads="1"/>
          </p:cNvSpPr>
          <p:nvPr/>
        </p:nvSpPr>
        <p:spPr bwMode="auto">
          <a:xfrm>
            <a:off x="175847" y="932856"/>
            <a:ext cx="7976088" cy="103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marL="316531" indent="-316531" algn="just" eaLnBrk="1" hangingPunct="1">
              <a:lnSpc>
                <a:spcPct val="150000"/>
              </a:lnSpc>
              <a:buClr>
                <a:srgbClr val="FF0000"/>
              </a:buClr>
              <a:buFont typeface="Wingdings" pitchFamily="2" charset="2"/>
              <a:buChar char="l"/>
              <a:defRPr/>
            </a:pPr>
            <a:r>
              <a:rPr lang="ja-JP" altLang="en-US" sz="2215" b="1" dirty="0">
                <a:solidFill>
                  <a:srgbClr val="000000"/>
                </a:solidFill>
                <a:latin typeface="ＭＳ Ｐゴシック" charset="-128"/>
              </a:rPr>
              <a:t>初感染：</a:t>
            </a:r>
            <a:r>
              <a:rPr lang="en-US" altLang="ja-JP" sz="2215" b="1" dirty="0">
                <a:solidFill>
                  <a:srgbClr val="000000"/>
                </a:solidFill>
                <a:latin typeface="ＭＳ Ｐゴシック" charset="-128"/>
              </a:rPr>
              <a:t>	</a:t>
            </a:r>
            <a:r>
              <a:rPr lang="ja-JP" altLang="en-US" sz="2215" b="1" dirty="0">
                <a:solidFill>
                  <a:srgbClr val="000000"/>
                </a:solidFill>
                <a:latin typeface="ＭＳ Ｐゴシック" charset="-128"/>
              </a:rPr>
              <a:t>水痘 （</a:t>
            </a:r>
            <a:r>
              <a:rPr lang="en-US" altLang="ja-JP" sz="2215" b="1" dirty="0">
                <a:solidFill>
                  <a:srgbClr val="000000"/>
                </a:solidFill>
                <a:latin typeface="ＭＳ Ｐゴシック" charset="-128"/>
              </a:rPr>
              <a:t>varicella,</a:t>
            </a:r>
            <a:r>
              <a:rPr lang="ja-JP" altLang="en-US" sz="2215" b="1" dirty="0">
                <a:solidFill>
                  <a:srgbClr val="000000"/>
                </a:solidFill>
                <a:latin typeface="ＭＳ Ｐゴシック" charset="-128"/>
              </a:rPr>
              <a:t> </a:t>
            </a:r>
            <a:r>
              <a:rPr lang="en-US" altLang="ja-JP" sz="2215" b="1" dirty="0">
                <a:solidFill>
                  <a:srgbClr val="000000"/>
                </a:solidFill>
                <a:latin typeface="ＭＳ Ｐゴシック" charset="-128"/>
              </a:rPr>
              <a:t>chickenpox</a:t>
            </a:r>
            <a:r>
              <a:rPr lang="ja-JP" altLang="en-US" sz="2215" b="1" dirty="0">
                <a:solidFill>
                  <a:srgbClr val="000000"/>
                </a:solidFill>
                <a:latin typeface="ＭＳ Ｐゴシック" charset="-128"/>
              </a:rPr>
              <a:t>）（水疱瘡）</a:t>
            </a:r>
          </a:p>
          <a:p>
            <a:pPr marL="316531" indent="-316531" algn="just" eaLnBrk="1" hangingPunct="1">
              <a:lnSpc>
                <a:spcPct val="150000"/>
              </a:lnSpc>
              <a:buClr>
                <a:srgbClr val="FF0000"/>
              </a:buClr>
              <a:buFont typeface="Wingdings" pitchFamily="2" charset="2"/>
              <a:buChar char="l"/>
              <a:defRPr/>
            </a:pPr>
            <a:r>
              <a:rPr lang="ja-JP" altLang="en-US" sz="2215" b="1" dirty="0">
                <a:solidFill>
                  <a:srgbClr val="000000"/>
                </a:solidFill>
                <a:latin typeface="ＭＳ Ｐゴシック" charset="-128"/>
              </a:rPr>
              <a:t>回帰感染：</a:t>
            </a:r>
            <a:r>
              <a:rPr lang="en-US" altLang="ja-JP" sz="2215" b="1" dirty="0">
                <a:solidFill>
                  <a:srgbClr val="000000"/>
                </a:solidFill>
                <a:latin typeface="ＭＳ Ｐゴシック" charset="-128"/>
              </a:rPr>
              <a:t>	</a:t>
            </a:r>
            <a:r>
              <a:rPr lang="ja-JP" altLang="en-US" sz="2215" b="1" dirty="0">
                <a:solidFill>
                  <a:srgbClr val="000000"/>
                </a:solidFill>
                <a:latin typeface="ＭＳ Ｐゴシック" charset="-128"/>
              </a:rPr>
              <a:t>帯状疱疹 （</a:t>
            </a:r>
            <a:r>
              <a:rPr lang="en-US" altLang="ja-JP" sz="2215" b="1" dirty="0">
                <a:solidFill>
                  <a:srgbClr val="000000"/>
                </a:solidFill>
                <a:highlight>
                  <a:srgbClr val="FFFF00"/>
                </a:highlight>
                <a:latin typeface="ＭＳ Ｐゴシック" charset="-128"/>
              </a:rPr>
              <a:t>herpes zoster</a:t>
            </a:r>
            <a:r>
              <a:rPr lang="en-US" altLang="ja-JP" sz="2215" b="1" dirty="0">
                <a:solidFill>
                  <a:srgbClr val="000000"/>
                </a:solidFill>
                <a:latin typeface="ＭＳ Ｐゴシック" charset="-128"/>
              </a:rPr>
              <a:t>, shingles</a:t>
            </a:r>
            <a:r>
              <a:rPr lang="ja-JP" altLang="en-US" sz="2215" b="1" dirty="0">
                <a:solidFill>
                  <a:srgbClr val="000000"/>
                </a:solidFill>
                <a:latin typeface="ＭＳ Ｐゴシック" charset="-128"/>
              </a:rPr>
              <a:t>）</a:t>
            </a:r>
          </a:p>
        </p:txBody>
      </p:sp>
      <p:sp>
        <p:nvSpPr>
          <p:cNvPr id="43011" name="Rectangle 3">
            <a:extLst>
              <a:ext uri="{FF2B5EF4-FFF2-40B4-BE49-F238E27FC236}">
                <a16:creationId xmlns:a16="http://schemas.microsoft.com/office/drawing/2014/main" id="{7CD97741-B55F-4B38-80D8-F5DC7BECCEF5}"/>
              </a:ext>
            </a:extLst>
          </p:cNvPr>
          <p:cNvSpPr>
            <a:spLocks noGrp="1" noChangeArrowheads="1"/>
          </p:cNvSpPr>
          <p:nvPr>
            <p:ph type="ctrTitle"/>
          </p:nvPr>
        </p:nvSpPr>
        <p:spPr>
          <a:xfrm>
            <a:off x="0" y="0"/>
            <a:ext cx="9144000" cy="1055078"/>
          </a:xfrm>
        </p:spPr>
        <p:txBody>
          <a:bodyPr/>
          <a:lstStyle/>
          <a:p>
            <a:pPr eaLnBrk="1" hangingPunct="1">
              <a:defRPr/>
            </a:pPr>
            <a:r>
              <a:rPr lang="ja-JP" altLang="en-US" sz="2954" b="1" dirty="0">
                <a:solidFill>
                  <a:srgbClr val="0000FF"/>
                </a:solidFill>
                <a:latin typeface="+mj-ea"/>
              </a:rPr>
              <a:t>水痘・帯状疱疹ウイルス </a:t>
            </a:r>
            <a:r>
              <a:rPr lang="en-US" altLang="ja-JP" sz="2954" b="1" dirty="0">
                <a:solidFill>
                  <a:srgbClr val="0000FF"/>
                </a:solidFill>
                <a:latin typeface="+mj-ea"/>
              </a:rPr>
              <a:t>varicella-zoster virus</a:t>
            </a:r>
            <a:endParaRPr lang="ja-JP" altLang="en-US" sz="2585" b="1" dirty="0">
              <a:solidFill>
                <a:srgbClr val="000000"/>
              </a:solidFill>
              <a:latin typeface="+mj-ea"/>
            </a:endParaRPr>
          </a:p>
        </p:txBody>
      </p:sp>
      <p:sp>
        <p:nvSpPr>
          <p:cNvPr id="49161" name="スライド番号プレースホルダー 5">
            <a:extLst>
              <a:ext uri="{FF2B5EF4-FFF2-40B4-BE49-F238E27FC236}">
                <a16:creationId xmlns:a16="http://schemas.microsoft.com/office/drawing/2014/main" id="{4B0E99DD-4A1C-4050-9E24-D65D9F56CD4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954">
                <a:solidFill>
                  <a:schemeClr val="tx1"/>
                </a:solidFill>
                <a:latin typeface="Times New Roman" panose="02020603050405020304" pitchFamily="18" charset="0"/>
                <a:ea typeface="ＭＳ Ｐゴシック" panose="020B0600070205080204" pitchFamily="50" charset="-128"/>
              </a:defRPr>
            </a:lvl1pPr>
            <a:lvl2pPr marL="685817" indent="-263776">
              <a:spcBef>
                <a:spcPct val="20000"/>
              </a:spcBef>
              <a:buChar char="–"/>
              <a:defRPr kumimoji="1" sz="2585">
                <a:solidFill>
                  <a:schemeClr val="tx1"/>
                </a:solidFill>
                <a:latin typeface="Times New Roman" panose="02020603050405020304" pitchFamily="18" charset="0"/>
                <a:ea typeface="ＭＳ Ｐゴシック" panose="020B0600070205080204" pitchFamily="50" charset="-128"/>
              </a:defRPr>
            </a:lvl2pPr>
            <a:lvl3pPr marL="1055103" indent="-211021">
              <a:spcBef>
                <a:spcPct val="20000"/>
              </a:spcBef>
              <a:buChar char="•"/>
              <a:defRPr kumimoji="1" sz="2215">
                <a:solidFill>
                  <a:schemeClr val="tx1"/>
                </a:solidFill>
                <a:latin typeface="Times New Roman" panose="02020603050405020304" pitchFamily="18" charset="0"/>
                <a:ea typeface="ＭＳ Ｐゴシック" panose="020B0600070205080204" pitchFamily="50" charset="-128"/>
              </a:defRPr>
            </a:lvl3pPr>
            <a:lvl4pPr marL="1477145" indent="-211021">
              <a:spcBef>
                <a:spcPct val="20000"/>
              </a:spcBef>
              <a:buChar char="–"/>
              <a:defRPr kumimoji="1" sz="1846">
                <a:solidFill>
                  <a:schemeClr val="tx1"/>
                </a:solidFill>
                <a:latin typeface="Times New Roman" panose="02020603050405020304" pitchFamily="18" charset="0"/>
                <a:ea typeface="ＭＳ Ｐゴシック" panose="020B0600070205080204" pitchFamily="50" charset="-128"/>
              </a:defRPr>
            </a:lvl4pPr>
            <a:lvl5pPr marL="1899186" indent="-211021">
              <a:spcBef>
                <a:spcPct val="20000"/>
              </a:spcBef>
              <a:buChar char="»"/>
              <a:defRPr kumimoji="1" sz="1846">
                <a:solidFill>
                  <a:schemeClr val="tx1"/>
                </a:solidFill>
                <a:latin typeface="Times New Roman" panose="02020603050405020304" pitchFamily="18" charset="0"/>
                <a:ea typeface="ＭＳ Ｐゴシック" panose="020B0600070205080204" pitchFamily="50" charset="-128"/>
              </a:defRPr>
            </a:lvl5pPr>
            <a:lvl6pPr marL="2321227" indent="-211021" eaLnBrk="0" fontAlgn="base" hangingPunct="0">
              <a:spcBef>
                <a:spcPct val="20000"/>
              </a:spcBef>
              <a:spcAft>
                <a:spcPct val="0"/>
              </a:spcAft>
              <a:buChar char="»"/>
              <a:defRPr kumimoji="1" sz="1846">
                <a:solidFill>
                  <a:schemeClr val="tx1"/>
                </a:solidFill>
                <a:latin typeface="Times New Roman" panose="02020603050405020304" pitchFamily="18" charset="0"/>
                <a:ea typeface="ＭＳ Ｐゴシック" panose="020B0600070205080204" pitchFamily="50" charset="-128"/>
              </a:defRPr>
            </a:lvl6pPr>
            <a:lvl7pPr marL="2743269" indent="-211021" eaLnBrk="0" fontAlgn="base" hangingPunct="0">
              <a:spcBef>
                <a:spcPct val="20000"/>
              </a:spcBef>
              <a:spcAft>
                <a:spcPct val="0"/>
              </a:spcAft>
              <a:buChar char="»"/>
              <a:defRPr kumimoji="1" sz="1846">
                <a:solidFill>
                  <a:schemeClr val="tx1"/>
                </a:solidFill>
                <a:latin typeface="Times New Roman" panose="02020603050405020304" pitchFamily="18" charset="0"/>
                <a:ea typeface="ＭＳ Ｐゴシック" panose="020B0600070205080204" pitchFamily="50" charset="-128"/>
              </a:defRPr>
            </a:lvl7pPr>
            <a:lvl8pPr marL="3165310" indent="-211021" eaLnBrk="0" fontAlgn="base" hangingPunct="0">
              <a:spcBef>
                <a:spcPct val="20000"/>
              </a:spcBef>
              <a:spcAft>
                <a:spcPct val="0"/>
              </a:spcAft>
              <a:buChar char="»"/>
              <a:defRPr kumimoji="1" sz="1846">
                <a:solidFill>
                  <a:schemeClr val="tx1"/>
                </a:solidFill>
                <a:latin typeface="Times New Roman" panose="02020603050405020304" pitchFamily="18" charset="0"/>
                <a:ea typeface="ＭＳ Ｐゴシック" panose="020B0600070205080204" pitchFamily="50" charset="-128"/>
              </a:defRPr>
            </a:lvl8pPr>
            <a:lvl9pPr marL="3587351" indent="-211021" eaLnBrk="0" fontAlgn="base" hangingPunct="0">
              <a:spcBef>
                <a:spcPct val="20000"/>
              </a:spcBef>
              <a:spcAft>
                <a:spcPct val="0"/>
              </a:spcAft>
              <a:buChar char="»"/>
              <a:defRPr kumimoji="1" sz="1846">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fld id="{1BC8F8C3-CFD7-4E6B-A417-E59A198A463F}" type="slidenum">
              <a:rPr lang="en-US" altLang="ja-JP" sz="2215">
                <a:latin typeface="ＭＳ Ｐゴシック" panose="020B0600070205080204" pitchFamily="50" charset="-128"/>
              </a:rPr>
              <a:pPr>
                <a:spcBef>
                  <a:spcPct val="0"/>
                </a:spcBef>
                <a:buFontTx/>
                <a:buNone/>
              </a:pPr>
              <a:t>17</a:t>
            </a:fld>
            <a:endParaRPr lang="en-US" altLang="ja-JP" sz="2215">
              <a:latin typeface="ＭＳ Ｐゴシック" panose="020B0600070205080204" pitchFamily="50" charset="-128"/>
            </a:endParaRPr>
          </a:p>
        </p:txBody>
      </p:sp>
      <p:sp>
        <p:nvSpPr>
          <p:cNvPr id="15" name="正方形/長方形 14">
            <a:extLst>
              <a:ext uri="{FF2B5EF4-FFF2-40B4-BE49-F238E27FC236}">
                <a16:creationId xmlns:a16="http://schemas.microsoft.com/office/drawing/2014/main" id="{F304584A-F5DD-ADDA-0F5C-992DDC219B99}"/>
              </a:ext>
            </a:extLst>
          </p:cNvPr>
          <p:cNvSpPr/>
          <p:nvPr/>
        </p:nvSpPr>
        <p:spPr>
          <a:xfrm>
            <a:off x="5663496" y="3855938"/>
            <a:ext cx="3153315" cy="1323439"/>
          </a:xfrm>
          <a:prstGeom prst="rect">
            <a:avLst/>
          </a:prstGeom>
        </p:spPr>
        <p:txBody>
          <a:bodyPr wrap="square">
            <a:spAutoFit/>
          </a:bodyPr>
          <a:lstStyle/>
          <a:p>
            <a:r>
              <a:rPr lang="en-US" altLang="ja-JP" sz="2000" b="1" dirty="0">
                <a:latin typeface="ＭＳ Ｐゴシック" panose="020B0600070205080204" pitchFamily="50" charset="-128"/>
              </a:rPr>
              <a:t>herpes</a:t>
            </a:r>
            <a:r>
              <a:rPr lang="ja-JP" altLang="en-US" sz="2000" b="1" dirty="0">
                <a:latin typeface="ＭＳ Ｐゴシック" panose="020B0600070205080204" pitchFamily="50" charset="-128"/>
              </a:rPr>
              <a:t>　語源ギリシャ語　</a:t>
            </a:r>
            <a:r>
              <a:rPr lang="en-US" altLang="ja-JP" sz="2000" i="1" dirty="0"/>
              <a:t>herpes: a creeping </a:t>
            </a:r>
            <a:r>
              <a:rPr lang="ja-JP" altLang="en-US" sz="2000" i="1" dirty="0"/>
              <a:t>「這う」 蛇が這ったような跡のような皮膚病変　</a:t>
            </a:r>
            <a:endParaRPr lang="ja-JP" altLang="en-US" sz="2000" dirty="0"/>
          </a:p>
        </p:txBody>
      </p:sp>
      <p:pic>
        <p:nvPicPr>
          <p:cNvPr id="8" name="図 7">
            <a:extLst>
              <a:ext uri="{FF2B5EF4-FFF2-40B4-BE49-F238E27FC236}">
                <a16:creationId xmlns:a16="http://schemas.microsoft.com/office/drawing/2014/main" id="{04D6E39A-7036-3698-958D-57A73988EACE}"/>
              </a:ext>
            </a:extLst>
          </p:cNvPr>
          <p:cNvPicPr>
            <a:picLocks noChangeAspect="1"/>
          </p:cNvPicPr>
          <p:nvPr/>
        </p:nvPicPr>
        <p:blipFill rotWithShape="1">
          <a:blip r:embed="rId7"/>
          <a:srcRect l="9687" t="16290" r="53751" b="67037"/>
          <a:stretch/>
        </p:blipFill>
        <p:spPr>
          <a:xfrm>
            <a:off x="323528" y="4091569"/>
            <a:ext cx="5159448" cy="1323439"/>
          </a:xfrm>
          <a:prstGeom prst="rect">
            <a:avLst/>
          </a:prstGeom>
        </p:spPr>
      </p:pic>
      <p:pic>
        <p:nvPicPr>
          <p:cNvPr id="10" name="図 9">
            <a:extLst>
              <a:ext uri="{FF2B5EF4-FFF2-40B4-BE49-F238E27FC236}">
                <a16:creationId xmlns:a16="http://schemas.microsoft.com/office/drawing/2014/main" id="{5816CBCD-4FAF-31A7-B66D-B01D12C37C79}"/>
              </a:ext>
            </a:extLst>
          </p:cNvPr>
          <p:cNvPicPr>
            <a:picLocks noChangeAspect="1"/>
          </p:cNvPicPr>
          <p:nvPr/>
        </p:nvPicPr>
        <p:blipFill rotWithShape="1">
          <a:blip r:embed="rId8"/>
          <a:srcRect l="16390" t="25221" r="39375" b="64642"/>
          <a:stretch/>
        </p:blipFill>
        <p:spPr>
          <a:xfrm>
            <a:off x="323528" y="5390068"/>
            <a:ext cx="8663714" cy="1116737"/>
          </a:xfrm>
          <a:prstGeom prst="rect">
            <a:avLst/>
          </a:prstGeom>
        </p:spPr>
      </p:pic>
      <p:cxnSp>
        <p:nvCxnSpPr>
          <p:cNvPr id="12" name="直線コネクタ 11">
            <a:extLst>
              <a:ext uri="{FF2B5EF4-FFF2-40B4-BE49-F238E27FC236}">
                <a16:creationId xmlns:a16="http://schemas.microsoft.com/office/drawing/2014/main" id="{819309AE-0331-0FED-4BB0-AD071F3AF7D1}"/>
              </a:ext>
            </a:extLst>
          </p:cNvPr>
          <p:cNvCxnSpPr/>
          <p:nvPr/>
        </p:nvCxnSpPr>
        <p:spPr>
          <a:xfrm>
            <a:off x="4812101" y="6454375"/>
            <a:ext cx="5760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四角形: 角を丸くする 15">
            <a:extLst>
              <a:ext uri="{FF2B5EF4-FFF2-40B4-BE49-F238E27FC236}">
                <a16:creationId xmlns:a16="http://schemas.microsoft.com/office/drawing/2014/main" id="{B022D5E8-6C45-EDD3-DBA9-D84AD7B0E48F}"/>
              </a:ext>
            </a:extLst>
          </p:cNvPr>
          <p:cNvSpPr/>
          <p:nvPr/>
        </p:nvSpPr>
        <p:spPr>
          <a:xfrm>
            <a:off x="1919081" y="4091569"/>
            <a:ext cx="1152128" cy="64079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herpes">
            <a:hlinkClick r:id="" action="ppaction://media"/>
            <a:extLst>
              <a:ext uri="{FF2B5EF4-FFF2-40B4-BE49-F238E27FC236}">
                <a16:creationId xmlns:a16="http://schemas.microsoft.com/office/drawing/2014/main" id="{48BCEA84-3C7F-32B5-5957-B9671D53205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24286" y="5824984"/>
            <a:ext cx="962956" cy="962956"/>
          </a:xfrm>
          <a:prstGeom prst="rect">
            <a:avLst/>
          </a:prstGeom>
          <a:solidFill>
            <a:srgbClr val="FF0000"/>
          </a:solidFill>
        </p:spPr>
      </p:pic>
    </p:spTree>
    <p:extLst>
      <p:ext uri="{BB962C8B-B14F-4D97-AF65-F5344CB8AC3E}">
        <p14:creationId xmlns:p14="http://schemas.microsoft.com/office/powerpoint/2010/main" val="231833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a:spLocks noGrp="1" noChangeArrowheads="1"/>
          </p:cNvSpPr>
          <p:nvPr>
            <p:ph type="body" idx="1"/>
          </p:nvPr>
        </p:nvSpPr>
        <p:spPr>
          <a:xfrm>
            <a:off x="118339" y="337940"/>
            <a:ext cx="6635080" cy="4114800"/>
          </a:xfrm>
        </p:spPr>
        <p:txBody>
          <a:bodyPr/>
          <a:lstStyle/>
          <a:p>
            <a:pPr marL="0" lvl="1" indent="0">
              <a:lnSpc>
                <a:spcPct val="90000"/>
              </a:lnSpc>
              <a:buNone/>
            </a:pPr>
            <a:endParaRPr lang="en-US" altLang="ja-JP" sz="2400" b="1" dirty="0">
              <a:latin typeface="ＭＳ Ｐゴシック" panose="020B0600070205080204" pitchFamily="50" charset="-128"/>
              <a:ea typeface="ＭＳ Ｐゴシック" panose="020B0600070205080204" pitchFamily="50" charset="-128"/>
            </a:endParaRPr>
          </a:p>
          <a:p>
            <a:pPr marL="342900" lvl="1" indent="-342900">
              <a:lnSpc>
                <a:spcPct val="90000"/>
              </a:lnSpc>
              <a:buClr>
                <a:srgbClr val="FF0000"/>
              </a:buClr>
              <a:buFont typeface="Wingdings" panose="05000000000000000000" pitchFamily="2" charset="2"/>
              <a:buChar char="l"/>
            </a:pPr>
            <a:r>
              <a:rPr lang="en-US" altLang="ja-JP" sz="2400" b="1" dirty="0">
                <a:latin typeface="ＭＳ Ｐゴシック" panose="020B0600070205080204" pitchFamily="50" charset="-128"/>
                <a:ea typeface="ＭＳ Ｐゴシック" panose="020B0600070205080204" pitchFamily="50" charset="-128"/>
              </a:rPr>
              <a:t>ECFMG:</a:t>
            </a:r>
            <a:r>
              <a:rPr lang="ja-JP" altLang="en-US" sz="24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Educational Commission for Foreign Medical Graduate</a:t>
            </a:r>
            <a:r>
              <a:rPr lang="ja-JP" altLang="en-US" sz="2400" b="1" dirty="0">
                <a:latin typeface="ＭＳ Ｐゴシック" panose="020B0600070205080204" pitchFamily="50" charset="-128"/>
                <a:ea typeface="ＭＳ Ｐゴシック" panose="020B0600070205080204" pitchFamily="50" charset="-128"/>
              </a:rPr>
              <a:t>：</a:t>
            </a:r>
            <a:r>
              <a:rPr lang="ja-JP" altLang="en-US" sz="2400" b="1" dirty="0">
                <a:highlight>
                  <a:srgbClr val="FFFF00"/>
                </a:highlight>
                <a:latin typeface="ＭＳ Ｐゴシック" panose="020B0600070205080204" pitchFamily="50" charset="-128"/>
                <a:ea typeface="ＭＳ Ｐゴシック" panose="020B0600070205080204" pitchFamily="50" charset="-128"/>
              </a:rPr>
              <a:t>米国で外国人医師が臨床をする資格</a:t>
            </a:r>
            <a:endParaRPr lang="en-US" altLang="ja-JP" sz="2400" b="1" dirty="0">
              <a:highlight>
                <a:srgbClr val="FFFF00"/>
              </a:highlight>
              <a:latin typeface="ＭＳ Ｐゴシック" panose="020B0600070205080204" pitchFamily="50" charset="-128"/>
              <a:ea typeface="ＭＳ Ｐゴシック" panose="020B0600070205080204" pitchFamily="50" charset="-128"/>
            </a:endParaRPr>
          </a:p>
          <a:p>
            <a:pPr marL="342900" lvl="1" indent="-342900">
              <a:lnSpc>
                <a:spcPct val="90000"/>
              </a:lnSpc>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米国医師国家試験　（</a:t>
            </a:r>
            <a:r>
              <a:rPr lang="en-US" altLang="ja-JP" sz="2400" b="1" dirty="0">
                <a:latin typeface="ＭＳ Ｐゴシック" panose="020B0600070205080204" pitchFamily="50" charset="-128"/>
                <a:ea typeface="ＭＳ Ｐゴシック" panose="020B0600070205080204" pitchFamily="50" charset="-128"/>
              </a:rPr>
              <a:t>USMLE</a:t>
            </a:r>
            <a:r>
              <a:rPr lang="ja-JP" altLang="en-US" sz="2400" b="1" dirty="0">
                <a:latin typeface="ＭＳ Ｐゴシック" panose="020B0600070205080204" pitchFamily="50" charset="-128"/>
                <a:ea typeface="ＭＳ Ｐゴシック" panose="020B0600070205080204" pitchFamily="50" charset="-128"/>
              </a:rPr>
              <a:t>：　</a:t>
            </a:r>
            <a:r>
              <a:rPr lang="en-US" altLang="ja-JP" sz="2400" b="1" dirty="0">
                <a:latin typeface="+mn-ea"/>
              </a:rPr>
              <a:t>United States Medical Licensing Examination</a:t>
            </a:r>
            <a:r>
              <a:rPr lang="en-US" altLang="ja-JP" sz="2400" b="1" dirty="0">
                <a:latin typeface="ＭＳ Ｐゴシック" panose="020B0600070205080204" pitchFamily="50" charset="-128"/>
                <a:ea typeface="ＭＳ Ｐゴシック" panose="020B0600070205080204" pitchFamily="50" charset="-128"/>
              </a:rPr>
              <a:t>)</a:t>
            </a:r>
            <a:r>
              <a:rPr lang="ja-JP" altLang="en-US" sz="2400" b="1" dirty="0">
                <a:latin typeface="ＭＳ Ｐゴシック" panose="020B0600070205080204" pitchFamily="50" charset="-128"/>
                <a:ea typeface="ＭＳ Ｐゴシック" panose="020B0600070205080204" pitchFamily="50" charset="-128"/>
              </a:rPr>
              <a:t>　</a:t>
            </a:r>
            <a:endParaRPr lang="en-US" altLang="ja-JP" sz="2400" b="1" dirty="0">
              <a:latin typeface="ＭＳ Ｐゴシック" panose="020B0600070205080204" pitchFamily="50" charset="-128"/>
              <a:ea typeface="ＭＳ Ｐゴシック" panose="020B0600070205080204" pitchFamily="50" charset="-128"/>
            </a:endParaRPr>
          </a:p>
          <a:p>
            <a:pPr marL="342900" lvl="1" indent="-342900">
              <a:lnSpc>
                <a:spcPct val="90000"/>
              </a:lnSpc>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近年の各大学医学部の新カリキュラムはこの受験資格（国際認証）を得るため</a:t>
            </a:r>
            <a:endParaRPr lang="en-US" altLang="ja-JP" sz="2400" b="1" dirty="0">
              <a:latin typeface="ＭＳ Ｐゴシック" panose="020B0600070205080204" pitchFamily="50" charset="-128"/>
              <a:ea typeface="ＭＳ Ｐゴシック" panose="020B0600070205080204" pitchFamily="50" charset="-128"/>
            </a:endParaRPr>
          </a:p>
          <a:p>
            <a:pPr marL="342900" lvl="1" indent="-342900">
              <a:lnSpc>
                <a:spcPct val="90000"/>
              </a:lnSpc>
              <a:buClr>
                <a:srgbClr val="FF0000"/>
              </a:buClr>
              <a:buFont typeface="Wingdings" panose="05000000000000000000" pitchFamily="2" charset="2"/>
              <a:buChar char="l"/>
            </a:pPr>
            <a:r>
              <a:rPr lang="ja-JP" altLang="en-US" sz="2400" b="1" dirty="0">
                <a:highlight>
                  <a:srgbClr val="FFFF00"/>
                </a:highlight>
                <a:latin typeface="ＭＳ Ｐゴシック" panose="020B0600070205080204" pitchFamily="50" charset="-128"/>
                <a:ea typeface="ＭＳ Ｐゴシック" panose="020B0600070205080204" pitchFamily="50" charset="-128"/>
              </a:rPr>
              <a:t>日本：　</a:t>
            </a:r>
            <a:r>
              <a:rPr lang="en-US" altLang="ja-JP" sz="2400" b="1" dirty="0">
                <a:highlight>
                  <a:srgbClr val="FFFF00"/>
                </a:highlight>
                <a:latin typeface="ＭＳ Ｐゴシック" panose="020B0600070205080204" pitchFamily="50" charset="-128"/>
                <a:ea typeface="ＭＳ Ｐゴシック" panose="020B0600070205080204" pitchFamily="50" charset="-128"/>
              </a:rPr>
              <a:t>66</a:t>
            </a:r>
            <a:r>
              <a:rPr lang="ja-JP" altLang="en-US" sz="2400" b="1" dirty="0">
                <a:highlight>
                  <a:srgbClr val="FFFF00"/>
                </a:highlight>
                <a:latin typeface="ＭＳ Ｐゴシック" panose="020B0600070205080204" pitchFamily="50" charset="-128"/>
                <a:ea typeface="ＭＳ Ｐゴシック" panose="020B0600070205080204" pitchFamily="50" charset="-128"/>
              </a:rPr>
              <a:t>人合格（</a:t>
            </a:r>
            <a:r>
              <a:rPr lang="en-US" altLang="ja-JP" sz="2400" b="1" dirty="0">
                <a:highlight>
                  <a:srgbClr val="FFFF00"/>
                </a:highlight>
                <a:latin typeface="ＭＳ Ｐゴシック" panose="020B0600070205080204" pitchFamily="50" charset="-128"/>
                <a:ea typeface="ＭＳ Ｐゴシック" panose="020B0600070205080204" pitchFamily="50" charset="-128"/>
              </a:rPr>
              <a:t>2017</a:t>
            </a:r>
            <a:r>
              <a:rPr lang="ja-JP" altLang="en-US" sz="2400" b="1" dirty="0">
                <a:highlight>
                  <a:srgbClr val="FFFF00"/>
                </a:highlight>
                <a:latin typeface="ＭＳ Ｐゴシック" panose="020B0600070205080204" pitchFamily="50" charset="-128"/>
                <a:ea typeface="ＭＳ Ｐゴシック" panose="020B0600070205080204" pitchFamily="50" charset="-128"/>
              </a:rPr>
              <a:t>年）医学部生の</a:t>
            </a:r>
            <a:r>
              <a:rPr lang="en-US" altLang="ja-JP" sz="2400" b="1" dirty="0">
                <a:highlight>
                  <a:srgbClr val="FFFF00"/>
                </a:highlight>
                <a:latin typeface="ＭＳ Ｐゴシック" panose="020B0600070205080204" pitchFamily="50" charset="-128"/>
                <a:ea typeface="ＭＳ Ｐゴシック" panose="020B0600070205080204" pitchFamily="50" charset="-128"/>
              </a:rPr>
              <a:t>1</a:t>
            </a:r>
            <a:r>
              <a:rPr lang="ja-JP" altLang="en-US" sz="2400" b="1" dirty="0">
                <a:highlight>
                  <a:srgbClr val="FFFF00"/>
                </a:highlight>
                <a:latin typeface="ＭＳ Ｐゴシック" panose="020B0600070205080204" pitchFamily="50" charset="-128"/>
                <a:ea typeface="ＭＳ Ｐゴシック" panose="020B0600070205080204" pitchFamily="50" charset="-128"/>
              </a:rPr>
              <a:t>％以下</a:t>
            </a:r>
            <a:endParaRPr lang="en-US" altLang="ja-JP" sz="2400" b="1" dirty="0">
              <a:highlight>
                <a:srgbClr val="FFFF00"/>
              </a:highlight>
              <a:latin typeface="ＭＳ Ｐゴシック" panose="020B0600070205080204" pitchFamily="50" charset="-128"/>
              <a:ea typeface="ＭＳ Ｐゴシック" panose="020B0600070205080204" pitchFamily="50" charset="-128"/>
            </a:endParaRPr>
          </a:p>
          <a:p>
            <a:pPr marL="342900" lvl="1" indent="-342900">
              <a:lnSpc>
                <a:spcPct val="90000"/>
              </a:lnSpc>
              <a:buClr>
                <a:srgbClr val="FF0000"/>
              </a:buClr>
              <a:buFont typeface="Wingdings" panose="05000000000000000000" pitchFamily="2" charset="2"/>
              <a:buChar char="l"/>
            </a:pPr>
            <a:r>
              <a:rPr lang="en-US" altLang="ja-JP" sz="2400" b="1" dirty="0">
                <a:latin typeface="ＭＳ Ｐゴシック" panose="020B0600070205080204" pitchFamily="50" charset="-128"/>
                <a:ea typeface="ＭＳ Ｐゴシック" panose="020B0600070205080204" pitchFamily="50" charset="-128"/>
              </a:rPr>
              <a:t>Step 1</a:t>
            </a:r>
            <a:r>
              <a:rPr lang="ja-JP" altLang="en-US" sz="2400" b="1" dirty="0">
                <a:latin typeface="ＭＳ Ｐゴシック" panose="020B0600070205080204" pitchFamily="50" charset="-128"/>
                <a:ea typeface="ＭＳ Ｐゴシック" panose="020B0600070205080204" pitchFamily="50" charset="-128"/>
              </a:rPr>
              <a:t>　基礎医学</a:t>
            </a:r>
            <a:endParaRPr lang="en-US" altLang="ja-JP" sz="2400" b="1" dirty="0">
              <a:latin typeface="ＭＳ Ｐゴシック" panose="020B0600070205080204" pitchFamily="50" charset="-128"/>
              <a:ea typeface="ＭＳ Ｐゴシック" panose="020B0600070205080204" pitchFamily="50" charset="-128"/>
            </a:endParaRPr>
          </a:p>
          <a:p>
            <a:pPr lvl="2">
              <a:lnSpc>
                <a:spcPct val="90000"/>
              </a:lnSpc>
              <a:buClr>
                <a:srgbClr val="FF0000"/>
              </a:buClr>
              <a:buFont typeface="Wingdings" panose="05000000000000000000" pitchFamily="2" charset="2"/>
              <a:buChar char="l"/>
            </a:pPr>
            <a:r>
              <a:rPr lang="ja-JP" altLang="en-US" b="1" dirty="0">
                <a:ea typeface="ＭＳ Ｐゴシック" panose="020B0600070205080204" pitchFamily="50" charset="-128"/>
              </a:rPr>
              <a:t>解剖学、　生化学、　生理学、　　　　　　　病理学、　微生物学、　免疫学、　　　　　　　　　　　　行動科学（</a:t>
            </a:r>
            <a:r>
              <a:rPr lang="en-US" altLang="ja-JP" b="1" dirty="0">
                <a:latin typeface="+mj-ea"/>
                <a:ea typeface="+mj-ea"/>
              </a:rPr>
              <a:t>Behavioral</a:t>
            </a:r>
            <a:r>
              <a:rPr lang="ja-JP" altLang="en-US" b="1" dirty="0">
                <a:latin typeface="+mj-ea"/>
                <a:ea typeface="+mj-ea"/>
              </a:rPr>
              <a:t> </a:t>
            </a:r>
            <a:r>
              <a:rPr lang="en-US" altLang="ja-JP" b="1" dirty="0">
                <a:latin typeface="+mj-ea"/>
                <a:ea typeface="+mj-ea"/>
              </a:rPr>
              <a:t>sciences</a:t>
            </a:r>
            <a:r>
              <a:rPr lang="en-US" altLang="ja-JP" b="1" dirty="0">
                <a:ea typeface="ＭＳ Ｐゴシック" panose="020B0600070205080204" pitchFamily="50" charset="-128"/>
              </a:rPr>
              <a:t>)</a:t>
            </a:r>
            <a:endParaRPr lang="en-US" altLang="ja-JP" b="1" dirty="0">
              <a:latin typeface="ＭＳ Ｐゴシック" panose="020B0600070205080204" pitchFamily="50" charset="-128"/>
              <a:ea typeface="ＭＳ Ｐゴシック" panose="020B0600070205080204" pitchFamily="50" charset="-128"/>
            </a:endParaRPr>
          </a:p>
          <a:p>
            <a:pPr marL="342900" lvl="1" indent="-342900">
              <a:lnSpc>
                <a:spcPct val="90000"/>
              </a:lnSpc>
              <a:buClr>
                <a:srgbClr val="FF0000"/>
              </a:buClr>
              <a:buFont typeface="Wingdings" panose="05000000000000000000" pitchFamily="2" charset="2"/>
              <a:buChar char="l"/>
            </a:pPr>
            <a:r>
              <a:rPr lang="en-US" altLang="ja-JP" sz="2400" b="1" dirty="0">
                <a:latin typeface="ＭＳ Ｐゴシック" panose="020B0600070205080204" pitchFamily="50" charset="-128"/>
                <a:ea typeface="ＭＳ Ｐゴシック" panose="020B0600070205080204" pitchFamily="50" charset="-128"/>
              </a:rPr>
              <a:t>Step 2</a:t>
            </a:r>
            <a:r>
              <a:rPr lang="ja-JP" altLang="en-US" sz="2400" b="1" dirty="0">
                <a:latin typeface="ＭＳ Ｐゴシック" panose="020B0600070205080204" pitchFamily="50" charset="-128"/>
                <a:ea typeface="ＭＳ Ｐゴシック" panose="020B0600070205080204" pitchFamily="50" charset="-128"/>
              </a:rPr>
              <a:t>　臨床医学</a:t>
            </a:r>
            <a:endParaRPr lang="en-US" altLang="ja-JP" sz="2400" b="1" dirty="0">
              <a:latin typeface="ＭＳ Ｐゴシック" panose="020B0600070205080204" pitchFamily="50" charset="-128"/>
              <a:ea typeface="ＭＳ Ｐゴシック" panose="020B0600070205080204" pitchFamily="50" charset="-128"/>
            </a:endParaRPr>
          </a:p>
          <a:p>
            <a:pPr lvl="2">
              <a:lnSpc>
                <a:spcPct val="90000"/>
              </a:lnSpc>
              <a:buClr>
                <a:srgbClr val="FF0000"/>
              </a:buClr>
              <a:buFont typeface="Wingdings" panose="05000000000000000000" pitchFamily="2" charset="2"/>
              <a:buChar char="l"/>
            </a:pPr>
            <a:r>
              <a:rPr lang="en-US" altLang="ja-JP" b="1" dirty="0">
                <a:latin typeface="ＭＳ Ｐゴシック" panose="020B0600070205080204" pitchFamily="50" charset="-128"/>
                <a:ea typeface="ＭＳ Ｐゴシック" panose="020B0600070205080204" pitchFamily="50" charset="-128"/>
              </a:rPr>
              <a:t>CK: clinical knowledge</a:t>
            </a:r>
            <a:r>
              <a:rPr lang="ja-JP" altLang="en-US" b="1" dirty="0">
                <a:latin typeface="ＭＳ Ｐゴシック" panose="020B0600070205080204" pitchFamily="50" charset="-128"/>
                <a:ea typeface="ＭＳ Ｐゴシック" panose="020B0600070205080204" pitchFamily="50" charset="-128"/>
              </a:rPr>
              <a:t>　臨床知識</a:t>
            </a:r>
            <a:endParaRPr lang="en-US" altLang="ja-JP" b="1" dirty="0">
              <a:latin typeface="ＭＳ Ｐゴシック" panose="020B0600070205080204" pitchFamily="50" charset="-128"/>
              <a:ea typeface="ＭＳ Ｐゴシック" panose="020B0600070205080204" pitchFamily="50" charset="-128"/>
            </a:endParaRPr>
          </a:p>
          <a:p>
            <a:pPr lvl="2">
              <a:lnSpc>
                <a:spcPct val="90000"/>
              </a:lnSpc>
              <a:buClr>
                <a:srgbClr val="FF0000"/>
              </a:buClr>
              <a:buFont typeface="Wingdings" panose="05000000000000000000" pitchFamily="2" charset="2"/>
              <a:buChar char="l"/>
            </a:pPr>
            <a:r>
              <a:rPr lang="en-US" altLang="ja-JP" b="1" dirty="0">
                <a:latin typeface="ＭＳ Ｐゴシック" panose="020B0600070205080204" pitchFamily="50" charset="-128"/>
                <a:ea typeface="ＭＳ Ｐゴシック" panose="020B0600070205080204" pitchFamily="50" charset="-128"/>
              </a:rPr>
              <a:t>CS: clinical skills</a:t>
            </a:r>
            <a:r>
              <a:rPr lang="ja-JP" altLang="en-US" b="1" dirty="0">
                <a:latin typeface="ＭＳ Ｐゴシック" panose="020B0600070205080204" pitchFamily="50" charset="-128"/>
                <a:ea typeface="ＭＳ Ｐゴシック" panose="020B0600070205080204" pitchFamily="50" charset="-128"/>
              </a:rPr>
              <a:t>　臨床技能</a:t>
            </a:r>
            <a:endParaRPr lang="en-US" altLang="ja-JP" b="1" dirty="0">
              <a:latin typeface="ＭＳ Ｐゴシック" panose="020B0600070205080204" pitchFamily="50" charset="-128"/>
              <a:ea typeface="ＭＳ Ｐゴシック" panose="020B0600070205080204" pitchFamily="50" charset="-128"/>
            </a:endParaRPr>
          </a:p>
          <a:p>
            <a:pPr marL="342900" lvl="1" indent="-342900">
              <a:lnSpc>
                <a:spcPct val="90000"/>
              </a:lnSpc>
              <a:buClr>
                <a:srgbClr val="FF0000"/>
              </a:buClr>
              <a:buFont typeface="Wingdings" panose="05000000000000000000" pitchFamily="2" charset="2"/>
              <a:buChar char="l"/>
            </a:pPr>
            <a:r>
              <a:rPr lang="en-US" altLang="ja-JP" sz="2400" b="1" dirty="0">
                <a:latin typeface="ＭＳ Ｐゴシック" panose="020B0600070205080204" pitchFamily="50" charset="-128"/>
                <a:ea typeface="ＭＳ Ｐゴシック" panose="020B0600070205080204" pitchFamily="50" charset="-128"/>
              </a:rPr>
              <a:t>Step 3</a:t>
            </a:r>
            <a:r>
              <a:rPr lang="ja-JP" altLang="en-US" sz="2400" b="1" dirty="0">
                <a:latin typeface="ＭＳ Ｐゴシック" panose="020B0600070205080204" pitchFamily="50" charset="-128"/>
                <a:ea typeface="ＭＳ Ｐゴシック" panose="020B0600070205080204" pitchFamily="50" charset="-128"/>
              </a:rPr>
              <a:t>　</a:t>
            </a:r>
            <a:r>
              <a:rPr lang="ja-JP" altLang="en-US" sz="2000" b="1" dirty="0">
                <a:latin typeface="ＭＳ Ｐゴシック" panose="020B0600070205080204" pitchFamily="50" charset="-128"/>
                <a:ea typeface="ＭＳ Ｐゴシック" panose="020B0600070205080204" pitchFamily="50" charset="-128"/>
              </a:rPr>
              <a:t>総合的臨床プロセスとケースシミュレーション</a:t>
            </a:r>
            <a:endParaRPr lang="en-US" altLang="ja-JP" sz="2000" b="1" dirty="0">
              <a:latin typeface="ＭＳ Ｐゴシック" panose="020B0600070205080204" pitchFamily="50" charset="-128"/>
              <a:ea typeface="ＭＳ Ｐゴシック" panose="020B0600070205080204" pitchFamily="50" charset="-128"/>
            </a:endParaRPr>
          </a:p>
          <a:p>
            <a:pPr lvl="2">
              <a:lnSpc>
                <a:spcPct val="90000"/>
              </a:lnSpc>
              <a:buClr>
                <a:srgbClr val="FF0000"/>
              </a:buClr>
              <a:buFont typeface="Wingdings" panose="05000000000000000000" pitchFamily="2" charset="2"/>
              <a:buChar char="l"/>
            </a:pPr>
            <a:r>
              <a:rPr lang="ja-JP" altLang="en-US" sz="2000" b="1" dirty="0">
                <a:ea typeface="ＭＳ Ｐゴシック" panose="020B0600070205080204" pitchFamily="50" charset="-128"/>
              </a:rPr>
              <a:t>レジデントを一年終えてから受験</a:t>
            </a:r>
            <a:endParaRPr lang="en-US" altLang="ja-JP" sz="2000" b="1" dirty="0">
              <a:ea typeface="ＭＳ Ｐゴシック" panose="020B0600070205080204" pitchFamily="50" charset="-128"/>
            </a:endParaRPr>
          </a:p>
          <a:p>
            <a:pPr>
              <a:lnSpc>
                <a:spcPct val="90000"/>
              </a:lnSpc>
              <a:buFont typeface="Wingdings" panose="05000000000000000000" pitchFamily="2" charset="2"/>
              <a:buChar char="§"/>
            </a:pPr>
            <a:endParaRPr lang="ja-JP" altLang="en-US" sz="2400" b="1" dirty="0">
              <a:latin typeface="ＭＳ Ｐゴシック" panose="020B0600070205080204" pitchFamily="50" charset="-128"/>
              <a:ea typeface="ＭＳ Ｐゴシック" panose="020B0600070205080204" pitchFamily="50" charset="-128"/>
            </a:endParaRPr>
          </a:p>
        </p:txBody>
      </p:sp>
      <p:pic>
        <p:nvPicPr>
          <p:cNvPr id="120837" name="Picture 4" descr="ECFMG logo"/>
          <p:cNvPicPr>
            <a:picLocks noChangeAspect="1" noChangeArrowheads="1"/>
          </p:cNvPicPr>
          <p:nvPr/>
        </p:nvPicPr>
        <p:blipFill rotWithShape="1">
          <a:blip r:embed="rId3">
            <a:extLst>
              <a:ext uri="{28A0092B-C50C-407E-A947-70E740481C1C}">
                <a14:useLocalDpi xmlns:a14="http://schemas.microsoft.com/office/drawing/2010/main" val="0"/>
              </a:ext>
            </a:extLst>
          </a:blip>
          <a:srcRect b="39117"/>
          <a:stretch/>
        </p:blipFill>
        <p:spPr bwMode="auto">
          <a:xfrm>
            <a:off x="5435847" y="38102"/>
            <a:ext cx="3810000" cy="579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rbel" panose="020B0503020204020204" pitchFamily="34" charset="0"/>
              </a:defRPr>
            </a:lvl1pPr>
            <a:lvl2pPr marL="742923" indent="-285739">
              <a:spcBef>
                <a:spcPct val="20000"/>
              </a:spcBef>
              <a:buChar char="–"/>
              <a:defRPr sz="2800">
                <a:solidFill>
                  <a:schemeClr val="tx1"/>
                </a:solidFill>
                <a:latin typeface="Corbel" panose="020B0503020204020204" pitchFamily="34" charset="0"/>
              </a:defRPr>
            </a:lvl2pPr>
            <a:lvl3pPr marL="1142957" indent="-228591">
              <a:spcBef>
                <a:spcPct val="20000"/>
              </a:spcBef>
              <a:buChar char="•"/>
              <a:defRPr sz="2400">
                <a:solidFill>
                  <a:schemeClr val="tx1"/>
                </a:solidFill>
                <a:latin typeface="Corbel" panose="020B0503020204020204" pitchFamily="34" charset="0"/>
              </a:defRPr>
            </a:lvl3pPr>
            <a:lvl4pPr marL="1600141" indent="-228591">
              <a:spcBef>
                <a:spcPct val="20000"/>
              </a:spcBef>
              <a:buChar char="–"/>
              <a:defRPr sz="2000">
                <a:solidFill>
                  <a:schemeClr val="tx1"/>
                </a:solidFill>
                <a:latin typeface="Corbel" panose="020B0503020204020204" pitchFamily="34" charset="0"/>
              </a:defRPr>
            </a:lvl4pPr>
            <a:lvl5pPr marL="2057324" indent="-228591">
              <a:spcBef>
                <a:spcPct val="20000"/>
              </a:spcBef>
              <a:buChar char="»"/>
              <a:defRPr sz="2000">
                <a:solidFill>
                  <a:schemeClr val="tx1"/>
                </a:solidFill>
                <a:latin typeface="Corbel" panose="020B0503020204020204" pitchFamily="34" charset="0"/>
              </a:defRPr>
            </a:lvl5pPr>
            <a:lvl6pPr marL="2514509" indent="-228591" eaLnBrk="0" fontAlgn="base" hangingPunct="0">
              <a:spcBef>
                <a:spcPct val="20000"/>
              </a:spcBef>
              <a:spcAft>
                <a:spcPct val="0"/>
              </a:spcAft>
              <a:buChar char="»"/>
              <a:defRPr sz="2000">
                <a:solidFill>
                  <a:schemeClr val="tx1"/>
                </a:solidFill>
                <a:latin typeface="Corbel" panose="020B0503020204020204" pitchFamily="34" charset="0"/>
              </a:defRPr>
            </a:lvl6pPr>
            <a:lvl7pPr marL="2971690" indent="-228591" eaLnBrk="0" fontAlgn="base" hangingPunct="0">
              <a:spcBef>
                <a:spcPct val="20000"/>
              </a:spcBef>
              <a:spcAft>
                <a:spcPct val="0"/>
              </a:spcAft>
              <a:buChar char="»"/>
              <a:defRPr sz="2000">
                <a:solidFill>
                  <a:schemeClr val="tx1"/>
                </a:solidFill>
                <a:latin typeface="Corbel" panose="020B0503020204020204" pitchFamily="34" charset="0"/>
              </a:defRPr>
            </a:lvl7pPr>
            <a:lvl8pPr marL="3428873" indent="-228591" eaLnBrk="0" fontAlgn="base" hangingPunct="0">
              <a:spcBef>
                <a:spcPct val="20000"/>
              </a:spcBef>
              <a:spcAft>
                <a:spcPct val="0"/>
              </a:spcAft>
              <a:buChar char="»"/>
              <a:defRPr sz="2000">
                <a:solidFill>
                  <a:schemeClr val="tx1"/>
                </a:solidFill>
                <a:latin typeface="Corbel" panose="020B0503020204020204" pitchFamily="34" charset="0"/>
              </a:defRPr>
            </a:lvl8pPr>
            <a:lvl9pPr marL="3886055" indent="-228591"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fld id="{B4468DC1-FB72-429D-891C-83EEFEF35B90}" type="slidenum">
              <a:rPr lang="en-US" altLang="ja-JP" sz="2400"/>
              <a:pPr>
                <a:spcBef>
                  <a:spcPct val="0"/>
                </a:spcBef>
                <a:buFontTx/>
                <a:buNone/>
              </a:pPr>
              <a:t>18</a:t>
            </a:fld>
            <a:endParaRPr lang="en-US" altLang="ja-JP" sz="2400"/>
          </a:p>
        </p:txBody>
      </p:sp>
      <p:cxnSp>
        <p:nvCxnSpPr>
          <p:cNvPr id="4" name="直線コネクタ 3">
            <a:extLst>
              <a:ext uri="{FF2B5EF4-FFF2-40B4-BE49-F238E27FC236}">
                <a16:creationId xmlns:a16="http://schemas.microsoft.com/office/drawing/2014/main" id="{0D01682F-6667-41B6-9387-D45778DDA4A3}"/>
              </a:ext>
            </a:extLst>
          </p:cNvPr>
          <p:cNvCxnSpPr>
            <a:cxnSpLocks/>
          </p:cNvCxnSpPr>
          <p:nvPr/>
        </p:nvCxnSpPr>
        <p:spPr>
          <a:xfrm>
            <a:off x="6372200" y="2564904"/>
            <a:ext cx="2880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2">
            <a:extLst>
              <a:ext uri="{FF2B5EF4-FFF2-40B4-BE49-F238E27FC236}">
                <a16:creationId xmlns:a16="http://schemas.microsoft.com/office/drawing/2014/main" id="{B58E6846-D2AB-47C3-B531-427901EF4C27}"/>
              </a:ext>
            </a:extLst>
          </p:cNvPr>
          <p:cNvSpPr>
            <a:spLocks noGrp="1" noChangeArrowheads="1"/>
          </p:cNvSpPr>
          <p:nvPr>
            <p:ph type="title"/>
          </p:nvPr>
        </p:nvSpPr>
        <p:spPr>
          <a:xfrm>
            <a:off x="-1476672" y="38102"/>
            <a:ext cx="9144000" cy="762000"/>
          </a:xfrm>
        </p:spPr>
        <p:txBody>
          <a:bodyPr/>
          <a:lstStyle/>
          <a:p>
            <a:r>
              <a:rPr lang="ja-JP" altLang="en-US" sz="3200" b="1" dirty="0">
                <a:solidFill>
                  <a:srgbClr val="0000FF"/>
                </a:solidFill>
                <a:latin typeface="+mj-ea"/>
              </a:rPr>
              <a:t>米国臨床留学には</a:t>
            </a:r>
            <a:r>
              <a:rPr lang="en-US" altLang="ja-JP" sz="3200" b="1" dirty="0">
                <a:solidFill>
                  <a:srgbClr val="0000FF"/>
                </a:solidFill>
                <a:latin typeface="+mj-ea"/>
              </a:rPr>
              <a:t>ECFMG</a:t>
            </a:r>
            <a:r>
              <a:rPr lang="ja-JP" altLang="en-US" sz="3200" b="1" dirty="0">
                <a:solidFill>
                  <a:srgbClr val="0000FF"/>
                </a:solidFill>
                <a:latin typeface="+mj-ea"/>
              </a:rPr>
              <a:t>が必要</a:t>
            </a:r>
          </a:p>
        </p:txBody>
      </p:sp>
      <p:sp>
        <p:nvSpPr>
          <p:cNvPr id="2" name="正方形/長方形 1">
            <a:extLst>
              <a:ext uri="{FF2B5EF4-FFF2-40B4-BE49-F238E27FC236}">
                <a16:creationId xmlns:a16="http://schemas.microsoft.com/office/drawing/2014/main" id="{0B3A856A-C197-4312-AD86-FE93585F1194}"/>
              </a:ext>
            </a:extLst>
          </p:cNvPr>
          <p:cNvSpPr/>
          <p:nvPr/>
        </p:nvSpPr>
        <p:spPr>
          <a:xfrm>
            <a:off x="7311561" y="4023235"/>
            <a:ext cx="1224136" cy="369332"/>
          </a:xfrm>
          <a:prstGeom prst="rect">
            <a:avLst/>
          </a:prstGeom>
        </p:spPr>
        <p:txBody>
          <a:bodyPr wrap="square">
            <a:spAutoFit/>
          </a:bodyPr>
          <a:lstStyle/>
          <a:p>
            <a:r>
              <a:rPr lang="en-US" altLang="ja-JP" b="1" dirty="0">
                <a:ea typeface="ＭＳ Ｐゴシック" panose="020B0600070205080204" pitchFamily="50" charset="-128"/>
              </a:rPr>
              <a:t>2022</a:t>
            </a:r>
            <a:r>
              <a:rPr lang="ja-JP" altLang="en-US" b="1" dirty="0">
                <a:ea typeface="ＭＳ Ｐゴシック" panose="020B0600070205080204" pitchFamily="50" charset="-128"/>
              </a:rPr>
              <a:t>年版　</a:t>
            </a:r>
            <a:endParaRPr lang="en-US" altLang="ja-JP" b="1" dirty="0">
              <a:ea typeface="ＭＳ Ｐゴシック" panose="020B0600070205080204" pitchFamily="50" charset="-128"/>
            </a:endParaRPr>
          </a:p>
        </p:txBody>
      </p:sp>
      <p:cxnSp>
        <p:nvCxnSpPr>
          <p:cNvPr id="11" name="直線コネクタ 10">
            <a:extLst>
              <a:ext uri="{FF2B5EF4-FFF2-40B4-BE49-F238E27FC236}">
                <a16:creationId xmlns:a16="http://schemas.microsoft.com/office/drawing/2014/main" id="{4DE5E303-5154-C7E2-C97E-B49E799A2B87}"/>
              </a:ext>
            </a:extLst>
          </p:cNvPr>
          <p:cNvCxnSpPr>
            <a:cxnSpLocks/>
          </p:cNvCxnSpPr>
          <p:nvPr/>
        </p:nvCxnSpPr>
        <p:spPr>
          <a:xfrm>
            <a:off x="539552" y="2924944"/>
            <a:ext cx="23762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descr="First Aid for the USMLE Step 1, 2022 (32nd ed.)">
            <a:extLst>
              <a:ext uri="{FF2B5EF4-FFF2-40B4-BE49-F238E27FC236}">
                <a16:creationId xmlns:a16="http://schemas.microsoft.com/office/drawing/2014/main" id="{1C5E9FD9-ADA9-2D9A-97A2-D0371D80F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4106" y="860860"/>
            <a:ext cx="2399046" cy="306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932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pPr>
              <a:defRPr/>
            </a:pPr>
            <a:fld id="{46F871BB-2405-4F60-A372-7CE8BF5BADE6}" type="slidenum">
              <a:rPr lang="en-US" altLang="ja-JP" smtClean="0"/>
              <a:pPr>
                <a:defRPr/>
              </a:pPr>
              <a:t>19</a:t>
            </a:fld>
            <a:endParaRPr lang="en-US" altLang="ja-JP" dirty="0"/>
          </a:p>
        </p:txBody>
      </p:sp>
      <p:pic>
        <p:nvPicPr>
          <p:cNvPr id="5" name="図 4"/>
          <p:cNvPicPr>
            <a:picLocks noChangeAspect="1"/>
          </p:cNvPicPr>
          <p:nvPr/>
        </p:nvPicPr>
        <p:blipFill>
          <a:blip r:embed="rId2"/>
          <a:stretch>
            <a:fillRect/>
          </a:stretch>
        </p:blipFill>
        <p:spPr>
          <a:xfrm>
            <a:off x="110087" y="0"/>
            <a:ext cx="8923838" cy="6858000"/>
          </a:xfrm>
          <a:prstGeom prst="rect">
            <a:avLst/>
          </a:prstGeom>
        </p:spPr>
      </p:pic>
    </p:spTree>
    <p:extLst>
      <p:ext uri="{BB962C8B-B14F-4D97-AF65-F5344CB8AC3E}">
        <p14:creationId xmlns:p14="http://schemas.microsoft.com/office/powerpoint/2010/main" val="1888731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643127" y="908720"/>
            <a:ext cx="8534400" cy="5257800"/>
          </a:xfrm>
        </p:spPr>
        <p:txBody>
          <a:bodyPr/>
          <a:lstStyle/>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自己紹介</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医学英語は必要か？　</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医学研究留学とは？</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日米の医学部のシステムの違い</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アメリカで教授になるには？　アメリカの医学教育</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国際交流・短期留学の意味</a:t>
            </a: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p:txBody>
      </p:sp>
      <p:sp>
        <p:nvSpPr>
          <p:cNvPr id="6" name="テキスト ボックス 3">
            <a:extLst>
              <a:ext uri="{FF2B5EF4-FFF2-40B4-BE49-F238E27FC236}">
                <a16:creationId xmlns:a16="http://schemas.microsoft.com/office/drawing/2014/main" id="{2063A51E-5657-491F-8C74-417811436774}"/>
              </a:ext>
            </a:extLst>
          </p:cNvPr>
          <p:cNvSpPr txBox="1">
            <a:spLocks noChangeArrowheads="1"/>
          </p:cNvSpPr>
          <p:nvPr/>
        </p:nvSpPr>
        <p:spPr bwMode="auto">
          <a:xfrm>
            <a:off x="14199" y="44624"/>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海外留学の</a:t>
            </a:r>
            <a:r>
              <a:rPr lang="ja-JP" altLang="en-US" b="1" dirty="0" err="1">
                <a:solidFill>
                  <a:srgbClr val="0000CC"/>
                </a:solidFill>
                <a:latin typeface="+mj-ea"/>
                <a:ea typeface="+mj-ea"/>
              </a:rPr>
              <a:t>すゝめ</a:t>
            </a:r>
            <a:endParaRPr lang="ja-JP" altLang="en-US" b="1" dirty="0">
              <a:solidFill>
                <a:srgbClr val="0000CC"/>
              </a:solidFill>
              <a:latin typeface="+mj-ea"/>
              <a:ea typeface="+mj-ea"/>
            </a:endParaRPr>
          </a:p>
        </p:txBody>
      </p:sp>
      <p:sp>
        <p:nvSpPr>
          <p:cNvPr id="2" name="正方形/長方形 1">
            <a:extLst>
              <a:ext uri="{FF2B5EF4-FFF2-40B4-BE49-F238E27FC236}">
                <a16:creationId xmlns:a16="http://schemas.microsoft.com/office/drawing/2014/main" id="{B6304170-041A-4439-9E76-9664C703E960}"/>
              </a:ext>
            </a:extLst>
          </p:cNvPr>
          <p:cNvSpPr/>
          <p:nvPr/>
        </p:nvSpPr>
        <p:spPr>
          <a:xfrm>
            <a:off x="6486902" y="836712"/>
            <a:ext cx="2505879" cy="6073779"/>
          </a:xfrm>
          <a:prstGeom prst="rect">
            <a:avLst/>
          </a:prstGeom>
        </p:spPr>
        <p:txBody>
          <a:bodyPr wrap="none">
            <a:spAutoFit/>
          </a:bodyPr>
          <a:lstStyle/>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対象</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1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医学生</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1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若手医師</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1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留学医師・研究者</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28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助教から学長</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医学生から教授</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ja-JP" altLang="en-US" sz="2400" dirty="0">
              <a:solidFill>
                <a:srgbClr val="FF0000"/>
              </a:solidFill>
            </a:endParaRPr>
          </a:p>
        </p:txBody>
      </p:sp>
    </p:spTree>
    <p:extLst>
      <p:ext uri="{BB962C8B-B14F-4D97-AF65-F5344CB8AC3E}">
        <p14:creationId xmlns:p14="http://schemas.microsoft.com/office/powerpoint/2010/main" val="2191424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643127" y="908720"/>
            <a:ext cx="8534400" cy="5257800"/>
          </a:xfrm>
        </p:spPr>
        <p:txBody>
          <a:bodyPr/>
          <a:lstStyle/>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自己紹介</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医学英語は必要か？</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solidFill>
                  <a:srgbClr val="0000FF"/>
                </a:solidFill>
                <a:latin typeface="ＭＳ Ｐゴシック" panose="020B0600070205080204" pitchFamily="50" charset="-128"/>
                <a:ea typeface="ＭＳ Ｐゴシック" panose="020B0600070205080204" pitchFamily="50" charset="-128"/>
              </a:rPr>
              <a:t>医学研究留学とは？</a:t>
            </a:r>
            <a:endParaRPr lang="en-US" altLang="ja-JP" sz="2400" b="1" dirty="0">
              <a:solidFill>
                <a:srgbClr val="0000FF"/>
              </a:solidFill>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日米の医学部のシステムの違い</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アメリカで教授になるには？　アメリカの医学教育</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国際交流・短期留学の意味</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p:txBody>
      </p:sp>
      <p:sp>
        <p:nvSpPr>
          <p:cNvPr id="6" name="テキスト ボックス 3">
            <a:extLst>
              <a:ext uri="{FF2B5EF4-FFF2-40B4-BE49-F238E27FC236}">
                <a16:creationId xmlns:a16="http://schemas.microsoft.com/office/drawing/2014/main" id="{2063A51E-5657-491F-8C74-417811436774}"/>
              </a:ext>
            </a:extLst>
          </p:cNvPr>
          <p:cNvSpPr txBox="1">
            <a:spLocks noChangeArrowheads="1"/>
          </p:cNvSpPr>
          <p:nvPr/>
        </p:nvSpPr>
        <p:spPr bwMode="auto">
          <a:xfrm>
            <a:off x="14199" y="44624"/>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海外留学の</a:t>
            </a:r>
            <a:r>
              <a:rPr lang="ja-JP" altLang="en-US" b="1" dirty="0" err="1">
                <a:solidFill>
                  <a:srgbClr val="0000CC"/>
                </a:solidFill>
                <a:latin typeface="+mj-ea"/>
                <a:ea typeface="+mj-ea"/>
              </a:rPr>
              <a:t>すゝめ</a:t>
            </a:r>
            <a:endParaRPr lang="ja-JP" altLang="en-US" b="1" dirty="0">
              <a:solidFill>
                <a:srgbClr val="0000CC"/>
              </a:solidFill>
              <a:latin typeface="+mj-ea"/>
              <a:ea typeface="+mj-ea"/>
            </a:endParaRPr>
          </a:p>
        </p:txBody>
      </p:sp>
    </p:spTree>
    <p:extLst>
      <p:ext uri="{BB962C8B-B14F-4D97-AF65-F5344CB8AC3E}">
        <p14:creationId xmlns:p14="http://schemas.microsoft.com/office/powerpoint/2010/main" val="3703671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アプリケーション&#10;&#10;自動的に生成された説明">
            <a:extLst>
              <a:ext uri="{FF2B5EF4-FFF2-40B4-BE49-F238E27FC236}">
                <a16:creationId xmlns:a16="http://schemas.microsoft.com/office/drawing/2014/main" id="{21E68F04-6E03-44DF-9F08-B4D18D56949F}"/>
              </a:ext>
            </a:extLst>
          </p:cNvPr>
          <p:cNvPicPr>
            <a:picLocks noChangeAspect="1"/>
          </p:cNvPicPr>
          <p:nvPr/>
        </p:nvPicPr>
        <p:blipFill rotWithShape="1">
          <a:blip r:embed="rId3"/>
          <a:srcRect l="7416" t="10801" r="49212" b="12200"/>
          <a:stretch/>
        </p:blipFill>
        <p:spPr>
          <a:xfrm>
            <a:off x="-162108" y="-8492"/>
            <a:ext cx="9306107" cy="9293286"/>
          </a:xfrm>
          <a:prstGeom prst="rect">
            <a:avLst/>
          </a:prstGeom>
        </p:spPr>
      </p:pic>
      <p:sp>
        <p:nvSpPr>
          <p:cNvPr id="77827" name="正方形/長方形 2"/>
          <p:cNvSpPr>
            <a:spLocks noChangeArrowheads="1"/>
          </p:cNvSpPr>
          <p:nvPr/>
        </p:nvSpPr>
        <p:spPr bwMode="auto">
          <a:xfrm>
            <a:off x="4283968" y="6596390"/>
            <a:ext cx="4428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rbel" panose="020B0503020204020204" pitchFamily="34" charset="0"/>
              </a:defRPr>
            </a:lvl1pPr>
            <a:lvl2pPr marL="742950" indent="-285750">
              <a:spcBef>
                <a:spcPct val="20000"/>
              </a:spcBef>
              <a:buChar char="–"/>
              <a:defRPr sz="28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ja-JP" altLang="en-US" sz="1400" dirty="0">
                <a:latin typeface="Arial" panose="020B0604020202020204" pitchFamily="34" charset="0"/>
                <a:hlinkClick r:id="rId4"/>
              </a:rPr>
              <a:t>http://www.med.kindai.ac.jp/microbio/nihongo.html</a:t>
            </a:r>
            <a:endParaRPr lang="en-US" altLang="ja-JP" sz="1400" dirty="0">
              <a:latin typeface="Arial" panose="020B0604020202020204" pitchFamily="34" charset="0"/>
            </a:endParaRPr>
          </a:p>
          <a:p>
            <a:pPr>
              <a:spcBef>
                <a:spcPct val="0"/>
              </a:spcBef>
              <a:buFontTx/>
              <a:buNone/>
            </a:pPr>
            <a:endParaRPr lang="ja-JP" altLang="en-US" sz="1400" dirty="0">
              <a:latin typeface="Arial" panose="020B0604020202020204" pitchFamily="34" charset="0"/>
            </a:endParaRPr>
          </a:p>
        </p:txBody>
      </p:sp>
      <p:cxnSp>
        <p:nvCxnSpPr>
          <p:cNvPr id="77828" name="直線矢印コネクタ 4"/>
          <p:cNvCxnSpPr>
            <a:cxnSpLocks noChangeShapeType="1"/>
          </p:cNvCxnSpPr>
          <p:nvPr/>
        </p:nvCxnSpPr>
        <p:spPr bwMode="auto">
          <a:xfrm flipH="1" flipV="1">
            <a:off x="683568" y="3624294"/>
            <a:ext cx="1608137" cy="1023938"/>
          </a:xfrm>
          <a:prstGeom prst="straightConnector1">
            <a:avLst/>
          </a:prstGeom>
          <a:noFill/>
          <a:ln w="7620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77829"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rbel" panose="020B0503020204020204" pitchFamily="34" charset="0"/>
              </a:defRPr>
            </a:lvl1pPr>
            <a:lvl2pPr marL="742923" indent="-285739">
              <a:spcBef>
                <a:spcPct val="20000"/>
              </a:spcBef>
              <a:buChar char="–"/>
              <a:defRPr sz="2800">
                <a:solidFill>
                  <a:schemeClr val="tx1"/>
                </a:solidFill>
                <a:latin typeface="Corbel" panose="020B0503020204020204" pitchFamily="34" charset="0"/>
              </a:defRPr>
            </a:lvl2pPr>
            <a:lvl3pPr marL="1142957" indent="-228591">
              <a:spcBef>
                <a:spcPct val="20000"/>
              </a:spcBef>
              <a:buChar char="•"/>
              <a:defRPr sz="2400">
                <a:solidFill>
                  <a:schemeClr val="tx1"/>
                </a:solidFill>
                <a:latin typeface="Corbel" panose="020B0503020204020204" pitchFamily="34" charset="0"/>
              </a:defRPr>
            </a:lvl3pPr>
            <a:lvl4pPr marL="1600141" indent="-228591">
              <a:spcBef>
                <a:spcPct val="20000"/>
              </a:spcBef>
              <a:buChar char="–"/>
              <a:defRPr sz="2000">
                <a:solidFill>
                  <a:schemeClr val="tx1"/>
                </a:solidFill>
                <a:latin typeface="Corbel" panose="020B0503020204020204" pitchFamily="34" charset="0"/>
              </a:defRPr>
            </a:lvl4pPr>
            <a:lvl5pPr marL="2057324" indent="-228591">
              <a:spcBef>
                <a:spcPct val="20000"/>
              </a:spcBef>
              <a:buChar char="»"/>
              <a:defRPr sz="2000">
                <a:solidFill>
                  <a:schemeClr val="tx1"/>
                </a:solidFill>
                <a:latin typeface="Corbel" panose="020B0503020204020204" pitchFamily="34" charset="0"/>
              </a:defRPr>
            </a:lvl5pPr>
            <a:lvl6pPr marL="2514509" indent="-228591" eaLnBrk="0" fontAlgn="base" hangingPunct="0">
              <a:spcBef>
                <a:spcPct val="20000"/>
              </a:spcBef>
              <a:spcAft>
                <a:spcPct val="0"/>
              </a:spcAft>
              <a:buChar char="»"/>
              <a:defRPr sz="2000">
                <a:solidFill>
                  <a:schemeClr val="tx1"/>
                </a:solidFill>
                <a:latin typeface="Corbel" panose="020B0503020204020204" pitchFamily="34" charset="0"/>
              </a:defRPr>
            </a:lvl6pPr>
            <a:lvl7pPr marL="2971690" indent="-228591" eaLnBrk="0" fontAlgn="base" hangingPunct="0">
              <a:spcBef>
                <a:spcPct val="20000"/>
              </a:spcBef>
              <a:spcAft>
                <a:spcPct val="0"/>
              </a:spcAft>
              <a:buChar char="»"/>
              <a:defRPr sz="2000">
                <a:solidFill>
                  <a:schemeClr val="tx1"/>
                </a:solidFill>
                <a:latin typeface="Corbel" panose="020B0503020204020204" pitchFamily="34" charset="0"/>
              </a:defRPr>
            </a:lvl7pPr>
            <a:lvl8pPr marL="3428873" indent="-228591" eaLnBrk="0" fontAlgn="base" hangingPunct="0">
              <a:spcBef>
                <a:spcPct val="20000"/>
              </a:spcBef>
              <a:spcAft>
                <a:spcPct val="0"/>
              </a:spcAft>
              <a:buChar char="»"/>
              <a:defRPr sz="2000">
                <a:solidFill>
                  <a:schemeClr val="tx1"/>
                </a:solidFill>
                <a:latin typeface="Corbel" panose="020B0503020204020204" pitchFamily="34" charset="0"/>
              </a:defRPr>
            </a:lvl8pPr>
            <a:lvl9pPr marL="3886055" indent="-228591"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fld id="{E6E985F3-92D4-4DFF-BA3C-A145EC660096}" type="slidenum">
              <a:rPr lang="en-US" altLang="ja-JP" sz="2400"/>
              <a:pPr>
                <a:spcBef>
                  <a:spcPct val="0"/>
                </a:spcBef>
                <a:buFontTx/>
                <a:buNone/>
              </a:pPr>
              <a:t>21</a:t>
            </a:fld>
            <a:endParaRPr lang="en-US" altLang="ja-JP" sz="2400"/>
          </a:p>
        </p:txBody>
      </p:sp>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4869160"/>
            <a:ext cx="1700358" cy="1700358"/>
          </a:xfrm>
          <a:prstGeom prst="rect">
            <a:avLst/>
          </a:prstGeom>
        </p:spPr>
      </p:pic>
    </p:spTree>
    <p:extLst>
      <p:ext uri="{BB962C8B-B14F-4D97-AF65-F5344CB8AC3E}">
        <p14:creationId xmlns:p14="http://schemas.microsoft.com/office/powerpoint/2010/main" val="342320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3518"/>
            <a:ext cx="9144000" cy="913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609602" y="5334000"/>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035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19655" y="4178300"/>
            <a:ext cx="4322763"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Box 9"/>
          <p:cNvSpPr txBox="1">
            <a:spLocks noChangeArrowheads="1"/>
          </p:cNvSpPr>
          <p:nvPr/>
        </p:nvSpPr>
        <p:spPr bwMode="auto">
          <a:xfrm>
            <a:off x="3970338" y="6473827"/>
            <a:ext cx="3647152" cy="369332"/>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rbel" panose="020B0503020204020204" pitchFamily="34" charset="0"/>
              </a:defRPr>
            </a:lvl1pPr>
            <a:lvl2pPr marL="742950" indent="-285750">
              <a:spcBef>
                <a:spcPct val="20000"/>
              </a:spcBef>
              <a:buChar char="–"/>
              <a:defRPr sz="28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FontTx/>
              <a:buNone/>
            </a:pPr>
            <a:r>
              <a:rPr lang="en-US" altLang="en-US" sz="1800" dirty="0">
                <a:solidFill>
                  <a:srgbClr val="FFFF00"/>
                </a:solidFill>
                <a:latin typeface="Arial" panose="020B0604020202020204" pitchFamily="34" charset="0"/>
              </a:rPr>
              <a:t>7/2</a:t>
            </a:r>
            <a:r>
              <a:rPr lang="en-US" altLang="ja-JP" sz="1800" dirty="0">
                <a:solidFill>
                  <a:srgbClr val="FFFF00"/>
                </a:solidFill>
                <a:latin typeface="Arial" panose="020B0604020202020204" pitchFamily="34" charset="0"/>
              </a:rPr>
              <a:t>2</a:t>
            </a:r>
            <a:r>
              <a:rPr lang="en-US" altLang="en-US" sz="1800" dirty="0">
                <a:solidFill>
                  <a:srgbClr val="FFFF00"/>
                </a:solidFill>
                <a:latin typeface="Arial" panose="020B0604020202020204" pitchFamily="34" charset="0"/>
              </a:rPr>
              <a:t>/201</a:t>
            </a:r>
            <a:r>
              <a:rPr lang="en-US" altLang="ja-JP" sz="1800" dirty="0">
                <a:solidFill>
                  <a:srgbClr val="FFFF00"/>
                </a:solidFill>
                <a:latin typeface="Arial" panose="020B0604020202020204" pitchFamily="34" charset="0"/>
              </a:rPr>
              <a:t>5</a:t>
            </a:r>
            <a:r>
              <a:rPr lang="en-US" altLang="en-US" sz="1800" dirty="0">
                <a:solidFill>
                  <a:srgbClr val="FFFF00"/>
                </a:solidFill>
                <a:latin typeface="Arial" panose="020B0604020202020204" pitchFamily="34" charset="0"/>
              </a:rPr>
              <a:t> </a:t>
            </a:r>
            <a:r>
              <a:rPr lang="ja-JP" altLang="en-US" sz="1800" b="1" dirty="0">
                <a:solidFill>
                  <a:srgbClr val="FFFF00"/>
                </a:solidFill>
                <a:latin typeface="Arial" panose="020B0604020202020204" pitchFamily="34" charset="0"/>
              </a:rPr>
              <a:t>角田　</a:t>
            </a:r>
            <a:r>
              <a:rPr lang="en-US" altLang="ja-JP" sz="1800" b="1" dirty="0">
                <a:solidFill>
                  <a:srgbClr val="FFFF00"/>
                </a:solidFill>
                <a:latin typeface="Arial" panose="020B0604020202020204" pitchFamily="34" charset="0"/>
              </a:rPr>
              <a:t>LSU</a:t>
            </a:r>
            <a:r>
              <a:rPr lang="ja-JP" altLang="en-US" sz="1800" b="1" dirty="0">
                <a:solidFill>
                  <a:srgbClr val="FFFF00"/>
                </a:solidFill>
                <a:latin typeface="Arial" panose="020B0604020202020204" pitchFamily="34" charset="0"/>
              </a:rPr>
              <a:t>医学部講義</a:t>
            </a:r>
            <a:endParaRPr lang="en-US" altLang="en-US" sz="1800" b="1" dirty="0">
              <a:solidFill>
                <a:srgbClr val="FFFF00"/>
              </a:solidFill>
              <a:latin typeface="Arial" panose="020B0604020202020204" pitchFamily="34" charset="0"/>
            </a:endParaRPr>
          </a:p>
        </p:txBody>
      </p:sp>
      <p:cxnSp>
        <p:nvCxnSpPr>
          <p:cNvPr id="11" name="Straight Arrow Connector 10"/>
          <p:cNvCxnSpPr/>
          <p:nvPr/>
        </p:nvCxnSpPr>
        <p:spPr bwMode="auto">
          <a:xfrm flipV="1">
            <a:off x="5486400" y="6116640"/>
            <a:ext cx="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0360" name="TextBox 11"/>
          <p:cNvSpPr txBox="1">
            <a:spLocks noChangeArrowheads="1"/>
          </p:cNvSpPr>
          <p:nvPr/>
        </p:nvSpPr>
        <p:spPr bwMode="auto">
          <a:xfrm>
            <a:off x="4818070" y="4630744"/>
            <a:ext cx="1531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rbel" panose="020B0503020204020204" pitchFamily="34" charset="0"/>
              </a:defRPr>
            </a:lvl1pPr>
            <a:lvl2pPr marL="742950" indent="-285750">
              <a:spcBef>
                <a:spcPct val="20000"/>
              </a:spcBef>
              <a:buChar char="–"/>
              <a:defRPr sz="28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FontTx/>
              <a:buNone/>
            </a:pPr>
            <a:r>
              <a:rPr lang="en-US" altLang="ja-JP" sz="1800">
                <a:latin typeface="Arial" panose="020B0604020202020204" pitchFamily="34" charset="0"/>
              </a:rPr>
              <a:t>66</a:t>
            </a:r>
            <a:r>
              <a:rPr lang="en-US" altLang="en-US" sz="1800">
                <a:latin typeface="Arial" panose="020B0604020202020204" pitchFamily="34" charset="0"/>
              </a:rPr>
              <a:t> new Likes</a:t>
            </a:r>
          </a:p>
        </p:txBody>
      </p:sp>
      <p:pic>
        <p:nvPicPr>
          <p:cNvPr id="10036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1" y="5819776"/>
            <a:ext cx="36671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2"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rbel" panose="020B0503020204020204" pitchFamily="34" charset="0"/>
              </a:defRPr>
            </a:lvl1pPr>
            <a:lvl2pPr marL="742923" indent="-285739">
              <a:spcBef>
                <a:spcPct val="20000"/>
              </a:spcBef>
              <a:buChar char="–"/>
              <a:defRPr sz="2800">
                <a:solidFill>
                  <a:schemeClr val="tx1"/>
                </a:solidFill>
                <a:latin typeface="Corbel" panose="020B0503020204020204" pitchFamily="34" charset="0"/>
              </a:defRPr>
            </a:lvl2pPr>
            <a:lvl3pPr marL="1142957" indent="-228591">
              <a:spcBef>
                <a:spcPct val="20000"/>
              </a:spcBef>
              <a:buChar char="•"/>
              <a:defRPr sz="2400">
                <a:solidFill>
                  <a:schemeClr val="tx1"/>
                </a:solidFill>
                <a:latin typeface="Corbel" panose="020B0503020204020204" pitchFamily="34" charset="0"/>
              </a:defRPr>
            </a:lvl3pPr>
            <a:lvl4pPr marL="1600141" indent="-228591">
              <a:spcBef>
                <a:spcPct val="20000"/>
              </a:spcBef>
              <a:buChar char="–"/>
              <a:defRPr sz="2000">
                <a:solidFill>
                  <a:schemeClr val="tx1"/>
                </a:solidFill>
                <a:latin typeface="Corbel" panose="020B0503020204020204" pitchFamily="34" charset="0"/>
              </a:defRPr>
            </a:lvl4pPr>
            <a:lvl5pPr marL="2057324" indent="-228591">
              <a:spcBef>
                <a:spcPct val="20000"/>
              </a:spcBef>
              <a:buChar char="»"/>
              <a:defRPr sz="2000">
                <a:solidFill>
                  <a:schemeClr val="tx1"/>
                </a:solidFill>
                <a:latin typeface="Corbel" panose="020B0503020204020204" pitchFamily="34" charset="0"/>
              </a:defRPr>
            </a:lvl5pPr>
            <a:lvl6pPr marL="2514509" indent="-228591" eaLnBrk="0" fontAlgn="base" hangingPunct="0">
              <a:spcBef>
                <a:spcPct val="20000"/>
              </a:spcBef>
              <a:spcAft>
                <a:spcPct val="0"/>
              </a:spcAft>
              <a:buChar char="»"/>
              <a:defRPr sz="2000">
                <a:solidFill>
                  <a:schemeClr val="tx1"/>
                </a:solidFill>
                <a:latin typeface="Corbel" panose="020B0503020204020204" pitchFamily="34" charset="0"/>
              </a:defRPr>
            </a:lvl6pPr>
            <a:lvl7pPr marL="2971690" indent="-228591" eaLnBrk="0" fontAlgn="base" hangingPunct="0">
              <a:spcBef>
                <a:spcPct val="20000"/>
              </a:spcBef>
              <a:spcAft>
                <a:spcPct val="0"/>
              </a:spcAft>
              <a:buChar char="»"/>
              <a:defRPr sz="2000">
                <a:solidFill>
                  <a:schemeClr val="tx1"/>
                </a:solidFill>
                <a:latin typeface="Corbel" panose="020B0503020204020204" pitchFamily="34" charset="0"/>
              </a:defRPr>
            </a:lvl7pPr>
            <a:lvl8pPr marL="3428873" indent="-228591" eaLnBrk="0" fontAlgn="base" hangingPunct="0">
              <a:spcBef>
                <a:spcPct val="20000"/>
              </a:spcBef>
              <a:spcAft>
                <a:spcPct val="0"/>
              </a:spcAft>
              <a:buChar char="»"/>
              <a:defRPr sz="2000">
                <a:solidFill>
                  <a:schemeClr val="tx1"/>
                </a:solidFill>
                <a:latin typeface="Corbel" panose="020B0503020204020204" pitchFamily="34" charset="0"/>
              </a:defRPr>
            </a:lvl8pPr>
            <a:lvl9pPr marL="3886055" indent="-228591"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fld id="{0E8D066A-A09F-4F7E-8D59-CB2DEE3A58F3}" type="slidenum">
              <a:rPr lang="en-US" altLang="ja-JP" sz="2400"/>
              <a:pPr>
                <a:spcBef>
                  <a:spcPct val="0"/>
                </a:spcBef>
                <a:buFontTx/>
                <a:buNone/>
              </a:pPr>
              <a:t>22</a:t>
            </a:fld>
            <a:endParaRPr lang="en-US" altLang="ja-JP" sz="2400"/>
          </a:p>
        </p:txBody>
      </p:sp>
      <p:pic>
        <p:nvPicPr>
          <p:cNvPr id="4" name="図 3">
            <a:extLst>
              <a:ext uri="{FF2B5EF4-FFF2-40B4-BE49-F238E27FC236}">
                <a16:creationId xmlns:a16="http://schemas.microsoft.com/office/drawing/2014/main" id="{1D321E12-7F7B-4008-BBD4-FC2E30C92B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4889" y="2060851"/>
            <a:ext cx="2589113" cy="2589113"/>
          </a:xfrm>
          <a:prstGeom prst="rect">
            <a:avLst/>
          </a:prstGeom>
        </p:spPr>
      </p:pic>
      <p:sp>
        <p:nvSpPr>
          <p:cNvPr id="2" name="正方形/長方形 1">
            <a:extLst>
              <a:ext uri="{FF2B5EF4-FFF2-40B4-BE49-F238E27FC236}">
                <a16:creationId xmlns:a16="http://schemas.microsoft.com/office/drawing/2014/main" id="{DC0771F2-25A0-45B8-BB0F-5C82583AF07D}"/>
              </a:ext>
            </a:extLst>
          </p:cNvPr>
          <p:cNvSpPr/>
          <p:nvPr/>
        </p:nvSpPr>
        <p:spPr>
          <a:xfrm>
            <a:off x="5595748" y="4939916"/>
            <a:ext cx="856325" cy="369332"/>
          </a:xfrm>
          <a:prstGeom prst="rect">
            <a:avLst/>
          </a:prstGeom>
        </p:spPr>
        <p:txBody>
          <a:bodyPr wrap="none">
            <a:spAutoFit/>
          </a:bodyPr>
          <a:lstStyle/>
          <a:p>
            <a:r>
              <a:rPr lang="ja-JP" altLang="en-US" b="1" dirty="0">
                <a:solidFill>
                  <a:srgbClr val="FF0000"/>
                </a:solidFill>
                <a:highlight>
                  <a:srgbClr val="FFFF00"/>
                </a:highlight>
                <a:latin typeface="ＭＳ Ｐゴシック" panose="020B0600070205080204" pitchFamily="50" charset="-128"/>
                <a:ea typeface="ＭＳ Ｐゴシック" panose="020B0600070205080204" pitchFamily="50" charset="-128"/>
              </a:rPr>
              <a:t>いいね</a:t>
            </a:r>
            <a:endParaRPr lang="ja-JP" altLang="en-US" dirty="0">
              <a:solidFill>
                <a:srgbClr val="FF0000"/>
              </a:solidFill>
              <a:highlight>
                <a:srgbClr val="FFFF00"/>
              </a:highlight>
            </a:endParaRPr>
          </a:p>
        </p:txBody>
      </p:sp>
      <p:sp>
        <p:nvSpPr>
          <p:cNvPr id="12" name="Rectangle 3">
            <a:extLst>
              <a:ext uri="{FF2B5EF4-FFF2-40B4-BE49-F238E27FC236}">
                <a16:creationId xmlns:a16="http://schemas.microsoft.com/office/drawing/2014/main" id="{4FB6AE68-DBBB-064C-DB2C-00C101DE4EF8}"/>
              </a:ext>
            </a:extLst>
          </p:cNvPr>
          <p:cNvSpPr txBox="1">
            <a:spLocks noChangeArrowheads="1"/>
          </p:cNvSpPr>
          <p:nvPr/>
        </p:nvSpPr>
        <p:spPr bwMode="auto">
          <a:xfrm>
            <a:off x="1361686" y="686886"/>
            <a:ext cx="6912768" cy="646669"/>
          </a:xfrm>
          <a:prstGeom prst="rect">
            <a:avLst/>
          </a:prstGeom>
          <a:solidFill>
            <a:schemeClr val="tx2"/>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399">
                <a:solidFill>
                  <a:schemeClr val="tx2"/>
                </a:solidFill>
                <a:latin typeface="+mj-lt"/>
                <a:ea typeface="+mj-ea"/>
                <a:cs typeface="+mj-cs"/>
              </a:defRPr>
            </a:lvl1pPr>
            <a:lvl2pPr algn="ctr" rtl="0" eaLnBrk="0" fontAlgn="base" hangingPunct="0">
              <a:spcBef>
                <a:spcPct val="0"/>
              </a:spcBef>
              <a:spcAft>
                <a:spcPct val="0"/>
              </a:spcAft>
              <a:defRPr kumimoji="1" sz="4399">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399">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399">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399">
                <a:solidFill>
                  <a:schemeClr val="tx2"/>
                </a:solidFill>
                <a:latin typeface="Times New Roman" pitchFamily="18" charset="0"/>
                <a:ea typeface="ＭＳ Ｐゴシック" pitchFamily="50" charset="-128"/>
              </a:defRPr>
            </a:lvl5pPr>
            <a:lvl6pPr marL="457184" algn="ctr" rtl="0" fontAlgn="base">
              <a:spcBef>
                <a:spcPct val="0"/>
              </a:spcBef>
              <a:spcAft>
                <a:spcPct val="0"/>
              </a:spcAft>
              <a:defRPr kumimoji="1" sz="4399">
                <a:solidFill>
                  <a:schemeClr val="tx2"/>
                </a:solidFill>
                <a:latin typeface="Times New Roman" pitchFamily="18" charset="0"/>
                <a:ea typeface="ＭＳ Ｐゴシック" pitchFamily="50" charset="-128"/>
              </a:defRPr>
            </a:lvl6pPr>
            <a:lvl7pPr marL="914367" algn="ctr" rtl="0" fontAlgn="base">
              <a:spcBef>
                <a:spcPct val="0"/>
              </a:spcBef>
              <a:spcAft>
                <a:spcPct val="0"/>
              </a:spcAft>
              <a:defRPr kumimoji="1" sz="4399">
                <a:solidFill>
                  <a:schemeClr val="tx2"/>
                </a:solidFill>
                <a:latin typeface="Times New Roman" pitchFamily="18" charset="0"/>
                <a:ea typeface="ＭＳ Ｐゴシック" pitchFamily="50" charset="-128"/>
              </a:defRPr>
            </a:lvl7pPr>
            <a:lvl8pPr marL="1371550" algn="ctr" rtl="0" fontAlgn="base">
              <a:spcBef>
                <a:spcPct val="0"/>
              </a:spcBef>
              <a:spcAft>
                <a:spcPct val="0"/>
              </a:spcAft>
              <a:defRPr kumimoji="1" sz="4399">
                <a:solidFill>
                  <a:schemeClr val="tx2"/>
                </a:solidFill>
                <a:latin typeface="Times New Roman" pitchFamily="18" charset="0"/>
                <a:ea typeface="ＭＳ Ｐゴシック" pitchFamily="50" charset="-128"/>
              </a:defRPr>
            </a:lvl8pPr>
            <a:lvl9pPr marL="1828734" algn="ctr" rtl="0" fontAlgn="base">
              <a:spcBef>
                <a:spcPct val="0"/>
              </a:spcBef>
              <a:spcAft>
                <a:spcPct val="0"/>
              </a:spcAft>
              <a:defRPr kumimoji="1" sz="4399">
                <a:solidFill>
                  <a:schemeClr val="tx2"/>
                </a:solidFill>
                <a:latin typeface="Times New Roman" pitchFamily="18" charset="0"/>
                <a:ea typeface="ＭＳ Ｐゴシック" pitchFamily="50" charset="-128"/>
              </a:defRPr>
            </a:lvl9pPr>
          </a:lstStyle>
          <a:p>
            <a:pPr eaLnBrk="1" hangingPunct="1">
              <a:defRPr/>
            </a:pPr>
            <a:r>
              <a:rPr lang="ja-JP" altLang="en-US" sz="2954" b="1" kern="0" dirty="0">
                <a:solidFill>
                  <a:srgbClr val="0000FF"/>
                </a:solidFill>
                <a:highlight>
                  <a:srgbClr val="FFFF00"/>
                </a:highlight>
                <a:latin typeface="+mj-ea"/>
              </a:rPr>
              <a:t>ルイジアナ州立大学（</a:t>
            </a:r>
            <a:r>
              <a:rPr lang="en-US" altLang="ja-JP" sz="2954" b="1" kern="0" dirty="0">
                <a:solidFill>
                  <a:srgbClr val="0000FF"/>
                </a:solidFill>
                <a:highlight>
                  <a:srgbClr val="FFFF00"/>
                </a:highlight>
                <a:latin typeface="+mj-ea"/>
              </a:rPr>
              <a:t>LSU</a:t>
            </a:r>
            <a:r>
              <a:rPr lang="ja-JP" altLang="en-US" sz="2954" b="1" kern="0" dirty="0">
                <a:solidFill>
                  <a:srgbClr val="0000FF"/>
                </a:solidFill>
                <a:highlight>
                  <a:srgbClr val="FFFF00"/>
                </a:highlight>
                <a:latin typeface="+mj-ea"/>
              </a:rPr>
              <a:t>）角田研究室　</a:t>
            </a:r>
            <a:r>
              <a:rPr lang="en-US" altLang="ja-JP" sz="2954" b="1" kern="0" dirty="0">
                <a:solidFill>
                  <a:srgbClr val="0000FF"/>
                </a:solidFill>
                <a:highlight>
                  <a:srgbClr val="FFFF00"/>
                </a:highlight>
                <a:latin typeface="+mj-ea"/>
              </a:rPr>
              <a:t>Facebook</a:t>
            </a:r>
            <a:r>
              <a:rPr lang="ja-JP" altLang="en-US" sz="2954" b="1" kern="0" dirty="0">
                <a:solidFill>
                  <a:srgbClr val="0000FF"/>
                </a:solidFill>
                <a:highlight>
                  <a:srgbClr val="FFFF00"/>
                </a:highlight>
                <a:latin typeface="+mj-ea"/>
              </a:rPr>
              <a:t>ページ</a:t>
            </a:r>
            <a:endParaRPr lang="ja-JP" altLang="en-US" sz="2585" b="1" kern="0" dirty="0">
              <a:solidFill>
                <a:srgbClr val="000000"/>
              </a:solidFill>
              <a:highlight>
                <a:srgbClr val="FFFF00"/>
              </a:highlight>
              <a:latin typeface="+mj-ea"/>
            </a:endParaRPr>
          </a:p>
        </p:txBody>
      </p:sp>
      <p:sp>
        <p:nvSpPr>
          <p:cNvPr id="14" name="テキスト ボックス 13">
            <a:extLst>
              <a:ext uri="{FF2B5EF4-FFF2-40B4-BE49-F238E27FC236}">
                <a16:creationId xmlns:a16="http://schemas.microsoft.com/office/drawing/2014/main" id="{41873E78-F3FA-11DB-2187-8961CD13D3D8}"/>
              </a:ext>
            </a:extLst>
          </p:cNvPr>
          <p:cNvSpPr txBox="1"/>
          <p:nvPr/>
        </p:nvSpPr>
        <p:spPr>
          <a:xfrm>
            <a:off x="149004" y="1819330"/>
            <a:ext cx="2085627" cy="923330"/>
          </a:xfrm>
          <a:prstGeom prst="rect">
            <a:avLst/>
          </a:prstGeom>
          <a:noFill/>
        </p:spPr>
        <p:txBody>
          <a:bodyPr wrap="square">
            <a:spAutoFit/>
          </a:bodyPr>
          <a:lstStyle/>
          <a:p>
            <a:r>
              <a:rPr lang="en-US" altLang="ja-JP" b="1" kern="0" dirty="0">
                <a:solidFill>
                  <a:srgbClr val="0000FF"/>
                </a:solidFill>
                <a:highlight>
                  <a:srgbClr val="FFFF00"/>
                </a:highlight>
                <a:latin typeface="+mj-ea"/>
              </a:rPr>
              <a:t>MS: </a:t>
            </a:r>
          </a:p>
          <a:p>
            <a:r>
              <a:rPr lang="en-US" altLang="ja-JP" b="1" kern="0" dirty="0">
                <a:solidFill>
                  <a:srgbClr val="0000FF"/>
                </a:solidFill>
                <a:highlight>
                  <a:srgbClr val="FFFF00"/>
                </a:highlight>
                <a:latin typeface="+mj-ea"/>
              </a:rPr>
              <a:t>multiple sclerosis</a:t>
            </a:r>
          </a:p>
          <a:p>
            <a:r>
              <a:rPr lang="ja-JP" altLang="en-US" b="1" kern="0" dirty="0">
                <a:solidFill>
                  <a:srgbClr val="0000FF"/>
                </a:solidFill>
                <a:highlight>
                  <a:srgbClr val="FFFF00"/>
                </a:highlight>
                <a:latin typeface="+mj-ea"/>
              </a:rPr>
              <a:t>多発性硬化症</a:t>
            </a:r>
            <a:endParaRPr lang="ja-JP" altLang="en-US" dirty="0"/>
          </a:p>
        </p:txBody>
      </p:sp>
    </p:spTree>
    <p:extLst>
      <p:ext uri="{BB962C8B-B14F-4D97-AF65-F5344CB8AC3E}">
        <p14:creationId xmlns:p14="http://schemas.microsoft.com/office/powerpoint/2010/main" val="2147350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643127" y="908720"/>
            <a:ext cx="8534400" cy="5257800"/>
          </a:xfrm>
        </p:spPr>
        <p:txBody>
          <a:bodyPr/>
          <a:lstStyle/>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自己紹介</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医学英語は必要か？</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solidFill>
                  <a:srgbClr val="0000FF"/>
                </a:solidFill>
                <a:latin typeface="ＭＳ Ｐゴシック" panose="020B0600070205080204" pitchFamily="50" charset="-128"/>
                <a:ea typeface="ＭＳ Ｐゴシック" panose="020B0600070205080204" pitchFamily="50" charset="-128"/>
              </a:rPr>
              <a:t>医学研究留学とは？</a:t>
            </a:r>
            <a:endParaRPr lang="en-US" altLang="ja-JP" sz="2400" b="1" dirty="0">
              <a:solidFill>
                <a:srgbClr val="0000FF"/>
              </a:solidFill>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日米の医学部のシステムの違い</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アメリカで教授になるには？　アメリカの医学教育</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国際交流・短期留学の意味</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p:txBody>
      </p:sp>
      <p:sp>
        <p:nvSpPr>
          <p:cNvPr id="6" name="テキスト ボックス 3">
            <a:extLst>
              <a:ext uri="{FF2B5EF4-FFF2-40B4-BE49-F238E27FC236}">
                <a16:creationId xmlns:a16="http://schemas.microsoft.com/office/drawing/2014/main" id="{2063A51E-5657-491F-8C74-417811436774}"/>
              </a:ext>
            </a:extLst>
          </p:cNvPr>
          <p:cNvSpPr txBox="1">
            <a:spLocks noChangeArrowheads="1"/>
          </p:cNvSpPr>
          <p:nvPr/>
        </p:nvSpPr>
        <p:spPr bwMode="auto">
          <a:xfrm>
            <a:off x="14199" y="44624"/>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海外留学の</a:t>
            </a:r>
            <a:r>
              <a:rPr lang="ja-JP" altLang="en-US" b="1" dirty="0" err="1">
                <a:solidFill>
                  <a:srgbClr val="0000CC"/>
                </a:solidFill>
                <a:latin typeface="+mj-ea"/>
                <a:ea typeface="+mj-ea"/>
              </a:rPr>
              <a:t>すゝめ</a:t>
            </a:r>
            <a:endParaRPr lang="ja-JP" altLang="en-US" b="1" dirty="0">
              <a:solidFill>
                <a:srgbClr val="0000CC"/>
              </a:solidFill>
              <a:latin typeface="+mj-ea"/>
              <a:ea typeface="+mj-ea"/>
            </a:endParaRPr>
          </a:p>
        </p:txBody>
      </p:sp>
      <p:sp>
        <p:nvSpPr>
          <p:cNvPr id="4" name="正方形/長方形 3">
            <a:extLst>
              <a:ext uri="{FF2B5EF4-FFF2-40B4-BE49-F238E27FC236}">
                <a16:creationId xmlns:a16="http://schemas.microsoft.com/office/drawing/2014/main" id="{0AC30A85-5818-4EF3-8B4E-0EDFCBB2864F}"/>
              </a:ext>
            </a:extLst>
          </p:cNvPr>
          <p:cNvSpPr/>
          <p:nvPr/>
        </p:nvSpPr>
        <p:spPr>
          <a:xfrm>
            <a:off x="6486903" y="836712"/>
            <a:ext cx="2505878" cy="6073779"/>
          </a:xfrm>
          <a:prstGeom prst="rect">
            <a:avLst/>
          </a:prstGeom>
        </p:spPr>
        <p:txBody>
          <a:bodyPr wrap="none">
            <a:spAutoFit/>
          </a:bodyPr>
          <a:lstStyle/>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対象</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1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医学生</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1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0000FF"/>
                </a:solidFill>
                <a:latin typeface="ＭＳ Ｐゴシック" panose="020B0600070205080204" pitchFamily="50" charset="-128"/>
                <a:ea typeface="ＭＳ Ｐゴシック" panose="020B0600070205080204" pitchFamily="50" charset="-128"/>
              </a:rPr>
              <a:t>若手医師</a:t>
            </a:r>
            <a:endParaRPr lang="en-US" altLang="ja-JP" sz="2400" b="1" dirty="0">
              <a:solidFill>
                <a:srgbClr val="0000FF"/>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1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留学医師・研究者</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28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助教から学長</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医学生から教授</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ja-JP" altLang="en-US" sz="2400" dirty="0">
              <a:solidFill>
                <a:srgbClr val="FF0000"/>
              </a:solidFill>
            </a:endParaRPr>
          </a:p>
        </p:txBody>
      </p:sp>
    </p:spTree>
    <p:extLst>
      <p:ext uri="{BB962C8B-B14F-4D97-AF65-F5344CB8AC3E}">
        <p14:creationId xmlns:p14="http://schemas.microsoft.com/office/powerpoint/2010/main" val="1322576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1886F22-7804-4F10-B8B3-9D4A86CFACC2}"/>
              </a:ext>
            </a:extLst>
          </p:cNvPr>
          <p:cNvSpPr>
            <a:spLocks noGrp="1"/>
          </p:cNvSpPr>
          <p:nvPr>
            <p:ph type="sldNum" sz="quarter" idx="12"/>
          </p:nvPr>
        </p:nvSpPr>
        <p:spPr/>
        <p:txBody>
          <a:bodyPr/>
          <a:lstStyle/>
          <a:p>
            <a:pPr>
              <a:defRPr/>
            </a:pPr>
            <a:fld id="{62A40F47-107D-4008-AA85-B2B639D47E22}" type="slidenum">
              <a:rPr lang="en-US" altLang="ja-JP" smtClean="0"/>
              <a:pPr>
                <a:defRPr/>
              </a:pPr>
              <a:t>24</a:t>
            </a:fld>
            <a:endParaRPr lang="en-US" altLang="ja-JP" dirty="0"/>
          </a:p>
        </p:txBody>
      </p:sp>
      <p:pic>
        <p:nvPicPr>
          <p:cNvPr id="5122" name="Picture 2" descr="Image may contain: one or more people and people standing">
            <a:extLst>
              <a:ext uri="{FF2B5EF4-FFF2-40B4-BE49-F238E27FC236}">
                <a16:creationId xmlns:a16="http://schemas.microsoft.com/office/drawing/2014/main" id="{0FEC88F8-D0B8-495A-97AD-6C43408A02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38" t="11525" r="22438" b="2826"/>
          <a:stretch/>
        </p:blipFill>
        <p:spPr bwMode="auto">
          <a:xfrm>
            <a:off x="39820" y="2090922"/>
            <a:ext cx="4014378" cy="4198207"/>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292ACE67-E731-4094-868C-83A1EF64BC83}"/>
              </a:ext>
            </a:extLst>
          </p:cNvPr>
          <p:cNvSpPr txBox="1"/>
          <p:nvPr/>
        </p:nvSpPr>
        <p:spPr>
          <a:xfrm>
            <a:off x="2673672" y="6386896"/>
            <a:ext cx="2022733" cy="369332"/>
          </a:xfrm>
          <a:prstGeom prst="rect">
            <a:avLst/>
          </a:prstGeom>
          <a:noFill/>
        </p:spPr>
        <p:txBody>
          <a:bodyPr wrap="none" rtlCol="0">
            <a:spAutoFit/>
          </a:bodyPr>
          <a:lstStyle/>
          <a:p>
            <a:r>
              <a:rPr kumimoji="1" lang="en-US" altLang="ja-JP" b="1" dirty="0"/>
              <a:t>2011</a:t>
            </a:r>
            <a:r>
              <a:rPr kumimoji="1" lang="ja-JP" altLang="en-US" b="1" dirty="0"/>
              <a:t>年９月　面接</a:t>
            </a:r>
          </a:p>
        </p:txBody>
      </p:sp>
      <p:pic>
        <p:nvPicPr>
          <p:cNvPr id="5124" name="Picture 4" descr="Image may contain: 7 people, people standing">
            <a:extLst>
              <a:ext uri="{FF2B5EF4-FFF2-40B4-BE49-F238E27FC236}">
                <a16:creationId xmlns:a16="http://schemas.microsoft.com/office/drawing/2014/main" id="{41C6781F-88CA-439D-8675-F7955FBE9B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00" t="7222" r="18698" b="32778"/>
          <a:stretch/>
        </p:blipFill>
        <p:spPr bwMode="auto">
          <a:xfrm>
            <a:off x="5071464" y="2090922"/>
            <a:ext cx="4014378" cy="4114800"/>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E155C122-1645-4CBF-A8D1-7D3EA88233DD}"/>
              </a:ext>
            </a:extLst>
          </p:cNvPr>
          <p:cNvSpPr txBox="1"/>
          <p:nvPr/>
        </p:nvSpPr>
        <p:spPr>
          <a:xfrm>
            <a:off x="6050213" y="6407748"/>
            <a:ext cx="2377574" cy="369332"/>
          </a:xfrm>
          <a:prstGeom prst="rect">
            <a:avLst/>
          </a:prstGeom>
          <a:noFill/>
        </p:spPr>
        <p:txBody>
          <a:bodyPr wrap="none" rtlCol="0">
            <a:spAutoFit/>
          </a:bodyPr>
          <a:lstStyle/>
          <a:p>
            <a:r>
              <a:rPr kumimoji="1" lang="en-US" altLang="ja-JP" b="1" dirty="0"/>
              <a:t>2014</a:t>
            </a:r>
            <a:r>
              <a:rPr kumimoji="1" lang="ja-JP" altLang="en-US" b="1" dirty="0"/>
              <a:t>年</a:t>
            </a:r>
            <a:r>
              <a:rPr lang="en-US" altLang="ja-JP" b="1" dirty="0"/>
              <a:t>3</a:t>
            </a:r>
            <a:r>
              <a:rPr kumimoji="1" lang="ja-JP" altLang="en-US" b="1" dirty="0"/>
              <a:t>月　留学終了</a:t>
            </a:r>
          </a:p>
        </p:txBody>
      </p:sp>
      <p:pic>
        <p:nvPicPr>
          <p:cNvPr id="6" name="図 5">
            <a:extLst>
              <a:ext uri="{FF2B5EF4-FFF2-40B4-BE49-F238E27FC236}">
                <a16:creationId xmlns:a16="http://schemas.microsoft.com/office/drawing/2014/main" id="{1BD0CD5F-A673-4F34-B0D5-B5F212841A8B}"/>
              </a:ext>
            </a:extLst>
          </p:cNvPr>
          <p:cNvPicPr>
            <a:picLocks noChangeAspect="1"/>
          </p:cNvPicPr>
          <p:nvPr/>
        </p:nvPicPr>
        <p:blipFill>
          <a:blip r:embed="rId4"/>
          <a:stretch>
            <a:fillRect/>
          </a:stretch>
        </p:blipFill>
        <p:spPr>
          <a:xfrm>
            <a:off x="4299339" y="38101"/>
            <a:ext cx="4908326" cy="1850795"/>
          </a:xfrm>
          <a:prstGeom prst="rect">
            <a:avLst/>
          </a:prstGeom>
        </p:spPr>
      </p:pic>
      <p:sp>
        <p:nvSpPr>
          <p:cNvPr id="7" name="矢印: 右 6">
            <a:extLst>
              <a:ext uri="{FF2B5EF4-FFF2-40B4-BE49-F238E27FC236}">
                <a16:creationId xmlns:a16="http://schemas.microsoft.com/office/drawing/2014/main" id="{C1A497AF-0941-4DF7-BE45-263DAF00198E}"/>
              </a:ext>
            </a:extLst>
          </p:cNvPr>
          <p:cNvSpPr/>
          <p:nvPr/>
        </p:nvSpPr>
        <p:spPr>
          <a:xfrm>
            <a:off x="4054198" y="37962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4945D862-7CEF-4540-BC92-499BD70FA0A9}"/>
              </a:ext>
            </a:extLst>
          </p:cNvPr>
          <p:cNvSpPr txBox="1"/>
          <p:nvPr/>
        </p:nvSpPr>
        <p:spPr>
          <a:xfrm>
            <a:off x="-10131" y="6248397"/>
            <a:ext cx="2723823" cy="646331"/>
          </a:xfrm>
          <a:prstGeom prst="rect">
            <a:avLst/>
          </a:prstGeom>
          <a:noFill/>
        </p:spPr>
        <p:txBody>
          <a:bodyPr wrap="none" rtlCol="0">
            <a:spAutoFit/>
          </a:bodyPr>
          <a:lstStyle/>
          <a:p>
            <a:pPr algn="ctr"/>
            <a:r>
              <a:rPr kumimoji="1" lang="ja-JP" altLang="en-US" b="1" dirty="0"/>
              <a:t>仙台こども病院小児科医</a:t>
            </a:r>
            <a:endParaRPr lang="en-US" altLang="ja-JP" b="1" dirty="0"/>
          </a:p>
          <a:p>
            <a:pPr algn="ctr"/>
            <a:r>
              <a:rPr kumimoji="1" lang="ja-JP" altLang="en-US" b="1" dirty="0"/>
              <a:t>研究歴ゼロ　独身</a:t>
            </a:r>
          </a:p>
        </p:txBody>
      </p:sp>
      <p:cxnSp>
        <p:nvCxnSpPr>
          <p:cNvPr id="11" name="直線コネクタ 10">
            <a:extLst>
              <a:ext uri="{FF2B5EF4-FFF2-40B4-BE49-F238E27FC236}">
                <a16:creationId xmlns:a16="http://schemas.microsoft.com/office/drawing/2014/main" id="{1E60FFDC-5417-4E09-9B09-882B68DFAE0B}"/>
              </a:ext>
            </a:extLst>
          </p:cNvPr>
          <p:cNvCxnSpPr/>
          <p:nvPr/>
        </p:nvCxnSpPr>
        <p:spPr>
          <a:xfrm>
            <a:off x="4355976" y="1772816"/>
            <a:ext cx="6766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AB5EC131-CC20-411D-AF5F-77DC288C4E33}"/>
              </a:ext>
            </a:extLst>
          </p:cNvPr>
          <p:cNvCxnSpPr/>
          <p:nvPr/>
        </p:nvCxnSpPr>
        <p:spPr>
          <a:xfrm>
            <a:off x="5220072" y="1888896"/>
            <a:ext cx="6766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C914F309-F600-40E5-A45E-0678584767A9}"/>
              </a:ext>
            </a:extLst>
          </p:cNvPr>
          <p:cNvSpPr/>
          <p:nvPr/>
        </p:nvSpPr>
        <p:spPr>
          <a:xfrm>
            <a:off x="3985040" y="3126754"/>
            <a:ext cx="1115762" cy="2308324"/>
          </a:xfrm>
          <a:prstGeom prst="rect">
            <a:avLst/>
          </a:prstGeom>
        </p:spPr>
        <p:txBody>
          <a:bodyPr wrap="square">
            <a:spAutoFit/>
          </a:bodyPr>
          <a:lstStyle/>
          <a:p>
            <a:r>
              <a:rPr lang="en-US" altLang="ja-JP" b="1" dirty="0"/>
              <a:t>2012</a:t>
            </a:r>
            <a:r>
              <a:rPr lang="ja-JP" altLang="en-US" b="1" dirty="0"/>
              <a:t>年</a:t>
            </a:r>
            <a:r>
              <a:rPr lang="en-US" altLang="ja-JP" b="1" dirty="0"/>
              <a:t>2</a:t>
            </a:r>
            <a:r>
              <a:rPr lang="ja-JP" altLang="en-US" b="1" dirty="0"/>
              <a:t>月</a:t>
            </a:r>
            <a:endParaRPr lang="en-US" altLang="ja-JP" b="1" dirty="0"/>
          </a:p>
          <a:p>
            <a:endParaRPr lang="en-US" altLang="ja-JP" b="1" dirty="0"/>
          </a:p>
          <a:p>
            <a:endParaRPr lang="en-US" altLang="ja-JP" b="1" dirty="0"/>
          </a:p>
          <a:p>
            <a:endParaRPr lang="en-US" altLang="ja-JP" b="1" dirty="0"/>
          </a:p>
          <a:p>
            <a:r>
              <a:rPr lang="ja-JP" altLang="en-US" b="1" dirty="0"/>
              <a:t>ポスドクとして留学</a:t>
            </a:r>
          </a:p>
        </p:txBody>
      </p:sp>
      <p:sp>
        <p:nvSpPr>
          <p:cNvPr id="13" name="テキスト ボックス 3">
            <a:extLst>
              <a:ext uri="{FF2B5EF4-FFF2-40B4-BE49-F238E27FC236}">
                <a16:creationId xmlns:a16="http://schemas.microsoft.com/office/drawing/2014/main" id="{FF0442D8-144F-44C6-B26D-30D4DFDB021B}"/>
              </a:ext>
            </a:extLst>
          </p:cNvPr>
          <p:cNvSpPr txBox="1">
            <a:spLocks noChangeArrowheads="1"/>
          </p:cNvSpPr>
          <p:nvPr/>
        </p:nvSpPr>
        <p:spPr bwMode="auto">
          <a:xfrm>
            <a:off x="-76046" y="-7859"/>
            <a:ext cx="432841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0000CC"/>
                </a:solidFill>
                <a:latin typeface="+mj-ea"/>
                <a:ea typeface="+mj-ea"/>
              </a:rPr>
              <a:t>アメリカ研究留学の例</a:t>
            </a:r>
            <a:endParaRPr lang="en-US" altLang="ja-JP" sz="2800" b="1" dirty="0">
              <a:solidFill>
                <a:srgbClr val="0000CC"/>
              </a:solidFill>
              <a:latin typeface="+mj-ea"/>
              <a:ea typeface="+mj-ea"/>
            </a:endParaRPr>
          </a:p>
          <a:p>
            <a:pPr algn="ctr" eaLnBrk="1" hangingPunct="1">
              <a:spcBef>
                <a:spcPct val="0"/>
              </a:spcBef>
              <a:buFontTx/>
              <a:buNone/>
            </a:pPr>
            <a:endParaRPr lang="en-US" altLang="ja-JP" sz="2800" b="1" dirty="0">
              <a:solidFill>
                <a:srgbClr val="0000CC"/>
              </a:solidFill>
              <a:latin typeface="+mj-ea"/>
              <a:ea typeface="+mj-ea"/>
            </a:endParaRPr>
          </a:p>
          <a:p>
            <a:pPr algn="ctr" eaLnBrk="1" hangingPunct="1">
              <a:spcBef>
                <a:spcPct val="0"/>
              </a:spcBef>
              <a:buFontTx/>
              <a:buNone/>
            </a:pPr>
            <a:r>
              <a:rPr lang="ja-JP" altLang="en-US" sz="2400" b="1" dirty="0">
                <a:latin typeface="+mj-ea"/>
                <a:ea typeface="+mj-ea"/>
              </a:rPr>
              <a:t>博士研究員：ポスドク　</a:t>
            </a:r>
            <a:r>
              <a:rPr lang="en-US" altLang="ja-JP" sz="2400" b="1" dirty="0">
                <a:latin typeface="+mj-ea"/>
                <a:ea typeface="+mj-ea"/>
              </a:rPr>
              <a:t>Postdoctoral</a:t>
            </a:r>
            <a:r>
              <a:rPr lang="ja-JP" altLang="en-US" sz="2400" b="1" dirty="0">
                <a:latin typeface="+mj-ea"/>
                <a:ea typeface="+mj-ea"/>
              </a:rPr>
              <a:t> </a:t>
            </a:r>
            <a:r>
              <a:rPr lang="en-US" altLang="ja-JP" sz="2400" b="1" dirty="0">
                <a:latin typeface="+mj-ea"/>
                <a:ea typeface="+mj-ea"/>
              </a:rPr>
              <a:t>Fellow</a:t>
            </a:r>
          </a:p>
          <a:p>
            <a:pPr algn="ctr" eaLnBrk="1" hangingPunct="1">
              <a:spcBef>
                <a:spcPct val="0"/>
              </a:spcBef>
              <a:buFontTx/>
              <a:buNone/>
            </a:pPr>
            <a:r>
              <a:rPr lang="ja-JP" altLang="en-US" sz="2400" b="1" dirty="0">
                <a:latin typeface="+mj-ea"/>
                <a:ea typeface="+mj-ea"/>
              </a:rPr>
              <a:t>川合英一郎先生の場合</a:t>
            </a:r>
            <a:endParaRPr lang="en-US" altLang="ja-JP" sz="2400" b="1" dirty="0">
              <a:latin typeface="+mj-ea"/>
              <a:ea typeface="+mj-ea"/>
            </a:endParaRPr>
          </a:p>
        </p:txBody>
      </p:sp>
    </p:spTree>
    <p:extLst>
      <p:ext uri="{BB962C8B-B14F-4D97-AF65-F5344CB8AC3E}">
        <p14:creationId xmlns:p14="http://schemas.microsoft.com/office/powerpoint/2010/main" val="3133452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188204F-5DC6-4474-BD39-79ECAB34558D}"/>
              </a:ext>
            </a:extLst>
          </p:cNvPr>
          <p:cNvSpPr>
            <a:spLocks noGrp="1"/>
          </p:cNvSpPr>
          <p:nvPr>
            <p:ph type="sldNum" sz="quarter" idx="12"/>
          </p:nvPr>
        </p:nvSpPr>
        <p:spPr/>
        <p:txBody>
          <a:bodyPr/>
          <a:lstStyle/>
          <a:p>
            <a:pPr>
              <a:defRPr/>
            </a:pPr>
            <a:fld id="{62A40F47-107D-4008-AA85-B2B639D47E22}" type="slidenum">
              <a:rPr lang="en-US" altLang="ja-JP" smtClean="0"/>
              <a:pPr>
                <a:defRPr/>
              </a:pPr>
              <a:t>25</a:t>
            </a:fld>
            <a:endParaRPr lang="en-US" altLang="ja-JP" dirty="0"/>
          </a:p>
        </p:txBody>
      </p:sp>
      <p:pic>
        <p:nvPicPr>
          <p:cNvPr id="6146" name="Picture 2" descr="Image may contain: 25 people, people smiling">
            <a:extLst>
              <a:ext uri="{FF2B5EF4-FFF2-40B4-BE49-F238E27FC236}">
                <a16:creationId xmlns:a16="http://schemas.microsoft.com/office/drawing/2014/main" id="{8F39F149-280D-4BF3-BEF9-171CEF8198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96" t="8509" r="32087" b="20392"/>
          <a:stretch/>
        </p:blipFill>
        <p:spPr bwMode="auto">
          <a:xfrm>
            <a:off x="10761" y="0"/>
            <a:ext cx="43924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may contain: 25 people, people smiling">
            <a:extLst>
              <a:ext uri="{FF2B5EF4-FFF2-40B4-BE49-F238E27FC236}">
                <a16:creationId xmlns:a16="http://schemas.microsoft.com/office/drawing/2014/main" id="{AD4F9467-42BC-4853-939B-48BB16EE98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664" t="24735" r="5253" b="18437"/>
          <a:stretch/>
        </p:blipFill>
        <p:spPr bwMode="auto">
          <a:xfrm>
            <a:off x="6588223" y="-14209"/>
            <a:ext cx="2545015" cy="6866701"/>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2E9C67E3-CF5A-4C06-A488-841DA232886A}"/>
              </a:ext>
            </a:extLst>
          </p:cNvPr>
          <p:cNvSpPr txBox="1"/>
          <p:nvPr/>
        </p:nvSpPr>
        <p:spPr>
          <a:xfrm>
            <a:off x="4500121" y="125970"/>
            <a:ext cx="1223412" cy="646331"/>
          </a:xfrm>
          <a:prstGeom prst="rect">
            <a:avLst/>
          </a:prstGeom>
          <a:noFill/>
        </p:spPr>
        <p:txBody>
          <a:bodyPr wrap="none" rtlCol="0">
            <a:spAutoFit/>
          </a:bodyPr>
          <a:lstStyle/>
          <a:p>
            <a:r>
              <a:rPr lang="ja-JP" altLang="en-US" b="1" dirty="0"/>
              <a:t>渡米　</a:t>
            </a:r>
            <a:endParaRPr lang="en-US" altLang="ja-JP" b="1" dirty="0"/>
          </a:p>
          <a:p>
            <a:r>
              <a:rPr lang="en-US" altLang="ja-JP" b="1" dirty="0"/>
              <a:t>2012</a:t>
            </a:r>
            <a:r>
              <a:rPr lang="ja-JP" altLang="en-US" b="1" dirty="0"/>
              <a:t>年</a:t>
            </a:r>
            <a:r>
              <a:rPr lang="en-US" altLang="ja-JP" b="1" dirty="0"/>
              <a:t>2</a:t>
            </a:r>
            <a:r>
              <a:rPr lang="ja-JP" altLang="en-US" b="1" dirty="0"/>
              <a:t>月</a:t>
            </a:r>
            <a:endParaRPr kumimoji="1" lang="ja-JP" altLang="en-US" b="1" dirty="0"/>
          </a:p>
        </p:txBody>
      </p:sp>
      <p:sp>
        <p:nvSpPr>
          <p:cNvPr id="9" name="テキスト ボックス 8">
            <a:extLst>
              <a:ext uri="{FF2B5EF4-FFF2-40B4-BE49-F238E27FC236}">
                <a16:creationId xmlns:a16="http://schemas.microsoft.com/office/drawing/2014/main" id="{ABC1102B-917C-4D1A-BB87-D72E21B557CC}"/>
              </a:ext>
            </a:extLst>
          </p:cNvPr>
          <p:cNvSpPr txBox="1"/>
          <p:nvPr/>
        </p:nvSpPr>
        <p:spPr>
          <a:xfrm>
            <a:off x="5046043" y="2492896"/>
            <a:ext cx="1107996" cy="369332"/>
          </a:xfrm>
          <a:prstGeom prst="rect">
            <a:avLst/>
          </a:prstGeom>
          <a:noFill/>
        </p:spPr>
        <p:txBody>
          <a:bodyPr wrap="none" rtlCol="0">
            <a:spAutoFit/>
          </a:bodyPr>
          <a:lstStyle/>
          <a:p>
            <a:r>
              <a:rPr lang="ja-JP" altLang="en-US" b="1" dirty="0"/>
              <a:t>学会発表</a:t>
            </a:r>
            <a:endParaRPr kumimoji="1" lang="ja-JP" altLang="en-US" b="1" dirty="0"/>
          </a:p>
        </p:txBody>
      </p:sp>
      <p:sp>
        <p:nvSpPr>
          <p:cNvPr id="10" name="テキスト ボックス 9">
            <a:extLst>
              <a:ext uri="{FF2B5EF4-FFF2-40B4-BE49-F238E27FC236}">
                <a16:creationId xmlns:a16="http://schemas.microsoft.com/office/drawing/2014/main" id="{BA70B86F-2FA8-4BA3-8CF8-E29B5F6C8962}"/>
              </a:ext>
            </a:extLst>
          </p:cNvPr>
          <p:cNvSpPr txBox="1"/>
          <p:nvPr/>
        </p:nvSpPr>
        <p:spPr>
          <a:xfrm>
            <a:off x="5554262" y="4797152"/>
            <a:ext cx="646331" cy="369332"/>
          </a:xfrm>
          <a:prstGeom prst="rect">
            <a:avLst/>
          </a:prstGeom>
          <a:noFill/>
        </p:spPr>
        <p:txBody>
          <a:bodyPr wrap="none" rtlCol="0">
            <a:spAutoFit/>
          </a:bodyPr>
          <a:lstStyle/>
          <a:p>
            <a:r>
              <a:rPr lang="ja-JP" altLang="en-US" b="1" dirty="0"/>
              <a:t>家族</a:t>
            </a:r>
            <a:endParaRPr kumimoji="1" lang="ja-JP" altLang="en-US" b="1" dirty="0"/>
          </a:p>
        </p:txBody>
      </p:sp>
      <p:sp>
        <p:nvSpPr>
          <p:cNvPr id="11" name="テキスト ボックス 10">
            <a:extLst>
              <a:ext uri="{FF2B5EF4-FFF2-40B4-BE49-F238E27FC236}">
                <a16:creationId xmlns:a16="http://schemas.microsoft.com/office/drawing/2014/main" id="{35FC538C-57E4-4900-8FFE-606897BEEAD0}"/>
              </a:ext>
            </a:extLst>
          </p:cNvPr>
          <p:cNvSpPr txBox="1"/>
          <p:nvPr/>
        </p:nvSpPr>
        <p:spPr>
          <a:xfrm>
            <a:off x="4897559" y="3995772"/>
            <a:ext cx="646331" cy="369332"/>
          </a:xfrm>
          <a:prstGeom prst="rect">
            <a:avLst/>
          </a:prstGeom>
          <a:noFill/>
        </p:spPr>
        <p:txBody>
          <a:bodyPr wrap="none" rtlCol="0">
            <a:spAutoFit/>
          </a:bodyPr>
          <a:lstStyle/>
          <a:p>
            <a:r>
              <a:rPr lang="ja-JP" altLang="en-US" b="1" dirty="0"/>
              <a:t>研究</a:t>
            </a:r>
            <a:endParaRPr kumimoji="1" lang="ja-JP" altLang="en-US" b="1" dirty="0"/>
          </a:p>
        </p:txBody>
      </p:sp>
      <p:cxnSp>
        <p:nvCxnSpPr>
          <p:cNvPr id="12" name="直線矢印コネクタ 11">
            <a:extLst>
              <a:ext uri="{FF2B5EF4-FFF2-40B4-BE49-F238E27FC236}">
                <a16:creationId xmlns:a16="http://schemas.microsoft.com/office/drawing/2014/main" id="{E177D8BA-CCC2-4477-8BE5-DC845B342D8D}"/>
              </a:ext>
            </a:extLst>
          </p:cNvPr>
          <p:cNvCxnSpPr/>
          <p:nvPr/>
        </p:nvCxnSpPr>
        <p:spPr>
          <a:xfrm flipV="1">
            <a:off x="6012160" y="4365104"/>
            <a:ext cx="504056" cy="3600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B0D9BD14-A5BE-4304-8702-B26F0DA189BA}"/>
              </a:ext>
            </a:extLst>
          </p:cNvPr>
          <p:cNvCxnSpPr>
            <a:cxnSpLocks/>
          </p:cNvCxnSpPr>
          <p:nvPr/>
        </p:nvCxnSpPr>
        <p:spPr>
          <a:xfrm>
            <a:off x="6051395" y="5438831"/>
            <a:ext cx="423635" cy="5701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A963868C-6CD2-4507-836F-F524E9E1D6B3}"/>
              </a:ext>
            </a:extLst>
          </p:cNvPr>
          <p:cNvCxnSpPr>
            <a:cxnSpLocks/>
          </p:cNvCxnSpPr>
          <p:nvPr/>
        </p:nvCxnSpPr>
        <p:spPr>
          <a:xfrm flipH="1" flipV="1">
            <a:off x="4500121" y="3140968"/>
            <a:ext cx="646331" cy="7200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89ADF0DA-7CCD-4FF0-9C57-FA158E0F5B41}"/>
              </a:ext>
            </a:extLst>
          </p:cNvPr>
          <p:cNvCxnSpPr>
            <a:cxnSpLocks/>
            <a:stCxn id="11" idx="2"/>
          </p:cNvCxnSpPr>
          <p:nvPr/>
        </p:nvCxnSpPr>
        <p:spPr>
          <a:xfrm flipH="1">
            <a:off x="4581351" y="4365104"/>
            <a:ext cx="639374" cy="16439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19DE3A7F-7585-4E21-8FD7-FBE188D68D97}"/>
              </a:ext>
            </a:extLst>
          </p:cNvPr>
          <p:cNvCxnSpPr>
            <a:cxnSpLocks/>
          </p:cNvCxnSpPr>
          <p:nvPr/>
        </p:nvCxnSpPr>
        <p:spPr>
          <a:xfrm>
            <a:off x="6196782" y="2677562"/>
            <a:ext cx="31943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EB0761A4-72EA-4915-A815-6B2D8FFEEB2C}"/>
              </a:ext>
            </a:extLst>
          </p:cNvPr>
          <p:cNvCxnSpPr>
            <a:cxnSpLocks/>
          </p:cNvCxnSpPr>
          <p:nvPr/>
        </p:nvCxnSpPr>
        <p:spPr>
          <a:xfrm flipH="1">
            <a:off x="3130751" y="2691976"/>
            <a:ext cx="191529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8F75A7ED-C9C6-4667-B67B-C14E34DD3148}"/>
              </a:ext>
            </a:extLst>
          </p:cNvPr>
          <p:cNvSpPr txBox="1"/>
          <p:nvPr/>
        </p:nvSpPr>
        <p:spPr>
          <a:xfrm>
            <a:off x="4759060" y="1276356"/>
            <a:ext cx="1569660" cy="369332"/>
          </a:xfrm>
          <a:prstGeom prst="rect">
            <a:avLst/>
          </a:prstGeom>
          <a:noFill/>
        </p:spPr>
        <p:txBody>
          <a:bodyPr wrap="none" rtlCol="0">
            <a:spAutoFit/>
          </a:bodyPr>
          <a:lstStyle/>
          <a:p>
            <a:r>
              <a:rPr lang="ja-JP" altLang="en-US" b="1" dirty="0"/>
              <a:t>ボランティア</a:t>
            </a:r>
            <a:endParaRPr kumimoji="1" lang="ja-JP" altLang="en-US" b="1" dirty="0"/>
          </a:p>
        </p:txBody>
      </p:sp>
      <p:cxnSp>
        <p:nvCxnSpPr>
          <p:cNvPr id="32" name="直線矢印コネクタ 31">
            <a:extLst>
              <a:ext uri="{FF2B5EF4-FFF2-40B4-BE49-F238E27FC236}">
                <a16:creationId xmlns:a16="http://schemas.microsoft.com/office/drawing/2014/main" id="{00F3A068-7C0A-45B5-BFC4-B3D309DA335D}"/>
              </a:ext>
            </a:extLst>
          </p:cNvPr>
          <p:cNvCxnSpPr/>
          <p:nvPr/>
        </p:nvCxnSpPr>
        <p:spPr>
          <a:xfrm flipV="1">
            <a:off x="6012160" y="881115"/>
            <a:ext cx="504056" cy="3600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0FCA7DEB-67EE-4F72-88B6-E0C689C1351A}"/>
              </a:ext>
            </a:extLst>
          </p:cNvPr>
          <p:cNvCxnSpPr>
            <a:cxnSpLocks/>
          </p:cNvCxnSpPr>
          <p:nvPr/>
        </p:nvCxnSpPr>
        <p:spPr>
          <a:xfrm flipH="1">
            <a:off x="4518124" y="1701635"/>
            <a:ext cx="689580" cy="4043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598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85699C0-1052-4311-8019-169D974FAC9B}"/>
              </a:ext>
            </a:extLst>
          </p:cNvPr>
          <p:cNvSpPr>
            <a:spLocks noGrp="1"/>
          </p:cNvSpPr>
          <p:nvPr>
            <p:ph type="sldNum" sz="quarter" idx="12"/>
          </p:nvPr>
        </p:nvSpPr>
        <p:spPr/>
        <p:txBody>
          <a:bodyPr/>
          <a:lstStyle/>
          <a:p>
            <a:pPr>
              <a:defRPr/>
            </a:pPr>
            <a:fld id="{62A40F47-107D-4008-AA85-B2B639D47E22}" type="slidenum">
              <a:rPr lang="en-US" altLang="ja-JP" smtClean="0"/>
              <a:pPr>
                <a:defRPr/>
              </a:pPr>
              <a:t>26</a:t>
            </a:fld>
            <a:endParaRPr lang="en-US" altLang="ja-JP" dirty="0"/>
          </a:p>
        </p:txBody>
      </p:sp>
      <p:pic>
        <p:nvPicPr>
          <p:cNvPr id="5" name="図 4">
            <a:extLst>
              <a:ext uri="{FF2B5EF4-FFF2-40B4-BE49-F238E27FC236}">
                <a16:creationId xmlns:a16="http://schemas.microsoft.com/office/drawing/2014/main" id="{4B6BA294-6DEE-46BD-A907-792B65445A53}"/>
              </a:ext>
            </a:extLst>
          </p:cNvPr>
          <p:cNvPicPr>
            <a:picLocks noChangeAspect="1"/>
          </p:cNvPicPr>
          <p:nvPr/>
        </p:nvPicPr>
        <p:blipFill>
          <a:blip r:embed="rId4"/>
          <a:stretch>
            <a:fillRect/>
          </a:stretch>
        </p:blipFill>
        <p:spPr>
          <a:xfrm>
            <a:off x="1691680" y="231440"/>
            <a:ext cx="6603765" cy="2106404"/>
          </a:xfrm>
          <a:prstGeom prst="rect">
            <a:avLst/>
          </a:prstGeom>
          <a:ln w="38100">
            <a:solidFill>
              <a:srgbClr val="FF0000"/>
            </a:solidFill>
          </a:ln>
        </p:spPr>
      </p:pic>
      <p:pic>
        <p:nvPicPr>
          <p:cNvPr id="7" name="図 6">
            <a:extLst>
              <a:ext uri="{FF2B5EF4-FFF2-40B4-BE49-F238E27FC236}">
                <a16:creationId xmlns:a16="http://schemas.microsoft.com/office/drawing/2014/main" id="{41D90B54-928E-47D1-A9A4-7F82E027F1AB}"/>
              </a:ext>
            </a:extLst>
          </p:cNvPr>
          <p:cNvPicPr>
            <a:picLocks noChangeAspect="1"/>
          </p:cNvPicPr>
          <p:nvPr/>
        </p:nvPicPr>
        <p:blipFill rotWithShape="1">
          <a:blip r:embed="rId5">
            <a:extLst>
              <a:ext uri="{28A0092B-C50C-407E-A947-70E740481C1C}">
                <a14:useLocalDpi xmlns:a14="http://schemas.microsoft.com/office/drawing/2010/main" val="0"/>
              </a:ext>
            </a:extLst>
          </a:blip>
          <a:srcRect l="47637" t="19288" r="8264" b="37006"/>
          <a:stretch/>
        </p:blipFill>
        <p:spPr>
          <a:xfrm>
            <a:off x="251520" y="2508192"/>
            <a:ext cx="4032448" cy="2664296"/>
          </a:xfrm>
          <a:prstGeom prst="rect">
            <a:avLst/>
          </a:prstGeom>
        </p:spPr>
      </p:pic>
      <p:pic>
        <p:nvPicPr>
          <p:cNvPr id="2" name="Kawai NKT Audioslides J Neuroimmunol 2015">
            <a:hlinkClick r:id="" action="ppaction://media"/>
            <a:extLst>
              <a:ext uri="{FF2B5EF4-FFF2-40B4-BE49-F238E27FC236}">
                <a16:creationId xmlns:a16="http://schemas.microsoft.com/office/drawing/2014/main" id="{69346642-55C7-4368-8EC7-EDE41E8D5E9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59873" y="2508192"/>
            <a:ext cx="4684127" cy="3513095"/>
          </a:xfrm>
          <a:prstGeom prst="rect">
            <a:avLst/>
          </a:prstGeom>
        </p:spPr>
      </p:pic>
      <p:sp>
        <p:nvSpPr>
          <p:cNvPr id="6" name="テキスト ボックス 5">
            <a:extLst>
              <a:ext uri="{FF2B5EF4-FFF2-40B4-BE49-F238E27FC236}">
                <a16:creationId xmlns:a16="http://schemas.microsoft.com/office/drawing/2014/main" id="{896216AF-E97D-400D-BBA5-7CB6BA65DD65}"/>
              </a:ext>
            </a:extLst>
          </p:cNvPr>
          <p:cNvSpPr txBox="1"/>
          <p:nvPr/>
        </p:nvSpPr>
        <p:spPr>
          <a:xfrm>
            <a:off x="220080" y="5342836"/>
            <a:ext cx="2492990" cy="1477328"/>
          </a:xfrm>
          <a:prstGeom prst="rect">
            <a:avLst/>
          </a:prstGeom>
          <a:noFill/>
        </p:spPr>
        <p:txBody>
          <a:bodyPr wrap="none" rtlCol="0">
            <a:spAutoFit/>
          </a:bodyPr>
          <a:lstStyle/>
          <a:p>
            <a:endParaRPr lang="en-US" altLang="ja-JP" b="1" dirty="0"/>
          </a:p>
          <a:p>
            <a:r>
              <a:rPr lang="ja-JP" altLang="en-US" b="1" dirty="0"/>
              <a:t>東北医科薬科大学</a:t>
            </a:r>
            <a:endParaRPr lang="en-US" altLang="ja-JP" b="1" dirty="0"/>
          </a:p>
          <a:p>
            <a:r>
              <a:rPr kumimoji="1" lang="ja-JP" altLang="en-US" b="1" dirty="0"/>
              <a:t>小児科講座</a:t>
            </a:r>
            <a:endParaRPr kumimoji="1" lang="en-US" altLang="ja-JP" b="1" dirty="0"/>
          </a:p>
          <a:p>
            <a:r>
              <a:rPr lang="ja-JP" altLang="en-US" b="1" dirty="0"/>
              <a:t>川合英一郎助教→講師</a:t>
            </a:r>
            <a:endParaRPr lang="en-US" altLang="ja-JP" b="1" dirty="0"/>
          </a:p>
          <a:p>
            <a:endParaRPr kumimoji="1" lang="ja-JP" altLang="en-US" b="1" dirty="0"/>
          </a:p>
        </p:txBody>
      </p:sp>
      <p:sp>
        <p:nvSpPr>
          <p:cNvPr id="8" name="正方形/長方形 7">
            <a:extLst>
              <a:ext uri="{FF2B5EF4-FFF2-40B4-BE49-F238E27FC236}">
                <a16:creationId xmlns:a16="http://schemas.microsoft.com/office/drawing/2014/main" id="{8825A842-F465-48FF-9D88-4916B10A2A2C}"/>
              </a:ext>
            </a:extLst>
          </p:cNvPr>
          <p:cNvSpPr/>
          <p:nvPr/>
        </p:nvSpPr>
        <p:spPr>
          <a:xfrm>
            <a:off x="251722" y="1479688"/>
            <a:ext cx="1107996" cy="646331"/>
          </a:xfrm>
          <a:prstGeom prst="rect">
            <a:avLst/>
          </a:prstGeom>
        </p:spPr>
        <p:txBody>
          <a:bodyPr wrap="none">
            <a:spAutoFit/>
          </a:bodyPr>
          <a:lstStyle/>
          <a:p>
            <a:pPr algn="ctr"/>
            <a:r>
              <a:rPr lang="ja-JP" altLang="en-US" b="1" dirty="0"/>
              <a:t>医学博士</a:t>
            </a:r>
            <a:endParaRPr lang="en-US" altLang="ja-JP" b="1" dirty="0"/>
          </a:p>
          <a:p>
            <a:pPr algn="ctr"/>
            <a:r>
              <a:rPr lang="ja-JP" altLang="en-US" b="1" dirty="0"/>
              <a:t>取得</a:t>
            </a:r>
            <a:endParaRPr lang="ja-JP" altLang="en-US" dirty="0"/>
          </a:p>
        </p:txBody>
      </p:sp>
      <p:cxnSp>
        <p:nvCxnSpPr>
          <p:cNvPr id="10" name="直線コネクタ 9">
            <a:extLst>
              <a:ext uri="{FF2B5EF4-FFF2-40B4-BE49-F238E27FC236}">
                <a16:creationId xmlns:a16="http://schemas.microsoft.com/office/drawing/2014/main" id="{7A186C04-EF46-486A-BFD1-C15D515E6782}"/>
              </a:ext>
            </a:extLst>
          </p:cNvPr>
          <p:cNvCxnSpPr>
            <a:cxnSpLocks/>
          </p:cNvCxnSpPr>
          <p:nvPr/>
        </p:nvCxnSpPr>
        <p:spPr>
          <a:xfrm>
            <a:off x="1924043" y="1988840"/>
            <a:ext cx="4157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88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2439">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F1AE6A6-F8FD-4141-4945-65D309D373D2}"/>
              </a:ext>
            </a:extLst>
          </p:cNvPr>
          <p:cNvSpPr>
            <a:spLocks noGrp="1"/>
          </p:cNvSpPr>
          <p:nvPr>
            <p:ph type="sldNum" sz="quarter" idx="12"/>
          </p:nvPr>
        </p:nvSpPr>
        <p:spPr>
          <a:xfrm>
            <a:off x="7111450" y="165318"/>
            <a:ext cx="1905000" cy="457200"/>
          </a:xfrm>
        </p:spPr>
        <p:txBody>
          <a:bodyPr/>
          <a:lstStyle/>
          <a:p>
            <a:pPr>
              <a:defRPr/>
            </a:pPr>
            <a:fld id="{62A40F47-107D-4008-AA85-B2B639D47E22}" type="slidenum">
              <a:rPr lang="en-US" altLang="ja-JP" smtClean="0"/>
              <a:pPr>
                <a:defRPr/>
              </a:pPr>
              <a:t>27</a:t>
            </a:fld>
            <a:endParaRPr lang="en-US" altLang="ja-JP" dirty="0"/>
          </a:p>
        </p:txBody>
      </p:sp>
      <p:pic>
        <p:nvPicPr>
          <p:cNvPr id="1026" name="Picture 2" descr="写真の説明はありません。">
            <a:extLst>
              <a:ext uri="{FF2B5EF4-FFF2-40B4-BE49-F238E27FC236}">
                <a16:creationId xmlns:a16="http://schemas.microsoft.com/office/drawing/2014/main" id="{6A86EE78-ADFB-0C6A-AC64-D895896D89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878"/>
          <a:stretch/>
        </p:blipFill>
        <p:spPr bwMode="auto">
          <a:xfrm>
            <a:off x="17800" y="3429000"/>
            <a:ext cx="53711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写真の説明はありません。">
            <a:extLst>
              <a:ext uri="{FF2B5EF4-FFF2-40B4-BE49-F238E27FC236}">
                <a16:creationId xmlns:a16="http://schemas.microsoft.com/office/drawing/2014/main" id="{DAC0E931-D520-04FA-0CE8-4A8A1EB0F2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04" t="31926" r="16231"/>
          <a:stretch/>
        </p:blipFill>
        <p:spPr bwMode="auto">
          <a:xfrm>
            <a:off x="5104784" y="0"/>
            <a:ext cx="4047212" cy="30137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写真の説明はありません。">
            <a:extLst>
              <a:ext uri="{FF2B5EF4-FFF2-40B4-BE49-F238E27FC236}">
                <a16:creationId xmlns:a16="http://schemas.microsoft.com/office/drawing/2014/main" id="{90230C6C-FC3B-9591-840F-88C93CB1F6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1206" y="4138207"/>
            <a:ext cx="3575588" cy="268169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7A021219-CF0C-5FBC-C0F7-EE5208281759}"/>
              </a:ext>
            </a:extLst>
          </p:cNvPr>
          <p:cNvSpPr>
            <a:spLocks noGrp="1" noChangeArrowheads="1"/>
          </p:cNvSpPr>
          <p:nvPr>
            <p:ph type="title"/>
          </p:nvPr>
        </p:nvSpPr>
        <p:spPr>
          <a:xfrm>
            <a:off x="1976492" y="1317446"/>
            <a:ext cx="3128292" cy="762000"/>
          </a:xfrm>
        </p:spPr>
        <p:txBody>
          <a:bodyPr/>
          <a:lstStyle/>
          <a:p>
            <a:r>
              <a:rPr lang="ja-JP" altLang="en-US" sz="2400" b="1" dirty="0">
                <a:solidFill>
                  <a:srgbClr val="0000FF"/>
                </a:solidFill>
                <a:ea typeface="ＭＳ Ｐゴシック" panose="020B0600070205080204" pitchFamily="50" charset="-128"/>
              </a:rPr>
              <a:t>防衛医大</a:t>
            </a:r>
            <a:br>
              <a:rPr lang="en-US" altLang="ja-JP" sz="2400" b="1" dirty="0">
                <a:solidFill>
                  <a:srgbClr val="0000FF"/>
                </a:solidFill>
                <a:ea typeface="ＭＳ Ｐゴシック" panose="020B0600070205080204" pitchFamily="50" charset="-128"/>
              </a:rPr>
            </a:br>
            <a:r>
              <a:rPr lang="ja-JP" altLang="en-US" sz="2400" b="1" dirty="0">
                <a:solidFill>
                  <a:srgbClr val="0000FF"/>
                </a:solidFill>
                <a:ea typeface="ＭＳ Ｐゴシック" panose="020B0600070205080204" pitchFamily="50" charset="-128"/>
              </a:rPr>
              <a:t>高本俊介教授</a:t>
            </a:r>
            <a:br>
              <a:rPr lang="en-US" altLang="ja-JP" sz="2400" b="1" dirty="0">
                <a:solidFill>
                  <a:srgbClr val="0000FF"/>
                </a:solidFill>
                <a:ea typeface="ＭＳ Ｐゴシック" panose="020B0600070205080204" pitchFamily="50" charset="-128"/>
              </a:rPr>
            </a:br>
            <a:r>
              <a:rPr lang="ja-JP" altLang="en-US" sz="2400" b="1" dirty="0">
                <a:solidFill>
                  <a:schemeClr val="tx1"/>
                </a:solidFill>
                <a:ea typeface="ＭＳ Ｐゴシック" panose="020B0600070205080204" pitchFamily="50" charset="-128"/>
              </a:rPr>
              <a:t>光学医療診療部・</a:t>
            </a:r>
            <a:br>
              <a:rPr lang="en-US" altLang="ja-JP" sz="2400" b="1" dirty="0">
                <a:solidFill>
                  <a:schemeClr val="tx1"/>
                </a:solidFill>
                <a:ea typeface="ＭＳ Ｐゴシック" panose="020B0600070205080204" pitchFamily="50" charset="-128"/>
              </a:rPr>
            </a:br>
            <a:r>
              <a:rPr lang="ja-JP" altLang="en-US" sz="2400" b="1" dirty="0">
                <a:solidFill>
                  <a:schemeClr val="tx1"/>
                </a:solidFill>
                <a:ea typeface="ＭＳ Ｐゴシック" panose="020B0600070205080204" pitchFamily="50" charset="-128"/>
              </a:rPr>
              <a:t>消化器内科</a:t>
            </a:r>
            <a:br>
              <a:rPr lang="en-US" altLang="ja-JP" sz="2400" b="1" dirty="0">
                <a:solidFill>
                  <a:srgbClr val="0000FF"/>
                </a:solidFill>
                <a:ea typeface="ＭＳ Ｐゴシック" panose="020B0600070205080204" pitchFamily="50" charset="-128"/>
              </a:rPr>
            </a:br>
            <a:r>
              <a:rPr lang="ja-JP" altLang="en-US" sz="2400" b="1" dirty="0">
                <a:solidFill>
                  <a:srgbClr val="0000FF"/>
                </a:solidFill>
                <a:ea typeface="ＭＳ Ｐゴシック" panose="020B0600070205080204" pitchFamily="50" charset="-128"/>
              </a:rPr>
              <a:t>　</a:t>
            </a:r>
            <a:br>
              <a:rPr lang="en-US" altLang="ja-JP" sz="2400" b="1" dirty="0">
                <a:solidFill>
                  <a:srgbClr val="0000FF"/>
                </a:solidFill>
                <a:ea typeface="ＭＳ Ｐゴシック" panose="020B0600070205080204" pitchFamily="50" charset="-128"/>
              </a:rPr>
            </a:br>
            <a:r>
              <a:rPr lang="ja-JP" altLang="en-US" sz="2400" b="1" dirty="0">
                <a:solidFill>
                  <a:schemeClr val="tx1"/>
                </a:solidFill>
                <a:ea typeface="ＭＳ Ｐゴシック" panose="020B0600070205080204" pitchFamily="50" charset="-128"/>
              </a:rPr>
              <a:t>ルイジアナ州立大学</a:t>
            </a:r>
            <a:br>
              <a:rPr lang="en-US" altLang="ja-JP" sz="2400" b="1" dirty="0">
                <a:solidFill>
                  <a:schemeClr val="tx1"/>
                </a:solidFill>
                <a:ea typeface="ＭＳ Ｐゴシック" panose="020B0600070205080204" pitchFamily="50" charset="-128"/>
              </a:rPr>
            </a:br>
            <a:r>
              <a:rPr lang="ja-JP" altLang="en-US" sz="2400" b="1" dirty="0">
                <a:solidFill>
                  <a:schemeClr val="tx1"/>
                </a:solidFill>
                <a:ea typeface="ＭＳ Ｐゴシック" panose="020B0600070205080204" pitchFamily="50" charset="-128"/>
              </a:rPr>
              <a:t>生理学講座留学</a:t>
            </a:r>
            <a:br>
              <a:rPr lang="en-US" altLang="ja-JP" sz="2400" b="1" dirty="0">
                <a:solidFill>
                  <a:schemeClr val="tx1"/>
                </a:solidFill>
                <a:ea typeface="ＭＳ Ｐゴシック" panose="020B0600070205080204" pitchFamily="50" charset="-128"/>
              </a:rPr>
            </a:br>
            <a:r>
              <a:rPr lang="en-US" altLang="ja-JP" sz="2400" b="1" dirty="0">
                <a:solidFill>
                  <a:schemeClr val="tx1"/>
                </a:solidFill>
                <a:ea typeface="ＭＳ Ｐゴシック" panose="020B0600070205080204" pitchFamily="50" charset="-128"/>
              </a:rPr>
              <a:t>2010</a:t>
            </a:r>
            <a:r>
              <a:rPr lang="ja-JP" altLang="en-US" sz="2400" b="1" dirty="0">
                <a:solidFill>
                  <a:schemeClr val="tx1"/>
                </a:solidFill>
                <a:ea typeface="ＭＳ Ｐゴシック" panose="020B0600070205080204" pitchFamily="50" charset="-128"/>
              </a:rPr>
              <a:t>年　ポスドク</a:t>
            </a:r>
            <a:br>
              <a:rPr lang="en-US" altLang="ja-JP" sz="2400" b="1" dirty="0">
                <a:solidFill>
                  <a:srgbClr val="0000FF"/>
                </a:solidFill>
                <a:ea typeface="ＭＳ Ｐゴシック" panose="020B0600070205080204" pitchFamily="50" charset="-128"/>
              </a:rPr>
            </a:br>
            <a:endParaRPr lang="ja-JP" altLang="en-US" sz="2400" b="1" dirty="0">
              <a:solidFill>
                <a:srgbClr val="0000FF"/>
              </a:solidFill>
              <a:ea typeface="ＭＳ Ｐゴシック" panose="020B0600070205080204" pitchFamily="50" charset="-128"/>
            </a:endParaRPr>
          </a:p>
        </p:txBody>
      </p:sp>
      <p:sp>
        <p:nvSpPr>
          <p:cNvPr id="5" name="矢印: 下 4">
            <a:extLst>
              <a:ext uri="{FF2B5EF4-FFF2-40B4-BE49-F238E27FC236}">
                <a16:creationId xmlns:a16="http://schemas.microsoft.com/office/drawing/2014/main" id="{52B60876-D5FA-8F46-1DC4-AC7C0D80D2E6}"/>
              </a:ext>
            </a:extLst>
          </p:cNvPr>
          <p:cNvSpPr/>
          <p:nvPr/>
        </p:nvSpPr>
        <p:spPr>
          <a:xfrm rot="3422102">
            <a:off x="1818630" y="4940308"/>
            <a:ext cx="315725" cy="6059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下 9">
            <a:extLst>
              <a:ext uri="{FF2B5EF4-FFF2-40B4-BE49-F238E27FC236}">
                <a16:creationId xmlns:a16="http://schemas.microsoft.com/office/drawing/2014/main" id="{FC49AC82-9EC8-F63D-5475-CC2573DCFC9C}"/>
              </a:ext>
            </a:extLst>
          </p:cNvPr>
          <p:cNvSpPr/>
          <p:nvPr/>
        </p:nvSpPr>
        <p:spPr>
          <a:xfrm rot="18676891">
            <a:off x="6659288" y="303586"/>
            <a:ext cx="315725" cy="6059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descr="病室の男性&#10;&#10;低い精度で自動的に生成された説明">
            <a:extLst>
              <a:ext uri="{FF2B5EF4-FFF2-40B4-BE49-F238E27FC236}">
                <a16:creationId xmlns:a16="http://schemas.microsoft.com/office/drawing/2014/main" id="{AB7C2B61-104C-8CBB-80C4-E62E14232C6F}"/>
              </a:ext>
            </a:extLst>
          </p:cNvPr>
          <p:cNvPicPr>
            <a:picLocks noChangeAspect="1"/>
          </p:cNvPicPr>
          <p:nvPr/>
        </p:nvPicPr>
        <p:blipFill rotWithShape="1">
          <a:blip r:embed="rId5">
            <a:extLst>
              <a:ext uri="{28A0092B-C50C-407E-A947-70E740481C1C}">
                <a14:useLocalDpi xmlns:a14="http://schemas.microsoft.com/office/drawing/2010/main" val="0"/>
              </a:ext>
            </a:extLst>
          </a:blip>
          <a:srcRect l="55512" t="35300" r="24800" b="31100"/>
          <a:stretch/>
        </p:blipFill>
        <p:spPr>
          <a:xfrm>
            <a:off x="178792" y="165318"/>
            <a:ext cx="1800200" cy="2304256"/>
          </a:xfrm>
          <a:prstGeom prst="rect">
            <a:avLst/>
          </a:prstGeom>
        </p:spPr>
      </p:pic>
    </p:spTree>
    <p:extLst>
      <p:ext uri="{BB962C8B-B14F-4D97-AF65-F5344CB8AC3E}">
        <p14:creationId xmlns:p14="http://schemas.microsoft.com/office/powerpoint/2010/main" val="56533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260" y="169686"/>
            <a:ext cx="4248472" cy="3186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a:extLst>
              <a:ext uri="{FF2B5EF4-FFF2-40B4-BE49-F238E27FC236}">
                <a16:creationId xmlns:a16="http://schemas.microsoft.com/office/drawing/2014/main" id="{B8B10144-5E08-B993-A9A0-B40BD3EE7340}"/>
              </a:ext>
            </a:extLst>
          </p:cNvPr>
          <p:cNvSpPr>
            <a:spLocks noGrp="1" noChangeArrowheads="1"/>
          </p:cNvSpPr>
          <p:nvPr>
            <p:ph type="title"/>
          </p:nvPr>
        </p:nvSpPr>
        <p:spPr>
          <a:xfrm>
            <a:off x="4932040" y="1381863"/>
            <a:ext cx="4104456" cy="762000"/>
          </a:xfrm>
        </p:spPr>
        <p:txBody>
          <a:bodyPr/>
          <a:lstStyle/>
          <a:p>
            <a:pPr algn="l"/>
            <a:r>
              <a:rPr lang="ja-JP" altLang="en-US" sz="3200" b="1" dirty="0">
                <a:solidFill>
                  <a:srgbClr val="0000FF"/>
                </a:solidFill>
                <a:ea typeface="ＭＳ Ｐゴシック" panose="020B0600070205080204" pitchFamily="50" charset="-128"/>
              </a:rPr>
              <a:t>防衛医大神経内科</a:t>
            </a:r>
            <a:br>
              <a:rPr lang="en-US" altLang="ja-JP" sz="3200" b="1" dirty="0">
                <a:solidFill>
                  <a:srgbClr val="0000FF"/>
                </a:solidFill>
                <a:ea typeface="ＭＳ Ｐゴシック" panose="020B0600070205080204" pitchFamily="50" charset="-128"/>
              </a:rPr>
            </a:br>
            <a:r>
              <a:rPr lang="ja-JP" altLang="en-US" sz="3200" b="1" dirty="0">
                <a:solidFill>
                  <a:srgbClr val="0000FF"/>
                </a:solidFill>
                <a:ea typeface="ＭＳ Ｐゴシック" panose="020B0600070205080204" pitchFamily="50" charset="-128"/>
              </a:rPr>
              <a:t>海田賢一先生</a:t>
            </a:r>
            <a:br>
              <a:rPr lang="en-US" altLang="ja-JP" sz="3200" b="1" dirty="0">
                <a:solidFill>
                  <a:srgbClr val="0000FF"/>
                </a:solidFill>
                <a:ea typeface="ＭＳ Ｐゴシック" panose="020B0600070205080204" pitchFamily="50" charset="-128"/>
              </a:rPr>
            </a:br>
            <a:r>
              <a:rPr lang="ja-JP" altLang="en-US" sz="3200" b="1" dirty="0">
                <a:solidFill>
                  <a:srgbClr val="0000FF"/>
                </a:solidFill>
                <a:ea typeface="ＭＳ Ｐゴシック" panose="020B0600070205080204" pitchFamily="50" charset="-128"/>
              </a:rPr>
              <a:t>　</a:t>
            </a:r>
            <a:br>
              <a:rPr lang="en-US" altLang="ja-JP" sz="3200" b="1" dirty="0">
                <a:solidFill>
                  <a:srgbClr val="0000FF"/>
                </a:solidFill>
                <a:ea typeface="ＭＳ Ｐゴシック" panose="020B0600070205080204" pitchFamily="50" charset="-128"/>
              </a:rPr>
            </a:br>
            <a:r>
              <a:rPr lang="ja-JP" altLang="en-US" sz="2800" b="1" dirty="0">
                <a:solidFill>
                  <a:schemeClr val="tx1"/>
                </a:solidFill>
                <a:ea typeface="ＭＳ Ｐゴシック" panose="020B0600070205080204" pitchFamily="50" charset="-128"/>
              </a:rPr>
              <a:t>ソルトレイクシティ訪問　</a:t>
            </a:r>
            <a:br>
              <a:rPr lang="en-US" altLang="ja-JP" sz="2800" b="1" dirty="0">
                <a:solidFill>
                  <a:schemeClr val="tx1"/>
                </a:solidFill>
                <a:ea typeface="ＭＳ Ｐゴシック" panose="020B0600070205080204" pitchFamily="50" charset="-128"/>
              </a:rPr>
            </a:br>
            <a:r>
              <a:rPr lang="en-US" altLang="ja-JP" sz="2800" b="1" dirty="0">
                <a:solidFill>
                  <a:schemeClr val="tx1"/>
                </a:solidFill>
                <a:ea typeface="ＭＳ Ｐゴシック" panose="020B0600070205080204" pitchFamily="50" charset="-128"/>
              </a:rPr>
              <a:t>2007</a:t>
            </a:r>
            <a:r>
              <a:rPr lang="ja-JP" altLang="en-US" sz="2800" b="1" dirty="0">
                <a:solidFill>
                  <a:schemeClr val="tx1"/>
                </a:solidFill>
                <a:ea typeface="ＭＳ Ｐゴシック" panose="020B0600070205080204" pitchFamily="50" charset="-128"/>
              </a:rPr>
              <a:t>年　ジョージア医科大学　ポスドク</a:t>
            </a:r>
          </a:p>
        </p:txBody>
      </p:sp>
      <p:pic>
        <p:nvPicPr>
          <p:cNvPr id="3" name="図 2" descr="テーブルを囲んでいる人たち&#10;&#10;自動的に生成された説明">
            <a:extLst>
              <a:ext uri="{FF2B5EF4-FFF2-40B4-BE49-F238E27FC236}">
                <a16:creationId xmlns:a16="http://schemas.microsoft.com/office/drawing/2014/main" id="{A52EF66A-1CE6-7A74-96F5-48DEB9B37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0" y="3455945"/>
            <a:ext cx="4248472" cy="3186354"/>
          </a:xfrm>
          <a:prstGeom prst="rect">
            <a:avLst/>
          </a:prstGeom>
        </p:spPr>
      </p:pic>
      <p:sp>
        <p:nvSpPr>
          <p:cNvPr id="8" name="テキスト ボックス 7">
            <a:extLst>
              <a:ext uri="{FF2B5EF4-FFF2-40B4-BE49-F238E27FC236}">
                <a16:creationId xmlns:a16="http://schemas.microsoft.com/office/drawing/2014/main" id="{10C48F57-2BF3-E547-81B4-9ACF865C48FB}"/>
              </a:ext>
            </a:extLst>
          </p:cNvPr>
          <p:cNvSpPr txBox="1"/>
          <p:nvPr/>
        </p:nvSpPr>
        <p:spPr>
          <a:xfrm>
            <a:off x="4958628" y="3842087"/>
            <a:ext cx="3141764" cy="2308324"/>
          </a:xfrm>
          <a:prstGeom prst="rect">
            <a:avLst/>
          </a:prstGeom>
          <a:noFill/>
        </p:spPr>
        <p:txBody>
          <a:bodyPr wrap="square">
            <a:spAutoFit/>
          </a:bodyPr>
          <a:lstStyle/>
          <a:p>
            <a:r>
              <a:rPr lang="ja-JP" altLang="en-US" sz="2400" b="1" dirty="0">
                <a:ea typeface="ＭＳ Ｐゴシック" panose="020B0600070205080204" pitchFamily="50" charset="-128"/>
              </a:rPr>
              <a:t>海田賢一先生</a:t>
            </a:r>
            <a:endParaRPr lang="en-US" altLang="ja-JP" sz="2400" b="1" dirty="0">
              <a:ea typeface="ＭＳ Ｐゴシック" panose="020B0600070205080204" pitchFamily="50" charset="-128"/>
            </a:endParaRPr>
          </a:p>
          <a:p>
            <a:r>
              <a:rPr lang="en-US" altLang="ja-JP" sz="2400" b="1" dirty="0">
                <a:ea typeface="ＭＳ Ｐゴシック" panose="020B0600070205080204" pitchFamily="50" charset="-128"/>
              </a:rPr>
              <a:t>1990</a:t>
            </a:r>
            <a:r>
              <a:rPr lang="ja-JP" altLang="en-US" sz="2400" b="1" dirty="0">
                <a:ea typeface="ＭＳ Ｐゴシック" panose="020B0600070205080204" pitchFamily="50" charset="-128"/>
              </a:rPr>
              <a:t>年防衛医大卒業</a:t>
            </a:r>
            <a:endParaRPr lang="en-US" altLang="ja-JP" sz="2400" b="1" dirty="0">
              <a:ea typeface="ＭＳ Ｐゴシック" panose="020B0600070205080204" pitchFamily="50" charset="-128"/>
            </a:endParaRPr>
          </a:p>
          <a:p>
            <a:r>
              <a:rPr lang="ja-JP" altLang="en-US" sz="2400" b="1" dirty="0">
                <a:ea typeface="ＭＳ Ｐゴシック" panose="020B0600070205080204" pitchFamily="50" charset="-128"/>
              </a:rPr>
              <a:t>→大学院→助教→講師→准教授</a:t>
            </a:r>
            <a:endParaRPr lang="en-US" altLang="ja-JP" sz="2400" b="1" dirty="0">
              <a:ea typeface="ＭＳ Ｐゴシック" panose="020B0600070205080204" pitchFamily="50" charset="-128"/>
            </a:endParaRPr>
          </a:p>
          <a:p>
            <a:r>
              <a:rPr lang="en-US" altLang="ja-JP" sz="2400" b="1" dirty="0">
                <a:ea typeface="ＭＳ Ｐゴシック" panose="020B0600070205080204" pitchFamily="50" charset="-128"/>
              </a:rPr>
              <a:t>2007</a:t>
            </a:r>
            <a:r>
              <a:rPr lang="ja-JP" altLang="en-US" sz="2400" b="1" dirty="0">
                <a:ea typeface="ＭＳ Ｐゴシック" panose="020B0600070205080204" pitchFamily="50" charset="-128"/>
              </a:rPr>
              <a:t>年　米国留学</a:t>
            </a:r>
            <a:endParaRPr lang="en-US" altLang="ja-JP" sz="2400" b="1" dirty="0">
              <a:ea typeface="ＭＳ Ｐゴシック" panose="020B0600070205080204" pitchFamily="50" charset="-128"/>
            </a:endParaRPr>
          </a:p>
          <a:p>
            <a:r>
              <a:rPr lang="ja-JP" altLang="en-US" sz="2400" b="1" dirty="0">
                <a:ea typeface="ＭＳ Ｐゴシック" panose="020B0600070205080204" pitchFamily="50" charset="-128"/>
              </a:rPr>
              <a:t>現在　埼玉医大教授　</a:t>
            </a:r>
            <a:endParaRPr lang="ja-JP" altLang="en-US" sz="2400" dirty="0"/>
          </a:p>
        </p:txBody>
      </p:sp>
      <p:sp>
        <p:nvSpPr>
          <p:cNvPr id="6" name="矢印: 下 5">
            <a:extLst>
              <a:ext uri="{FF2B5EF4-FFF2-40B4-BE49-F238E27FC236}">
                <a16:creationId xmlns:a16="http://schemas.microsoft.com/office/drawing/2014/main" id="{350B5974-CC0A-4269-E51A-354BE4EEF43B}"/>
              </a:ext>
            </a:extLst>
          </p:cNvPr>
          <p:cNvSpPr/>
          <p:nvPr/>
        </p:nvSpPr>
        <p:spPr>
          <a:xfrm rot="19399471">
            <a:off x="2326479" y="1577867"/>
            <a:ext cx="288032" cy="3699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下 9">
            <a:extLst>
              <a:ext uri="{FF2B5EF4-FFF2-40B4-BE49-F238E27FC236}">
                <a16:creationId xmlns:a16="http://schemas.microsoft.com/office/drawing/2014/main" id="{1446C845-20B0-4655-DEC3-36CC44F06A00}"/>
              </a:ext>
            </a:extLst>
          </p:cNvPr>
          <p:cNvSpPr/>
          <p:nvPr/>
        </p:nvSpPr>
        <p:spPr>
          <a:xfrm rot="1838172">
            <a:off x="1495226" y="3889654"/>
            <a:ext cx="288032" cy="3699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屋内, テーブル, 座る, 人 が含まれている画像&#10;&#10;自動的に生成された説明">
            <a:extLst>
              <a:ext uri="{FF2B5EF4-FFF2-40B4-BE49-F238E27FC236}">
                <a16:creationId xmlns:a16="http://schemas.microsoft.com/office/drawing/2014/main" id="{7DDBE414-0A2F-4F30-AC48-9700D6D189BC}"/>
              </a:ext>
            </a:extLst>
          </p:cNvPr>
          <p:cNvPicPr>
            <a:picLocks noChangeAspect="1"/>
          </p:cNvPicPr>
          <p:nvPr/>
        </p:nvPicPr>
        <p:blipFill rotWithShape="1">
          <a:blip r:embed="rId2">
            <a:extLst>
              <a:ext uri="{28A0092B-C50C-407E-A947-70E740481C1C}">
                <a14:useLocalDpi xmlns:a14="http://schemas.microsoft.com/office/drawing/2010/main" val="0"/>
              </a:ext>
            </a:extLst>
          </a:blip>
          <a:srcRect l="12699" t="18888" r="7113" b="14209"/>
          <a:stretch/>
        </p:blipFill>
        <p:spPr>
          <a:xfrm>
            <a:off x="0" y="2673702"/>
            <a:ext cx="7511970" cy="4184298"/>
          </a:xfrm>
          <a:prstGeom prst="rect">
            <a:avLst/>
          </a:prstGeom>
        </p:spPr>
      </p:pic>
      <p:sp>
        <p:nvSpPr>
          <p:cNvPr id="8" name="スライド番号プレースホルダー 7"/>
          <p:cNvSpPr>
            <a:spLocks noGrp="1"/>
          </p:cNvSpPr>
          <p:nvPr>
            <p:ph type="sldNum" sz="quarter" idx="12"/>
          </p:nvPr>
        </p:nvSpPr>
        <p:spPr/>
        <p:txBody>
          <a:bodyPr/>
          <a:lstStyle/>
          <a:p>
            <a:pPr>
              <a:defRPr/>
            </a:pPr>
            <a:fld id="{62A40F47-107D-4008-AA85-B2B639D47E22}" type="slidenum">
              <a:rPr lang="en-US" altLang="ja-JP" smtClean="0"/>
              <a:pPr>
                <a:defRPr/>
              </a:pPr>
              <a:t>29</a:t>
            </a:fld>
            <a:endParaRPr lang="en-US" altLang="ja-JP" dirty="0"/>
          </a:p>
        </p:txBody>
      </p:sp>
      <p:sp>
        <p:nvSpPr>
          <p:cNvPr id="7" name="正方形/長方形 6">
            <a:extLst>
              <a:ext uri="{FF2B5EF4-FFF2-40B4-BE49-F238E27FC236}">
                <a16:creationId xmlns:a16="http://schemas.microsoft.com/office/drawing/2014/main" id="{7C8F825C-19FD-420D-AC3E-1FA0FA4BC6A6}"/>
              </a:ext>
            </a:extLst>
          </p:cNvPr>
          <p:cNvSpPr/>
          <p:nvPr/>
        </p:nvSpPr>
        <p:spPr>
          <a:xfrm>
            <a:off x="4769333" y="1945450"/>
            <a:ext cx="2765501" cy="707886"/>
          </a:xfrm>
          <a:prstGeom prst="rect">
            <a:avLst/>
          </a:prstGeom>
          <a:solidFill>
            <a:schemeClr val="bg1"/>
          </a:solidFill>
        </p:spPr>
        <p:txBody>
          <a:bodyPr wrap="none">
            <a:spAutoFit/>
          </a:bodyPr>
          <a:lstStyle/>
          <a:p>
            <a:pPr algn="ctr"/>
            <a:r>
              <a:rPr lang="ja-JP" altLang="en-US" sz="2000" b="1" dirty="0">
                <a:solidFill>
                  <a:srgbClr val="0000FF"/>
                </a:solidFill>
              </a:rPr>
              <a:t>大学院</a:t>
            </a:r>
            <a:r>
              <a:rPr lang="en-US" altLang="ja-JP" sz="2000" b="1" dirty="0">
                <a:solidFill>
                  <a:srgbClr val="0000FF"/>
                </a:solidFill>
              </a:rPr>
              <a:t>2</a:t>
            </a:r>
            <a:r>
              <a:rPr lang="ja-JP" altLang="en-US" sz="2000" b="1" dirty="0">
                <a:solidFill>
                  <a:srgbClr val="0000FF"/>
                </a:solidFill>
              </a:rPr>
              <a:t>年</a:t>
            </a:r>
            <a:endParaRPr lang="en-US" altLang="ja-JP" sz="2000" b="1" dirty="0">
              <a:solidFill>
                <a:srgbClr val="0000FF"/>
              </a:solidFill>
            </a:endParaRPr>
          </a:p>
          <a:p>
            <a:pPr algn="ctr"/>
            <a:r>
              <a:rPr lang="ja-JP" altLang="en-US" sz="2000" b="1" dirty="0">
                <a:solidFill>
                  <a:srgbClr val="0000FF"/>
                </a:solidFill>
              </a:rPr>
              <a:t>イジャーズ・エフマド</a:t>
            </a:r>
          </a:p>
        </p:txBody>
      </p:sp>
      <p:sp>
        <p:nvSpPr>
          <p:cNvPr id="16" name="正方形/長方形 15">
            <a:extLst>
              <a:ext uri="{FF2B5EF4-FFF2-40B4-BE49-F238E27FC236}">
                <a16:creationId xmlns:a16="http://schemas.microsoft.com/office/drawing/2014/main" id="{B915B0BD-F2CF-4607-A52F-EE73F9B86CDA}"/>
              </a:ext>
            </a:extLst>
          </p:cNvPr>
          <p:cNvSpPr/>
          <p:nvPr/>
        </p:nvSpPr>
        <p:spPr>
          <a:xfrm>
            <a:off x="-323642" y="1920855"/>
            <a:ext cx="2722437" cy="707886"/>
          </a:xfrm>
          <a:prstGeom prst="rect">
            <a:avLst/>
          </a:prstGeom>
          <a:solidFill>
            <a:schemeClr val="bg1"/>
          </a:solidFill>
        </p:spPr>
        <p:txBody>
          <a:bodyPr wrap="square">
            <a:spAutoFit/>
          </a:bodyPr>
          <a:lstStyle/>
          <a:p>
            <a:pPr algn="ctr"/>
            <a:r>
              <a:rPr lang="ja-JP" altLang="en-US" sz="2000" b="1" dirty="0">
                <a:solidFill>
                  <a:srgbClr val="0000FF"/>
                </a:solidFill>
              </a:rPr>
              <a:t>大学院</a:t>
            </a:r>
            <a:r>
              <a:rPr lang="en-US" altLang="ja-JP" sz="2000" b="1" dirty="0">
                <a:solidFill>
                  <a:srgbClr val="0000FF"/>
                </a:solidFill>
              </a:rPr>
              <a:t>4</a:t>
            </a:r>
            <a:r>
              <a:rPr lang="ja-JP" altLang="en-US" sz="2000" b="1" dirty="0">
                <a:solidFill>
                  <a:srgbClr val="0000FF"/>
                </a:solidFill>
              </a:rPr>
              <a:t>年</a:t>
            </a:r>
            <a:endParaRPr lang="en-US" altLang="ja-JP" sz="2000" b="1" dirty="0">
              <a:solidFill>
                <a:srgbClr val="0000FF"/>
              </a:solidFill>
            </a:endParaRPr>
          </a:p>
          <a:p>
            <a:pPr algn="ctr"/>
            <a:r>
              <a:rPr lang="ja-JP" altLang="en-US" sz="2000" b="1" dirty="0">
                <a:solidFill>
                  <a:srgbClr val="0000FF"/>
                </a:solidFill>
              </a:rPr>
              <a:t>スンダル・カドカ</a:t>
            </a:r>
            <a:endParaRPr lang="en-US" altLang="ja-JP" sz="2000" b="1" dirty="0">
              <a:solidFill>
                <a:srgbClr val="0000FF"/>
              </a:solidFill>
            </a:endParaRPr>
          </a:p>
        </p:txBody>
      </p:sp>
      <p:pic>
        <p:nvPicPr>
          <p:cNvPr id="56322" name="Picture 2" descr="写真の説明はありません。">
            <a:extLst>
              <a:ext uri="{FF2B5EF4-FFF2-40B4-BE49-F238E27FC236}">
                <a16:creationId xmlns:a16="http://schemas.microsoft.com/office/drawing/2014/main" id="{F31A78D8-C097-773D-3E5F-23A4F5849E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500" r="8369" b="6195"/>
          <a:stretch/>
        </p:blipFill>
        <p:spPr bwMode="auto">
          <a:xfrm>
            <a:off x="7464716" y="2673702"/>
            <a:ext cx="1665716" cy="2241967"/>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2A31E67A-251B-47DC-B9A3-0107FF24BC93}"/>
              </a:ext>
            </a:extLst>
          </p:cNvPr>
          <p:cNvSpPr/>
          <p:nvPr/>
        </p:nvSpPr>
        <p:spPr>
          <a:xfrm>
            <a:off x="7437378" y="4613810"/>
            <a:ext cx="1706622" cy="584775"/>
          </a:xfrm>
          <a:prstGeom prst="rect">
            <a:avLst/>
          </a:prstGeom>
          <a:solidFill>
            <a:schemeClr val="bg1"/>
          </a:solidFill>
        </p:spPr>
        <p:txBody>
          <a:bodyPr wrap="square">
            <a:spAutoFit/>
          </a:bodyPr>
          <a:lstStyle/>
          <a:p>
            <a:pPr algn="ctr"/>
            <a:r>
              <a:rPr lang="ja-JP" altLang="en-US" sz="1400" b="1" dirty="0">
                <a:solidFill>
                  <a:srgbClr val="0000FF"/>
                </a:solidFill>
                <a:latin typeface="+mn-ea"/>
              </a:rPr>
              <a:t>自衛隊阪神病院 </a:t>
            </a:r>
            <a:endParaRPr lang="en-US" altLang="ja-JP" sz="1400" b="1" dirty="0">
              <a:solidFill>
                <a:srgbClr val="0000FF"/>
              </a:solidFill>
              <a:latin typeface="+mn-ea"/>
            </a:endParaRPr>
          </a:p>
          <a:p>
            <a:pPr algn="ctr"/>
            <a:r>
              <a:rPr lang="ja-JP" altLang="en-US" sz="1800" b="1" dirty="0">
                <a:solidFill>
                  <a:srgbClr val="0000FF"/>
                </a:solidFill>
                <a:latin typeface="+mn-ea"/>
              </a:rPr>
              <a:t>森口幸太</a:t>
            </a:r>
            <a:endParaRPr lang="en-US" altLang="ja-JP" sz="1800" b="1" dirty="0">
              <a:solidFill>
                <a:srgbClr val="0000FF"/>
              </a:solidFill>
              <a:latin typeface="+mn-ea"/>
            </a:endParaRPr>
          </a:p>
        </p:txBody>
      </p:sp>
      <p:pic>
        <p:nvPicPr>
          <p:cNvPr id="5" name="図 4" descr="デスクの前に立っている女性&#10;&#10;低い精度で自動的に生成された説明">
            <a:extLst>
              <a:ext uri="{FF2B5EF4-FFF2-40B4-BE49-F238E27FC236}">
                <a16:creationId xmlns:a16="http://schemas.microsoft.com/office/drawing/2014/main" id="{17011088-05D1-CC69-9BD8-8C0BE369AFE2}"/>
              </a:ext>
            </a:extLst>
          </p:cNvPr>
          <p:cNvPicPr>
            <a:picLocks noChangeAspect="1"/>
          </p:cNvPicPr>
          <p:nvPr/>
        </p:nvPicPr>
        <p:blipFill rotWithShape="1">
          <a:blip r:embed="rId4">
            <a:extLst>
              <a:ext uri="{28A0092B-C50C-407E-A947-70E740481C1C}">
                <a14:useLocalDpi xmlns:a14="http://schemas.microsoft.com/office/drawing/2010/main" val="0"/>
              </a:ext>
            </a:extLst>
          </a:blip>
          <a:srcRect l="42166" t="13795" r="29782" b="22295"/>
          <a:stretch/>
        </p:blipFill>
        <p:spPr>
          <a:xfrm>
            <a:off x="7424369" y="5198585"/>
            <a:ext cx="1581492" cy="2022830"/>
          </a:xfrm>
          <a:prstGeom prst="rect">
            <a:avLst/>
          </a:prstGeom>
        </p:spPr>
      </p:pic>
      <p:sp>
        <p:nvSpPr>
          <p:cNvPr id="17" name="正方形/長方形 16">
            <a:extLst>
              <a:ext uri="{FF2B5EF4-FFF2-40B4-BE49-F238E27FC236}">
                <a16:creationId xmlns:a16="http://schemas.microsoft.com/office/drawing/2014/main" id="{9BEEE3F9-289D-4145-91F3-7CDE3E76DA74}"/>
              </a:ext>
            </a:extLst>
          </p:cNvPr>
          <p:cNvSpPr/>
          <p:nvPr/>
        </p:nvSpPr>
        <p:spPr>
          <a:xfrm>
            <a:off x="7411204" y="6858000"/>
            <a:ext cx="1643399" cy="646331"/>
          </a:xfrm>
          <a:prstGeom prst="rect">
            <a:avLst/>
          </a:prstGeom>
          <a:solidFill>
            <a:schemeClr val="bg1"/>
          </a:solidFill>
        </p:spPr>
        <p:txBody>
          <a:bodyPr wrap="square">
            <a:spAutoFit/>
          </a:bodyPr>
          <a:lstStyle/>
          <a:p>
            <a:pPr algn="ctr"/>
            <a:r>
              <a:rPr lang="ja-JP" altLang="en-US" b="1" dirty="0">
                <a:solidFill>
                  <a:srgbClr val="0000FF"/>
                </a:solidFill>
              </a:rPr>
              <a:t>大学院</a:t>
            </a:r>
            <a:r>
              <a:rPr lang="en-US" altLang="ja-JP" b="1" dirty="0">
                <a:solidFill>
                  <a:srgbClr val="0000FF"/>
                </a:solidFill>
              </a:rPr>
              <a:t>1</a:t>
            </a:r>
            <a:r>
              <a:rPr lang="ja-JP" altLang="en-US" b="1" dirty="0">
                <a:solidFill>
                  <a:srgbClr val="0000FF"/>
                </a:solidFill>
              </a:rPr>
              <a:t>年</a:t>
            </a:r>
            <a:endParaRPr lang="en-US" altLang="ja-JP" sz="1800" b="1" dirty="0">
              <a:solidFill>
                <a:srgbClr val="0000FF"/>
              </a:solidFill>
            </a:endParaRPr>
          </a:p>
          <a:p>
            <a:pPr algn="ctr"/>
            <a:r>
              <a:rPr lang="ja-JP" altLang="en-US" sz="1800" b="1" dirty="0">
                <a:solidFill>
                  <a:srgbClr val="0000FF"/>
                </a:solidFill>
              </a:rPr>
              <a:t>城玲央奈</a:t>
            </a:r>
            <a:endParaRPr lang="en-US" altLang="ja-JP" sz="1800" b="1" dirty="0">
              <a:solidFill>
                <a:srgbClr val="0000FF"/>
              </a:solidFill>
            </a:endParaRPr>
          </a:p>
        </p:txBody>
      </p:sp>
      <p:sp>
        <p:nvSpPr>
          <p:cNvPr id="18" name="Rectangle 2">
            <a:extLst>
              <a:ext uri="{FF2B5EF4-FFF2-40B4-BE49-F238E27FC236}">
                <a16:creationId xmlns:a16="http://schemas.microsoft.com/office/drawing/2014/main" id="{8265A225-A721-D06B-86AD-EE3A093F92B6}"/>
              </a:ext>
            </a:extLst>
          </p:cNvPr>
          <p:cNvSpPr>
            <a:spLocks noGrp="1" noChangeArrowheads="1"/>
          </p:cNvSpPr>
          <p:nvPr>
            <p:ph type="title"/>
          </p:nvPr>
        </p:nvSpPr>
        <p:spPr>
          <a:xfrm>
            <a:off x="29344" y="159263"/>
            <a:ext cx="9144000" cy="762000"/>
          </a:xfrm>
        </p:spPr>
        <p:txBody>
          <a:bodyPr/>
          <a:lstStyle/>
          <a:p>
            <a:r>
              <a:rPr lang="ja-JP" altLang="en-US" sz="3200" b="1" dirty="0">
                <a:solidFill>
                  <a:srgbClr val="0000FF"/>
                </a:solidFill>
                <a:ea typeface="ＭＳ Ｐゴシック" panose="020B0600070205080204" pitchFamily="50" charset="-128"/>
              </a:rPr>
              <a:t>近畿大学医学部微生物学講座</a:t>
            </a:r>
          </a:p>
        </p:txBody>
      </p:sp>
      <p:sp>
        <p:nvSpPr>
          <p:cNvPr id="19" name="正方形/長方形 18">
            <a:extLst>
              <a:ext uri="{FF2B5EF4-FFF2-40B4-BE49-F238E27FC236}">
                <a16:creationId xmlns:a16="http://schemas.microsoft.com/office/drawing/2014/main" id="{54BFC592-60F1-DF3B-2787-A278276DAE5D}"/>
              </a:ext>
            </a:extLst>
          </p:cNvPr>
          <p:cNvSpPr/>
          <p:nvPr/>
        </p:nvSpPr>
        <p:spPr>
          <a:xfrm>
            <a:off x="708013" y="859707"/>
            <a:ext cx="7786662" cy="830997"/>
          </a:xfrm>
          <a:prstGeom prst="rect">
            <a:avLst/>
          </a:prstGeom>
        </p:spPr>
        <p:txBody>
          <a:bodyPr wrap="square">
            <a:spAutoFit/>
          </a:bodyPr>
          <a:lstStyle/>
          <a:p>
            <a:r>
              <a:rPr lang="ja-JP" altLang="en-US" sz="2400" b="1" dirty="0">
                <a:latin typeface="ＭＳ Ｐゴシック" panose="020B0600070205080204" pitchFamily="50" charset="-128"/>
                <a:ea typeface="ＭＳ Ｐゴシック" panose="020B0600070205080204" pitchFamily="50" charset="-128"/>
              </a:rPr>
              <a:t>神経ウイルス学、神経免疫学、多発性硬化症、心筋炎、バイオインフォマティクス、腸内フローラ、ピロリ菌</a:t>
            </a:r>
            <a:endParaRPr lang="ja-JP" altLang="en-US" sz="2400" dirty="0"/>
          </a:p>
        </p:txBody>
      </p:sp>
      <p:sp>
        <p:nvSpPr>
          <p:cNvPr id="14" name="テキスト ボックス 13">
            <a:extLst>
              <a:ext uri="{FF2B5EF4-FFF2-40B4-BE49-F238E27FC236}">
                <a16:creationId xmlns:a16="http://schemas.microsoft.com/office/drawing/2014/main" id="{424DD277-3E3F-7B57-D30E-4D1D90808876}"/>
              </a:ext>
            </a:extLst>
          </p:cNvPr>
          <p:cNvSpPr txBox="1"/>
          <p:nvPr/>
        </p:nvSpPr>
        <p:spPr>
          <a:xfrm>
            <a:off x="7143178" y="1561495"/>
            <a:ext cx="2051720" cy="646331"/>
          </a:xfrm>
          <a:prstGeom prst="rect">
            <a:avLst/>
          </a:prstGeom>
          <a:noFill/>
        </p:spPr>
        <p:txBody>
          <a:bodyPr wrap="square">
            <a:spAutoFit/>
          </a:bodyPr>
          <a:lstStyle/>
          <a:p>
            <a:pPr algn="ctr"/>
            <a:r>
              <a:rPr lang="ja-JP" altLang="en-US" sz="1800" b="1" dirty="0">
                <a:ea typeface="ＭＳ Ｐゴシック" panose="020B0600070205080204" pitchFamily="50" charset="-128"/>
              </a:rPr>
              <a:t>海田賢一先生紹介</a:t>
            </a:r>
            <a:endParaRPr lang="en-US" altLang="ja-JP" sz="1800" b="1" dirty="0">
              <a:ea typeface="ＭＳ Ｐゴシック" panose="020B0600070205080204" pitchFamily="50" charset="-128"/>
            </a:endParaRPr>
          </a:p>
          <a:p>
            <a:pPr algn="ctr"/>
            <a:r>
              <a:rPr lang="en-US" altLang="ja-JP" b="1" dirty="0">
                <a:ea typeface="ＭＳ Ｐゴシック" panose="020B0600070205080204" pitchFamily="50" charset="-128"/>
              </a:rPr>
              <a:t>2002</a:t>
            </a:r>
            <a:r>
              <a:rPr lang="ja-JP" altLang="en-US" b="1" dirty="0">
                <a:ea typeface="ＭＳ Ｐゴシック" panose="020B0600070205080204" pitchFamily="50" charset="-128"/>
              </a:rPr>
              <a:t>年防衛医大卒</a:t>
            </a:r>
            <a:endParaRPr lang="en-US" altLang="ja-JP" sz="1800" b="1" dirty="0">
              <a:ea typeface="ＭＳ Ｐゴシック" panose="020B0600070205080204" pitchFamily="50" charset="-128"/>
            </a:endParaRPr>
          </a:p>
        </p:txBody>
      </p:sp>
      <p:sp>
        <p:nvSpPr>
          <p:cNvPr id="15" name="矢印: 下 14">
            <a:extLst>
              <a:ext uri="{FF2B5EF4-FFF2-40B4-BE49-F238E27FC236}">
                <a16:creationId xmlns:a16="http://schemas.microsoft.com/office/drawing/2014/main" id="{BB3F5E61-6A0B-8525-A490-80781367594C}"/>
              </a:ext>
            </a:extLst>
          </p:cNvPr>
          <p:cNvSpPr/>
          <p:nvPr/>
        </p:nvSpPr>
        <p:spPr>
          <a:xfrm>
            <a:off x="8146674" y="2294086"/>
            <a:ext cx="288032" cy="3699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32827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1626" y="-5680"/>
            <a:ext cx="9144000" cy="762000"/>
          </a:xfrm>
        </p:spPr>
        <p:txBody>
          <a:bodyPr/>
          <a:lstStyle/>
          <a:p>
            <a:r>
              <a:rPr lang="ja-JP" altLang="en-US" sz="3200" b="1" dirty="0">
                <a:solidFill>
                  <a:srgbClr val="0000FF"/>
                </a:solidFill>
                <a:ea typeface="ＭＳ Ｐゴシック" panose="020B0600070205080204" pitchFamily="50" charset="-128"/>
              </a:rPr>
              <a:t>略　歴</a:t>
            </a:r>
          </a:p>
        </p:txBody>
      </p:sp>
      <p:sp>
        <p:nvSpPr>
          <p:cNvPr id="3075" name="Rectangle 3"/>
          <p:cNvSpPr>
            <a:spLocks noGrp="1" noChangeArrowheads="1"/>
          </p:cNvSpPr>
          <p:nvPr>
            <p:ph type="body" idx="1"/>
          </p:nvPr>
        </p:nvSpPr>
        <p:spPr>
          <a:xfrm>
            <a:off x="56798" y="846121"/>
            <a:ext cx="8534400" cy="5257800"/>
          </a:xfrm>
        </p:spPr>
        <p:txBody>
          <a:bodyPr/>
          <a:lstStyle/>
          <a:p>
            <a:pPr>
              <a:buClr>
                <a:srgbClr val="FF0000"/>
              </a:buClr>
              <a:buFont typeface="Wingdings" panose="05000000000000000000" pitchFamily="2" charset="2"/>
              <a:buChar char="l"/>
            </a:pPr>
            <a:r>
              <a:rPr lang="ja-JP" altLang="en-US" sz="2400" b="1" dirty="0">
                <a:solidFill>
                  <a:schemeClr val="accent1"/>
                </a:solidFill>
                <a:latin typeface="ＭＳ Ｐゴシック" panose="020B0600070205080204" pitchFamily="50" charset="-128"/>
                <a:ea typeface="ＭＳ Ｐゴシック" panose="020B0600070205080204" pitchFamily="50" charset="-128"/>
              </a:rPr>
              <a:t>福島県生まれ</a:t>
            </a:r>
            <a:endParaRPr lang="en-US" altLang="ja-JP" sz="2400" b="1" dirty="0">
              <a:solidFill>
                <a:schemeClr val="accent1"/>
              </a:solidFill>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solidFill>
                  <a:srgbClr val="0000FF"/>
                </a:solidFill>
                <a:latin typeface="ＭＳ Ｐゴシック" panose="020B0600070205080204" pitchFamily="50" charset="-128"/>
                <a:ea typeface="ＭＳ Ｐゴシック" panose="020B0600070205080204" pitchFamily="50" charset="-128"/>
              </a:rPr>
              <a:t>岩手県盛岡第一高校卒業</a:t>
            </a:r>
            <a:endParaRPr lang="en-US" altLang="ja-JP" sz="2400" b="1" dirty="0">
              <a:solidFill>
                <a:srgbClr val="0000FF"/>
              </a:solidFill>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solidFill>
                  <a:srgbClr val="00B050"/>
                </a:solidFill>
                <a:latin typeface="ＭＳ Ｐゴシック" panose="020B0600070205080204" pitchFamily="50" charset="-128"/>
                <a:ea typeface="ＭＳ Ｐゴシック" panose="020B0600070205080204" pitchFamily="50" charset="-128"/>
              </a:rPr>
              <a:t>東北大学医学部卒（宮城県）</a:t>
            </a:r>
            <a:endParaRPr lang="en-US" altLang="ja-JP" sz="2400" b="1" dirty="0">
              <a:solidFill>
                <a:srgbClr val="00B050"/>
              </a:solidFill>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solidFill>
                  <a:schemeClr val="accent1"/>
                </a:solidFill>
                <a:latin typeface="ＭＳ Ｐゴシック" panose="020B0600070205080204" pitchFamily="50" charset="-128"/>
                <a:ea typeface="ＭＳ Ｐゴシック" panose="020B0600070205080204" pitchFamily="50" charset="-128"/>
              </a:rPr>
              <a:t>福島医大神経内科研修</a:t>
            </a:r>
            <a:endParaRPr lang="en-US" altLang="ja-JP" sz="2400" b="1" dirty="0">
              <a:solidFill>
                <a:schemeClr val="accent1"/>
              </a:solidFill>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solidFill>
                  <a:srgbClr val="00B050"/>
                </a:solidFill>
                <a:latin typeface="ＭＳ Ｐゴシック" panose="020B0600070205080204" pitchFamily="50" charset="-128"/>
                <a:ea typeface="ＭＳ Ｐゴシック" panose="020B0600070205080204" pitchFamily="50" charset="-128"/>
              </a:rPr>
              <a:t>東北大学大学院・助手　（神経病理学）</a:t>
            </a:r>
            <a:endParaRPr lang="en-US" altLang="ja-JP" sz="2400" b="1" dirty="0">
              <a:solidFill>
                <a:srgbClr val="00B050"/>
              </a:solidFill>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en-US" altLang="ja-JP" sz="2400" b="1" dirty="0">
                <a:solidFill>
                  <a:srgbClr val="FF0000"/>
                </a:solidFill>
                <a:latin typeface="ＭＳ Ｐゴシック" panose="020B0600070205080204" pitchFamily="50" charset="-128"/>
                <a:ea typeface="ＭＳ Ｐゴシック" panose="020B0600070205080204" pitchFamily="50" charset="-128"/>
              </a:rPr>
              <a:t>1995</a:t>
            </a:r>
            <a:r>
              <a:rPr lang="ja-JP" altLang="en-US" sz="2400" b="1" dirty="0">
                <a:solidFill>
                  <a:srgbClr val="FF0000"/>
                </a:solidFill>
                <a:latin typeface="ＭＳ Ｐゴシック" panose="020B0600070205080204" pitchFamily="50" charset="-128"/>
                <a:ea typeface="ＭＳ Ｐゴシック" panose="020B0600070205080204" pitchFamily="50" charset="-128"/>
              </a:rPr>
              <a:t>年～</a:t>
            </a:r>
            <a:r>
              <a:rPr lang="en-US" altLang="ja-JP" sz="2400" b="1" dirty="0">
                <a:solidFill>
                  <a:srgbClr val="FF0000"/>
                </a:solidFill>
                <a:latin typeface="ＭＳ Ｐゴシック" panose="020B0600070205080204" pitchFamily="50" charset="-128"/>
                <a:ea typeface="ＭＳ Ｐゴシック" panose="020B0600070205080204" pitchFamily="50" charset="-128"/>
              </a:rPr>
              <a:t>	</a:t>
            </a:r>
            <a:r>
              <a:rPr lang="ja-JP" altLang="en-US" sz="2400" b="1" dirty="0">
                <a:solidFill>
                  <a:srgbClr val="FF0000"/>
                </a:solidFill>
                <a:latin typeface="ＭＳ Ｐゴシック" panose="020B0600070205080204" pitchFamily="50" charset="-128"/>
                <a:ea typeface="ＭＳ Ｐゴシック" panose="020B0600070205080204" pitchFamily="50" charset="-128"/>
              </a:rPr>
              <a:t>ユタ大学神経内科学・病理学講座</a:t>
            </a:r>
            <a:br>
              <a:rPr lang="en-US" altLang="ja-JP" sz="2400" b="1" dirty="0">
                <a:solidFill>
                  <a:srgbClr val="FF0000"/>
                </a:solidFill>
                <a:latin typeface="ＭＳ Ｐゴシック" panose="020B0600070205080204" pitchFamily="50" charset="-128"/>
                <a:ea typeface="ＭＳ Ｐゴシック" panose="020B0600070205080204" pitchFamily="50" charset="-128"/>
              </a:rPr>
            </a:br>
            <a:r>
              <a:rPr lang="en-US" altLang="ja-JP" sz="2400" b="1" dirty="0">
                <a:solidFill>
                  <a:srgbClr val="FF0000"/>
                </a:solidFill>
                <a:latin typeface="ＭＳ Ｐゴシック" panose="020B0600070205080204" pitchFamily="50" charset="-128"/>
                <a:ea typeface="ＭＳ Ｐゴシック" panose="020B0600070205080204" pitchFamily="50" charset="-128"/>
              </a:rPr>
              <a:t>		</a:t>
            </a:r>
            <a:r>
              <a:rPr lang="ja-JP" altLang="en-US" sz="2400" b="1" dirty="0">
                <a:solidFill>
                  <a:srgbClr val="FF0000"/>
                </a:solidFill>
                <a:latin typeface="ＭＳ Ｐゴシック" panose="020B0600070205080204" pitchFamily="50" charset="-128"/>
                <a:ea typeface="ＭＳ Ｐゴシック" panose="020B0600070205080204" pitchFamily="50" charset="-128"/>
              </a:rPr>
              <a:t>博士研究員、</a:t>
            </a:r>
            <a:r>
              <a:rPr lang="en-US" altLang="ja-JP" sz="2400" b="1" dirty="0">
                <a:solidFill>
                  <a:srgbClr val="FF0000"/>
                </a:solidFill>
                <a:latin typeface="ＭＳ Ｐゴシック" panose="020B0600070205080204" pitchFamily="50" charset="-128"/>
                <a:ea typeface="ＭＳ Ｐゴシック" panose="020B0600070205080204" pitchFamily="50" charset="-128"/>
              </a:rPr>
              <a:t>Research</a:t>
            </a:r>
            <a:r>
              <a:rPr lang="ja-JP" altLang="en-US" sz="2400" b="1" dirty="0">
                <a:solidFill>
                  <a:srgbClr val="FF0000"/>
                </a:solidFill>
                <a:latin typeface="ＭＳ Ｐゴシック" panose="020B0600070205080204" pitchFamily="50" charset="-128"/>
                <a:ea typeface="ＭＳ Ｐゴシック" panose="020B0600070205080204" pitchFamily="50" charset="-128"/>
              </a:rPr>
              <a:t> </a:t>
            </a:r>
            <a:r>
              <a:rPr lang="en-US" altLang="ja-JP" sz="2400" b="1" dirty="0">
                <a:solidFill>
                  <a:srgbClr val="FF0000"/>
                </a:solidFill>
                <a:latin typeface="ＭＳ Ｐゴシック" panose="020B0600070205080204" pitchFamily="50" charset="-128"/>
                <a:ea typeface="ＭＳ Ｐゴシック" panose="020B0600070205080204" pitchFamily="50" charset="-128"/>
              </a:rPr>
              <a:t>Associate</a:t>
            </a:r>
            <a:r>
              <a:rPr lang="ja-JP" altLang="en-US" sz="2400" b="1" dirty="0">
                <a:solidFill>
                  <a:srgbClr val="FF0000"/>
                </a:solidFill>
                <a:latin typeface="ＭＳ Ｐゴシック" panose="020B0600070205080204" pitchFamily="50" charset="-128"/>
                <a:ea typeface="ＭＳ Ｐゴシック" panose="020B0600070205080204" pitchFamily="50" charset="-128"/>
              </a:rPr>
              <a:t> 、講師</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en-US" altLang="ja-JP" sz="2400" b="1" dirty="0">
                <a:solidFill>
                  <a:srgbClr val="FF0000"/>
                </a:solidFill>
                <a:latin typeface="ＭＳ Ｐゴシック" panose="020B0600070205080204" pitchFamily="50" charset="-128"/>
                <a:ea typeface="ＭＳ Ｐゴシック" panose="020B0600070205080204" pitchFamily="50" charset="-128"/>
              </a:rPr>
              <a:t>2005</a:t>
            </a:r>
            <a:r>
              <a:rPr lang="ja-JP" altLang="en-US" sz="2400" b="1" dirty="0">
                <a:solidFill>
                  <a:srgbClr val="FF0000"/>
                </a:solidFill>
                <a:latin typeface="ＭＳ Ｐゴシック" panose="020B0600070205080204" pitchFamily="50" charset="-128"/>
                <a:ea typeface="ＭＳ Ｐゴシック" panose="020B0600070205080204" pitchFamily="50" charset="-128"/>
              </a:rPr>
              <a:t>年</a:t>
            </a:r>
            <a:r>
              <a:rPr lang="en-US" altLang="ja-JP" sz="2400" b="1" dirty="0">
                <a:solidFill>
                  <a:srgbClr val="FF0000"/>
                </a:solidFill>
                <a:latin typeface="ＭＳ Ｐゴシック" panose="020B0600070205080204" pitchFamily="50" charset="-128"/>
                <a:ea typeface="ＭＳ Ｐゴシック" panose="020B0600070205080204" pitchFamily="50" charset="-128"/>
              </a:rPr>
              <a:t>	Assistant Professor</a:t>
            </a:r>
            <a:r>
              <a:rPr lang="ja-JP" altLang="en-US" sz="2400" b="1" dirty="0">
                <a:solidFill>
                  <a:srgbClr val="FF0000"/>
                </a:solidFill>
                <a:latin typeface="ＭＳ Ｐゴシック" panose="020B0600070205080204" pitchFamily="50" charset="-128"/>
                <a:ea typeface="ＭＳ Ｐゴシック" panose="020B0600070205080204" pitchFamily="50" charset="-128"/>
              </a:rPr>
              <a:t> （研究室開設）　</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en-US" altLang="ja-JP" sz="2400" b="1" dirty="0">
                <a:solidFill>
                  <a:srgbClr val="7030A0"/>
                </a:solidFill>
                <a:latin typeface="ＭＳ Ｐゴシック" panose="020B0600070205080204" pitchFamily="50" charset="-128"/>
                <a:ea typeface="ＭＳ Ｐゴシック" panose="020B0600070205080204" pitchFamily="50" charset="-128"/>
              </a:rPr>
              <a:t>2009</a:t>
            </a:r>
            <a:r>
              <a:rPr lang="ja-JP" altLang="en-US" sz="2400" b="1" dirty="0">
                <a:solidFill>
                  <a:srgbClr val="7030A0"/>
                </a:solidFill>
                <a:latin typeface="ＭＳ Ｐゴシック" panose="020B0600070205080204" pitchFamily="50" charset="-128"/>
                <a:ea typeface="ＭＳ Ｐゴシック" panose="020B0600070205080204" pitchFamily="50" charset="-128"/>
              </a:rPr>
              <a:t>年～</a:t>
            </a:r>
            <a:r>
              <a:rPr lang="en-US" altLang="ja-JP" sz="2400" b="1" dirty="0">
                <a:solidFill>
                  <a:srgbClr val="7030A0"/>
                </a:solidFill>
                <a:latin typeface="ＭＳ Ｐゴシック" panose="020B0600070205080204" pitchFamily="50" charset="-128"/>
                <a:ea typeface="ＭＳ Ｐゴシック" panose="020B0600070205080204" pitchFamily="50" charset="-128"/>
              </a:rPr>
              <a:t>	</a:t>
            </a:r>
            <a:r>
              <a:rPr lang="ja-JP" altLang="en-US" sz="2400" b="1" dirty="0">
                <a:solidFill>
                  <a:srgbClr val="7030A0"/>
                </a:solidFill>
                <a:latin typeface="ＭＳ Ｐゴシック" panose="020B0600070205080204" pitchFamily="50" charset="-128"/>
                <a:ea typeface="ＭＳ Ｐゴシック" panose="020B0600070205080204" pitchFamily="50" charset="-128"/>
              </a:rPr>
              <a:t>ルイジアナ州立大学微生物学・免疫学講座</a:t>
            </a:r>
            <a:endParaRPr lang="en-US" altLang="ja-JP" sz="2400" b="1" dirty="0">
              <a:solidFill>
                <a:srgbClr val="7030A0"/>
              </a:solidFill>
              <a:latin typeface="ＭＳ Ｐゴシック" panose="020B0600070205080204" pitchFamily="50" charset="-128"/>
              <a:ea typeface="ＭＳ Ｐゴシック" panose="020B0600070205080204" pitchFamily="50" charset="-128"/>
            </a:endParaRPr>
          </a:p>
          <a:p>
            <a:pPr marL="0" indent="0">
              <a:buClr>
                <a:srgbClr val="FF0000"/>
              </a:buClr>
              <a:buNone/>
            </a:pPr>
            <a:r>
              <a:rPr lang="ja-JP" altLang="en-US" sz="2400" b="1" dirty="0">
                <a:solidFill>
                  <a:srgbClr val="7030A0"/>
                </a:solidFill>
                <a:latin typeface="ＭＳ Ｐゴシック" panose="020B0600070205080204" pitchFamily="50" charset="-128"/>
                <a:ea typeface="ＭＳ Ｐゴシック" panose="020B0600070205080204" pitchFamily="50" charset="-128"/>
              </a:rPr>
              <a:t>　　　　　　　　（神経内科学講座兼任）</a:t>
            </a:r>
            <a:r>
              <a:rPr lang="en-US" altLang="ja-JP" sz="2400" b="1" dirty="0">
                <a:solidFill>
                  <a:srgbClr val="7030A0"/>
                </a:solidFill>
                <a:latin typeface="ＭＳ Ｐゴシック" panose="020B0600070205080204" pitchFamily="50" charset="-128"/>
                <a:ea typeface="ＭＳ Ｐゴシック" panose="020B0600070205080204" pitchFamily="50" charset="-128"/>
              </a:rPr>
              <a:t>Assistant Professor</a:t>
            </a:r>
            <a:r>
              <a:rPr lang="ja-JP" altLang="en-US" sz="2400" b="1" dirty="0">
                <a:solidFill>
                  <a:srgbClr val="7030A0"/>
                </a:solidFill>
                <a:latin typeface="ＭＳ Ｐゴシック" panose="020B0600070205080204" pitchFamily="50" charset="-128"/>
                <a:ea typeface="ＭＳ Ｐゴシック" panose="020B0600070205080204" pitchFamily="50" charset="-128"/>
              </a:rPr>
              <a:t>　</a:t>
            </a:r>
            <a:r>
              <a:rPr lang="en-US" altLang="ja-JP" sz="2400" b="1" dirty="0">
                <a:solidFill>
                  <a:srgbClr val="7030A0"/>
                </a:solidFill>
                <a:latin typeface="ＭＳ Ｐゴシック" panose="020B0600070205080204" pitchFamily="50" charset="-128"/>
                <a:ea typeface="ＭＳ Ｐゴシック" panose="020B0600070205080204" pitchFamily="50" charset="-128"/>
              </a:rPr>
              <a:t>	</a:t>
            </a:r>
          </a:p>
          <a:p>
            <a:pPr>
              <a:buClr>
                <a:srgbClr val="FF0000"/>
              </a:buClr>
              <a:buFont typeface="Wingdings" panose="05000000000000000000" pitchFamily="2" charset="2"/>
              <a:buChar char="l"/>
            </a:pPr>
            <a:r>
              <a:rPr lang="en-US" altLang="ja-JP" sz="2400" b="1" dirty="0">
                <a:solidFill>
                  <a:srgbClr val="7030A0"/>
                </a:solidFill>
                <a:latin typeface="ＭＳ Ｐゴシック" panose="020B0600070205080204" pitchFamily="50" charset="-128"/>
                <a:ea typeface="ＭＳ Ｐゴシック" panose="020B0600070205080204" pitchFamily="50" charset="-128"/>
              </a:rPr>
              <a:t>2015</a:t>
            </a:r>
            <a:r>
              <a:rPr lang="ja-JP" altLang="en-US" sz="2400" b="1" dirty="0">
                <a:solidFill>
                  <a:srgbClr val="7030A0"/>
                </a:solidFill>
                <a:latin typeface="ＭＳ Ｐゴシック" panose="020B0600070205080204" pitchFamily="50" charset="-128"/>
                <a:ea typeface="ＭＳ Ｐゴシック" panose="020B0600070205080204" pitchFamily="50" charset="-128"/>
              </a:rPr>
              <a:t>年～</a:t>
            </a:r>
            <a:r>
              <a:rPr lang="en-US" altLang="ja-JP" sz="2400" b="1" dirty="0">
                <a:solidFill>
                  <a:srgbClr val="7030A0"/>
                </a:solidFill>
                <a:latin typeface="ＭＳ Ｐゴシック" panose="020B0600070205080204" pitchFamily="50" charset="-128"/>
                <a:ea typeface="ＭＳ Ｐゴシック" panose="020B0600070205080204" pitchFamily="50" charset="-128"/>
              </a:rPr>
              <a:t>	Associate Professor </a:t>
            </a:r>
            <a:r>
              <a:rPr lang="ja-JP" altLang="en-US" sz="2400" b="1" dirty="0">
                <a:solidFill>
                  <a:srgbClr val="7030A0"/>
                </a:solidFill>
                <a:latin typeface="ＭＳ Ｐゴシック" panose="020B0600070205080204" pitchFamily="50" charset="-128"/>
                <a:ea typeface="ＭＳ Ｐゴシック" panose="020B0600070205080204" pitchFamily="50" charset="-128"/>
              </a:rPr>
              <a:t>（テニュア、終身雇用</a:t>
            </a:r>
            <a:r>
              <a:rPr lang="en-US" altLang="ja-JP" sz="2400" b="1" dirty="0">
                <a:solidFill>
                  <a:srgbClr val="7030A0"/>
                </a:solidFill>
                <a:latin typeface="ＭＳ Ｐゴシック" panose="020B0600070205080204" pitchFamily="50" charset="-128"/>
                <a:ea typeface="ＭＳ Ｐゴシック" panose="020B0600070205080204" pitchFamily="50" charset="-128"/>
              </a:rPr>
              <a:t>)</a:t>
            </a:r>
          </a:p>
          <a:p>
            <a:pPr>
              <a:buClr>
                <a:srgbClr val="FF0000"/>
              </a:buClr>
              <a:buFont typeface="Wingdings" panose="05000000000000000000" pitchFamily="2" charset="2"/>
              <a:buChar char="l"/>
            </a:pPr>
            <a:r>
              <a:rPr lang="en-US" altLang="ja-JP" sz="2400" b="1" dirty="0">
                <a:solidFill>
                  <a:srgbClr val="0070C0"/>
                </a:solidFill>
                <a:latin typeface="ＭＳ Ｐゴシック" panose="020B0600070205080204" pitchFamily="50" charset="-128"/>
                <a:ea typeface="ＭＳ Ｐゴシック" panose="020B0600070205080204" pitchFamily="50" charset="-128"/>
              </a:rPr>
              <a:t>2016</a:t>
            </a:r>
            <a:r>
              <a:rPr lang="ja-JP" altLang="en-US" sz="2400" b="1" dirty="0">
                <a:solidFill>
                  <a:srgbClr val="0070C0"/>
                </a:solidFill>
                <a:latin typeface="ＭＳ Ｐゴシック" panose="020B0600070205080204" pitchFamily="50" charset="-128"/>
                <a:ea typeface="ＭＳ Ｐゴシック" panose="020B0600070205080204" pitchFamily="50" charset="-128"/>
              </a:rPr>
              <a:t>年４月～ 　近畿大学医学部微生物学講座教授</a:t>
            </a:r>
            <a:endParaRPr lang="en-US" altLang="ja-JP" sz="2400" b="1" dirty="0">
              <a:solidFill>
                <a:srgbClr val="0070C0"/>
              </a:solidFill>
              <a:latin typeface="ＭＳ Ｐゴシック" panose="020B0600070205080204" pitchFamily="50" charset="-128"/>
              <a:ea typeface="ＭＳ Ｐゴシック" panose="020B0600070205080204" pitchFamily="50" charset="-128"/>
            </a:endParaRPr>
          </a:p>
          <a:p>
            <a:pPr lvl="1">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p:txBody>
      </p:sp>
      <p:pic>
        <p:nvPicPr>
          <p:cNvPr id="9218" name="Picture 2" descr="ãæ±åãã®ç»åæ¤ç´¢çµæ">
            <a:extLst>
              <a:ext uri="{FF2B5EF4-FFF2-40B4-BE49-F238E27FC236}">
                <a16:creationId xmlns:a16="http://schemas.microsoft.com/office/drawing/2014/main" id="{3CAD47BA-178C-4951-9BB2-27E95EC211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753" t="8457" r="12837" b="57407"/>
          <a:stretch/>
        </p:blipFill>
        <p:spPr bwMode="auto">
          <a:xfrm>
            <a:off x="7425433" y="23057"/>
            <a:ext cx="1703312" cy="2941486"/>
          </a:xfrm>
          <a:prstGeom prst="rect">
            <a:avLst/>
          </a:prstGeom>
          <a:noFill/>
          <a:extLst>
            <a:ext uri="{909E8E84-426E-40DD-AFC4-6F175D3DCCD1}">
              <a14:hiddenFill xmlns:a14="http://schemas.microsoft.com/office/drawing/2010/main">
                <a:solidFill>
                  <a:srgbClr val="FFFFFF"/>
                </a:solidFill>
              </a14:hiddenFill>
            </a:ext>
          </a:extLst>
        </p:spPr>
      </p:pic>
      <p:sp>
        <p:nvSpPr>
          <p:cNvPr id="3" name="四角形: 角を丸くする 2">
            <a:extLst>
              <a:ext uri="{FF2B5EF4-FFF2-40B4-BE49-F238E27FC236}">
                <a16:creationId xmlns:a16="http://schemas.microsoft.com/office/drawing/2014/main" id="{979A4683-BF31-4C31-ACD3-C3A6EE3C460F}"/>
              </a:ext>
            </a:extLst>
          </p:cNvPr>
          <p:cNvSpPr/>
          <p:nvPr/>
        </p:nvSpPr>
        <p:spPr>
          <a:xfrm>
            <a:off x="8303166" y="2578416"/>
            <a:ext cx="576064" cy="288032"/>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四角形: 角を丸くする 6">
            <a:extLst>
              <a:ext uri="{FF2B5EF4-FFF2-40B4-BE49-F238E27FC236}">
                <a16:creationId xmlns:a16="http://schemas.microsoft.com/office/drawing/2014/main" id="{4DFB082B-A86B-4F83-8A4D-6E8096B87291}"/>
              </a:ext>
            </a:extLst>
          </p:cNvPr>
          <p:cNvSpPr/>
          <p:nvPr/>
        </p:nvSpPr>
        <p:spPr>
          <a:xfrm>
            <a:off x="8485589" y="1659907"/>
            <a:ext cx="576064" cy="368064"/>
          </a:xfrm>
          <a:prstGeom prst="round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FF"/>
              </a:solidFill>
            </a:endParaRPr>
          </a:p>
        </p:txBody>
      </p:sp>
      <p:sp>
        <p:nvSpPr>
          <p:cNvPr id="8" name="四角形: 角を丸くする 7">
            <a:extLst>
              <a:ext uri="{FF2B5EF4-FFF2-40B4-BE49-F238E27FC236}">
                <a16:creationId xmlns:a16="http://schemas.microsoft.com/office/drawing/2014/main" id="{C7601F22-CBCF-4250-989C-161B51F7EC10}"/>
              </a:ext>
            </a:extLst>
          </p:cNvPr>
          <p:cNvSpPr/>
          <p:nvPr/>
        </p:nvSpPr>
        <p:spPr>
          <a:xfrm>
            <a:off x="8373489" y="2162034"/>
            <a:ext cx="576064" cy="368064"/>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FF"/>
              </a:solidFill>
            </a:endParaRPr>
          </a:p>
        </p:txBody>
      </p:sp>
      <p:pic>
        <p:nvPicPr>
          <p:cNvPr id="9222" name="Picture 6">
            <a:extLst>
              <a:ext uri="{FF2B5EF4-FFF2-40B4-BE49-F238E27FC236}">
                <a16:creationId xmlns:a16="http://schemas.microsoft.com/office/drawing/2014/main" id="{B6544E34-D7E8-4F8C-BC8E-19AB686A6C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58" r="14901"/>
          <a:stretch/>
        </p:blipFill>
        <p:spPr bwMode="auto">
          <a:xfrm>
            <a:off x="7555954" y="4017116"/>
            <a:ext cx="1588046" cy="1146659"/>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f:id:oraise:20160425150030p:plain">
            <a:extLst>
              <a:ext uri="{FF2B5EF4-FFF2-40B4-BE49-F238E27FC236}">
                <a16:creationId xmlns:a16="http://schemas.microsoft.com/office/drawing/2014/main" id="{55B97028-EADE-45B4-84D5-ABC26BD03C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264" y="6174481"/>
            <a:ext cx="2163756" cy="586652"/>
          </a:xfrm>
          <a:prstGeom prst="rect">
            <a:avLst/>
          </a:prstGeom>
          <a:noFill/>
          <a:extLst>
            <a:ext uri="{909E8E84-426E-40DD-AFC4-6F175D3DCCD1}">
              <a14:hiddenFill xmlns:a14="http://schemas.microsoft.com/office/drawing/2010/main">
                <a:solidFill>
                  <a:srgbClr val="FFFFFF"/>
                </a:solidFill>
              </a14:hiddenFill>
            </a:ext>
          </a:extLst>
        </p:spPr>
      </p:pic>
      <p:sp>
        <p:nvSpPr>
          <p:cNvPr id="4" name="矢印: 下 3">
            <a:extLst>
              <a:ext uri="{FF2B5EF4-FFF2-40B4-BE49-F238E27FC236}">
                <a16:creationId xmlns:a16="http://schemas.microsoft.com/office/drawing/2014/main" id="{26EA3923-5635-48E0-892D-1EB3F749E2B3}"/>
              </a:ext>
            </a:extLst>
          </p:cNvPr>
          <p:cNvSpPr/>
          <p:nvPr/>
        </p:nvSpPr>
        <p:spPr>
          <a:xfrm>
            <a:off x="8176487" y="3056384"/>
            <a:ext cx="355953" cy="847555"/>
          </a:xfrm>
          <a:prstGeom prst="downArrow">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下 12">
            <a:extLst>
              <a:ext uri="{FF2B5EF4-FFF2-40B4-BE49-F238E27FC236}">
                <a16:creationId xmlns:a16="http://schemas.microsoft.com/office/drawing/2014/main" id="{429BCF10-B199-48EB-B25B-7E3A4678065A}"/>
              </a:ext>
            </a:extLst>
          </p:cNvPr>
          <p:cNvSpPr/>
          <p:nvPr/>
        </p:nvSpPr>
        <p:spPr>
          <a:xfrm>
            <a:off x="8195469" y="5234335"/>
            <a:ext cx="355953" cy="847555"/>
          </a:xfrm>
          <a:prstGeom prst="downArrow">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220" name="Picture 4">
            <a:extLst>
              <a:ext uri="{FF2B5EF4-FFF2-40B4-BE49-F238E27FC236}">
                <a16:creationId xmlns:a16="http://schemas.microsoft.com/office/drawing/2014/main" id="{565B0E83-C369-4C04-94A3-F14736D5CB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8093" y="777139"/>
            <a:ext cx="1018663" cy="12159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E208C6F1-2D03-482A-8E95-FC0C0D196A0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979" r="10568" b="5308"/>
          <a:stretch/>
        </p:blipFill>
        <p:spPr bwMode="auto">
          <a:xfrm>
            <a:off x="5246756" y="767809"/>
            <a:ext cx="1018664" cy="1215978"/>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263D77FE-1796-4C81-B742-74648C4785C8}"/>
              </a:ext>
            </a:extLst>
          </p:cNvPr>
          <p:cNvSpPr txBox="1"/>
          <p:nvPr/>
        </p:nvSpPr>
        <p:spPr>
          <a:xfrm>
            <a:off x="4194537" y="1976734"/>
            <a:ext cx="2384224" cy="369332"/>
          </a:xfrm>
          <a:prstGeom prst="rect">
            <a:avLst/>
          </a:prstGeom>
          <a:noFill/>
        </p:spPr>
        <p:txBody>
          <a:bodyPr wrap="square">
            <a:spAutoFit/>
          </a:bodyPr>
          <a:lstStyle/>
          <a:p>
            <a:r>
              <a:rPr lang="ja-JP" altLang="en-US" sz="1800" b="1" dirty="0">
                <a:solidFill>
                  <a:srgbClr val="0000FF"/>
                </a:solidFill>
                <a:latin typeface="ＭＳ Ｐゴシック" panose="020B0600070205080204" pitchFamily="50" charset="-128"/>
                <a:ea typeface="ＭＳ Ｐゴシック" panose="020B0600070205080204" pitchFamily="50" charset="-128"/>
              </a:rPr>
              <a:t>石川啄木　宮澤賢治</a:t>
            </a:r>
            <a:endParaRPr lang="ja-JP" altLang="en-US" dirty="0">
              <a:solidFill>
                <a:srgbClr val="0000FF"/>
              </a:solidFill>
            </a:endParaRPr>
          </a:p>
        </p:txBody>
      </p:sp>
      <p:pic>
        <p:nvPicPr>
          <p:cNvPr id="10" name="Picture 8">
            <a:extLst>
              <a:ext uri="{FF2B5EF4-FFF2-40B4-BE49-F238E27FC236}">
                <a16:creationId xmlns:a16="http://schemas.microsoft.com/office/drawing/2014/main" id="{97CB2C4A-8932-41A1-B669-EBE662E3195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823" b="27356"/>
          <a:stretch/>
        </p:blipFill>
        <p:spPr bwMode="auto">
          <a:xfrm>
            <a:off x="6416917" y="1533636"/>
            <a:ext cx="950996" cy="1113293"/>
          </a:xfrm>
          <a:prstGeom prst="rect">
            <a:avLst/>
          </a:prstGeom>
          <a:noFill/>
          <a:extLst>
            <a:ext uri="{909E8E84-426E-40DD-AFC4-6F175D3DCCD1}">
              <a14:hiddenFill xmlns:a14="http://schemas.microsoft.com/office/drawing/2010/main">
                <a:solidFill>
                  <a:srgbClr val="FFFFFF"/>
                </a:solidFill>
              </a14:hiddenFill>
            </a:ext>
          </a:extLst>
        </p:spPr>
      </p:pic>
      <p:sp>
        <p:nvSpPr>
          <p:cNvPr id="11" name="矢印: 右 10">
            <a:extLst>
              <a:ext uri="{FF2B5EF4-FFF2-40B4-BE49-F238E27FC236}">
                <a16:creationId xmlns:a16="http://schemas.microsoft.com/office/drawing/2014/main" id="{B1F77A85-2ECC-4117-8772-771CE4C2EABF}"/>
              </a:ext>
            </a:extLst>
          </p:cNvPr>
          <p:cNvSpPr/>
          <p:nvPr/>
        </p:nvSpPr>
        <p:spPr>
          <a:xfrm>
            <a:off x="3937875" y="1447589"/>
            <a:ext cx="237073" cy="166107"/>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DDB00BC5-796E-4FD2-BBBB-3B63658083AB}"/>
              </a:ext>
            </a:extLst>
          </p:cNvPr>
          <p:cNvSpPr txBox="1"/>
          <p:nvPr/>
        </p:nvSpPr>
        <p:spPr>
          <a:xfrm>
            <a:off x="6333562" y="2641132"/>
            <a:ext cx="1438930" cy="369332"/>
          </a:xfrm>
          <a:prstGeom prst="rect">
            <a:avLst/>
          </a:prstGeom>
          <a:noFill/>
        </p:spPr>
        <p:txBody>
          <a:bodyPr wrap="square">
            <a:spAutoFit/>
          </a:bodyPr>
          <a:lstStyle/>
          <a:p>
            <a:r>
              <a:rPr lang="ja-JP" altLang="en-US" sz="1800" b="1" dirty="0">
                <a:solidFill>
                  <a:schemeClr val="accent1"/>
                </a:solidFill>
                <a:latin typeface="ＭＳ Ｐゴシック" panose="020B0600070205080204" pitchFamily="50" charset="-128"/>
                <a:ea typeface="ＭＳ Ｐゴシック" panose="020B0600070205080204" pitchFamily="50" charset="-128"/>
              </a:rPr>
              <a:t>野口英世</a:t>
            </a:r>
            <a:endParaRPr lang="ja-JP" altLang="en-US" dirty="0"/>
          </a:p>
        </p:txBody>
      </p:sp>
    </p:spTree>
    <p:extLst>
      <p:ext uri="{BB962C8B-B14F-4D97-AF65-F5344CB8AC3E}">
        <p14:creationId xmlns:p14="http://schemas.microsoft.com/office/powerpoint/2010/main" val="3414362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643127" y="908720"/>
            <a:ext cx="8534400" cy="5257800"/>
          </a:xfrm>
        </p:spPr>
        <p:txBody>
          <a:bodyPr/>
          <a:lstStyle/>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自己紹介</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医学英語は必要か？</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医学研究留学とは？</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solidFill>
                  <a:srgbClr val="0000FF"/>
                </a:solidFill>
                <a:latin typeface="ＭＳ Ｐゴシック" panose="020B0600070205080204" pitchFamily="50" charset="-128"/>
                <a:ea typeface="ＭＳ Ｐゴシック" panose="020B0600070205080204" pitchFamily="50" charset="-128"/>
              </a:rPr>
              <a:t>日米の医学部のシステムの違い</a:t>
            </a:r>
            <a:endParaRPr lang="en-US" altLang="ja-JP" sz="2400" b="1" dirty="0">
              <a:solidFill>
                <a:srgbClr val="0000FF"/>
              </a:solidFill>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アメリカで教授になるには？　アメリカの医学教育</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国際交流・短期留学の意味</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p:txBody>
      </p:sp>
      <p:sp>
        <p:nvSpPr>
          <p:cNvPr id="6" name="テキスト ボックス 3">
            <a:extLst>
              <a:ext uri="{FF2B5EF4-FFF2-40B4-BE49-F238E27FC236}">
                <a16:creationId xmlns:a16="http://schemas.microsoft.com/office/drawing/2014/main" id="{2063A51E-5657-491F-8C74-417811436774}"/>
              </a:ext>
            </a:extLst>
          </p:cNvPr>
          <p:cNvSpPr txBox="1">
            <a:spLocks noChangeArrowheads="1"/>
          </p:cNvSpPr>
          <p:nvPr/>
        </p:nvSpPr>
        <p:spPr bwMode="auto">
          <a:xfrm>
            <a:off x="14199" y="44624"/>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海外留学の</a:t>
            </a:r>
            <a:r>
              <a:rPr lang="ja-JP" altLang="en-US" b="1" dirty="0" err="1">
                <a:solidFill>
                  <a:srgbClr val="0000CC"/>
                </a:solidFill>
                <a:latin typeface="+mj-ea"/>
                <a:ea typeface="+mj-ea"/>
              </a:rPr>
              <a:t>すゝめ</a:t>
            </a:r>
            <a:endParaRPr lang="ja-JP" altLang="en-US" b="1" dirty="0">
              <a:solidFill>
                <a:srgbClr val="0000CC"/>
              </a:solidFill>
              <a:latin typeface="+mj-ea"/>
              <a:ea typeface="+mj-ea"/>
            </a:endParaRPr>
          </a:p>
        </p:txBody>
      </p:sp>
      <p:sp>
        <p:nvSpPr>
          <p:cNvPr id="4" name="正方形/長方形 3">
            <a:extLst>
              <a:ext uri="{FF2B5EF4-FFF2-40B4-BE49-F238E27FC236}">
                <a16:creationId xmlns:a16="http://schemas.microsoft.com/office/drawing/2014/main" id="{9BFFC370-72F1-429F-9F35-A7C8677FFFCC}"/>
              </a:ext>
            </a:extLst>
          </p:cNvPr>
          <p:cNvSpPr/>
          <p:nvPr/>
        </p:nvSpPr>
        <p:spPr>
          <a:xfrm>
            <a:off x="6486903" y="836712"/>
            <a:ext cx="2505878" cy="6073779"/>
          </a:xfrm>
          <a:prstGeom prst="rect">
            <a:avLst/>
          </a:prstGeom>
        </p:spPr>
        <p:txBody>
          <a:bodyPr wrap="none">
            <a:spAutoFit/>
          </a:bodyPr>
          <a:lstStyle/>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対象</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1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医学生</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1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若手医師</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1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0000FF"/>
                </a:solidFill>
                <a:latin typeface="ＭＳ Ｐゴシック" panose="020B0600070205080204" pitchFamily="50" charset="-128"/>
                <a:ea typeface="ＭＳ Ｐゴシック" panose="020B0600070205080204" pitchFamily="50" charset="-128"/>
              </a:rPr>
              <a:t>留学医師・研究者</a:t>
            </a:r>
            <a:endParaRPr lang="en-US" altLang="ja-JP" sz="2400" b="1" dirty="0">
              <a:solidFill>
                <a:srgbClr val="0000FF"/>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28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助教から学長</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医学生から教授</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ja-JP" altLang="en-US" sz="2400" dirty="0">
              <a:solidFill>
                <a:srgbClr val="FF0000"/>
              </a:solidFill>
            </a:endParaRPr>
          </a:p>
        </p:txBody>
      </p:sp>
    </p:spTree>
    <p:extLst>
      <p:ext uri="{BB962C8B-B14F-4D97-AF65-F5344CB8AC3E}">
        <p14:creationId xmlns:p14="http://schemas.microsoft.com/office/powerpoint/2010/main" val="2091730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683568" y="1124744"/>
            <a:ext cx="8534400" cy="5257800"/>
          </a:xfrm>
        </p:spPr>
        <p:txBody>
          <a:bodyPr/>
          <a:lstStyle/>
          <a:p>
            <a:pPr>
              <a:lnSpc>
                <a:spcPct val="150000"/>
              </a:lnSpc>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医学部卒業・研修終了</a:t>
            </a:r>
            <a:endParaRPr lang="en-US" altLang="ja-JP" sz="2400" b="1" dirty="0">
              <a:latin typeface="ＭＳ Ｐゴシック" panose="020B0600070205080204" pitchFamily="50" charset="-128"/>
              <a:ea typeface="ＭＳ Ｐゴシック" panose="020B0600070205080204" pitchFamily="50" charset="-128"/>
            </a:endParaRPr>
          </a:p>
          <a:p>
            <a:pPr>
              <a:lnSpc>
                <a:spcPct val="150000"/>
              </a:lnSpc>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大学院　４年間</a:t>
            </a:r>
            <a:endParaRPr lang="en-US" altLang="ja-JP" sz="2400" b="1" dirty="0">
              <a:latin typeface="ＭＳ Ｐゴシック" panose="020B0600070205080204" pitchFamily="50" charset="-128"/>
              <a:ea typeface="ＭＳ Ｐゴシック" panose="020B0600070205080204" pitchFamily="50" charset="-128"/>
            </a:endParaRPr>
          </a:p>
          <a:p>
            <a:pPr>
              <a:lnSpc>
                <a:spcPct val="150000"/>
              </a:lnSpc>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博士研究員（ポスドク）・海外留学</a:t>
            </a:r>
            <a:endParaRPr lang="en-US" altLang="ja-JP" sz="2400" b="1" dirty="0">
              <a:latin typeface="ＭＳ Ｐゴシック" panose="020B0600070205080204" pitchFamily="50" charset="-128"/>
              <a:ea typeface="ＭＳ Ｐゴシック" panose="020B0600070205080204" pitchFamily="50" charset="-128"/>
            </a:endParaRPr>
          </a:p>
          <a:p>
            <a:pPr>
              <a:lnSpc>
                <a:spcPct val="150000"/>
              </a:lnSpc>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助教</a:t>
            </a:r>
            <a:endParaRPr lang="en-US" altLang="ja-JP" sz="2400" b="1" dirty="0">
              <a:latin typeface="ＭＳ Ｐゴシック" panose="020B0600070205080204" pitchFamily="50" charset="-128"/>
              <a:ea typeface="ＭＳ Ｐゴシック" panose="020B0600070205080204" pitchFamily="50" charset="-128"/>
            </a:endParaRPr>
          </a:p>
          <a:p>
            <a:pPr>
              <a:lnSpc>
                <a:spcPct val="150000"/>
              </a:lnSpc>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講師</a:t>
            </a:r>
            <a:endParaRPr lang="en-US" altLang="ja-JP" sz="2400" b="1" dirty="0">
              <a:latin typeface="ＭＳ Ｐゴシック" panose="020B0600070205080204" pitchFamily="50" charset="-128"/>
              <a:ea typeface="ＭＳ Ｐゴシック" panose="020B0600070205080204" pitchFamily="50" charset="-128"/>
            </a:endParaRPr>
          </a:p>
          <a:p>
            <a:pPr>
              <a:lnSpc>
                <a:spcPct val="150000"/>
              </a:lnSpc>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准教授</a:t>
            </a:r>
            <a:endParaRPr lang="en-US" altLang="ja-JP" sz="2400" b="1" dirty="0">
              <a:latin typeface="ＭＳ Ｐゴシック" panose="020B0600070205080204" pitchFamily="50" charset="-128"/>
              <a:ea typeface="ＭＳ Ｐゴシック" panose="020B0600070205080204" pitchFamily="50" charset="-128"/>
            </a:endParaRPr>
          </a:p>
          <a:p>
            <a:pPr>
              <a:lnSpc>
                <a:spcPct val="150000"/>
              </a:lnSpc>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教授</a:t>
            </a:r>
            <a:endParaRPr lang="en-US" altLang="ja-JP" sz="2400" b="1" dirty="0">
              <a:latin typeface="ＭＳ Ｐゴシック" panose="020B0600070205080204" pitchFamily="50" charset="-128"/>
              <a:ea typeface="ＭＳ Ｐゴシック" panose="020B0600070205080204" pitchFamily="50" charset="-128"/>
            </a:endParaRPr>
          </a:p>
          <a:p>
            <a:pPr marL="457184" indent="-457184">
              <a:buFont typeface="+mj-lt"/>
              <a:buAutoNum type="arabicPeriod"/>
            </a:pP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p:txBody>
      </p:sp>
      <p:sp>
        <p:nvSpPr>
          <p:cNvPr id="6" name="テキスト ボックス 3">
            <a:extLst>
              <a:ext uri="{FF2B5EF4-FFF2-40B4-BE49-F238E27FC236}">
                <a16:creationId xmlns:a16="http://schemas.microsoft.com/office/drawing/2014/main" id="{2063A51E-5657-491F-8C74-417811436774}"/>
              </a:ext>
            </a:extLst>
          </p:cNvPr>
          <p:cNvSpPr txBox="1">
            <a:spLocks noChangeArrowheads="1"/>
          </p:cNvSpPr>
          <p:nvPr/>
        </p:nvSpPr>
        <p:spPr bwMode="auto">
          <a:xfrm>
            <a:off x="14199" y="44624"/>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日本の医学部講座のシステム</a:t>
            </a:r>
          </a:p>
        </p:txBody>
      </p:sp>
    </p:spTree>
    <p:extLst>
      <p:ext uri="{BB962C8B-B14F-4D97-AF65-F5344CB8AC3E}">
        <p14:creationId xmlns:p14="http://schemas.microsoft.com/office/powerpoint/2010/main" val="217825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3">
            <a:extLst>
              <a:ext uri="{FF2B5EF4-FFF2-40B4-BE49-F238E27FC236}">
                <a16:creationId xmlns:a16="http://schemas.microsoft.com/office/drawing/2014/main" id="{2063A51E-5657-491F-8C74-417811436774}"/>
              </a:ext>
            </a:extLst>
          </p:cNvPr>
          <p:cNvSpPr txBox="1">
            <a:spLocks noChangeArrowheads="1"/>
          </p:cNvSpPr>
          <p:nvPr/>
        </p:nvSpPr>
        <p:spPr bwMode="auto">
          <a:xfrm>
            <a:off x="14199" y="44624"/>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日本の医学部講座のシステム</a:t>
            </a:r>
          </a:p>
        </p:txBody>
      </p:sp>
      <p:sp>
        <p:nvSpPr>
          <p:cNvPr id="2" name="正方形/長方形 1">
            <a:extLst>
              <a:ext uri="{FF2B5EF4-FFF2-40B4-BE49-F238E27FC236}">
                <a16:creationId xmlns:a16="http://schemas.microsoft.com/office/drawing/2014/main" id="{65222F8E-4EF5-437B-BD37-0A69F44AD695}"/>
              </a:ext>
            </a:extLst>
          </p:cNvPr>
          <p:cNvSpPr/>
          <p:nvPr/>
        </p:nvSpPr>
        <p:spPr>
          <a:xfrm>
            <a:off x="3851920" y="836712"/>
            <a:ext cx="906017" cy="637675"/>
          </a:xfrm>
          <a:prstGeom prst="rect">
            <a:avLst/>
          </a:prstGeom>
          <a:ln w="57150">
            <a:solidFill>
              <a:srgbClr val="FF0000"/>
            </a:solidFill>
          </a:ln>
        </p:spPr>
        <p:txBody>
          <a:bodyPr wrap="none">
            <a:spAutoFit/>
          </a:bodyPr>
          <a:lstStyle/>
          <a:p>
            <a:pPr>
              <a:lnSpc>
                <a:spcPct val="150000"/>
              </a:lnSpc>
              <a:buClr>
                <a:srgbClr val="FF0000"/>
              </a:buClr>
            </a:pPr>
            <a:r>
              <a:rPr lang="ja-JP" altLang="en-US" sz="2800" b="1" dirty="0">
                <a:latin typeface="ＭＳ Ｐゴシック" panose="020B0600070205080204" pitchFamily="50" charset="-128"/>
                <a:ea typeface="ＭＳ Ｐゴシック" panose="020B0600070205080204" pitchFamily="50" charset="-128"/>
              </a:rPr>
              <a:t>教授</a:t>
            </a:r>
            <a:endParaRPr lang="en-US" altLang="ja-JP" sz="2800" b="1" dirty="0">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2233D0AD-F4D0-41F1-8C53-31EDC55BA0B5}"/>
              </a:ext>
            </a:extLst>
          </p:cNvPr>
          <p:cNvSpPr/>
          <p:nvPr/>
        </p:nvSpPr>
        <p:spPr>
          <a:xfrm>
            <a:off x="2932851" y="2151382"/>
            <a:ext cx="1266693" cy="738664"/>
          </a:xfrm>
          <a:prstGeom prst="rect">
            <a:avLst/>
          </a:prstGeom>
          <a:ln w="57150">
            <a:solidFill>
              <a:srgbClr val="FF0000"/>
            </a:solidFill>
          </a:ln>
        </p:spPr>
        <p:txBody>
          <a:bodyPr wrap="none">
            <a:spAutoFit/>
          </a:bodyPr>
          <a:lstStyle/>
          <a:p>
            <a:pPr>
              <a:lnSpc>
                <a:spcPct val="150000"/>
              </a:lnSpc>
              <a:buClr>
                <a:srgbClr val="FF0000"/>
              </a:buClr>
            </a:pPr>
            <a:r>
              <a:rPr lang="ja-JP" altLang="en-US" sz="2800" b="1" dirty="0">
                <a:latin typeface="ＭＳ Ｐゴシック" panose="020B0600070205080204" pitchFamily="50" charset="-128"/>
                <a:ea typeface="ＭＳ Ｐゴシック" panose="020B0600070205080204" pitchFamily="50" charset="-128"/>
              </a:rPr>
              <a:t>准教授</a:t>
            </a:r>
            <a:endParaRPr lang="en-US" altLang="ja-JP" sz="2800" b="1" dirty="0">
              <a:latin typeface="ＭＳ Ｐゴシック" panose="020B0600070205080204" pitchFamily="50" charset="-128"/>
              <a:ea typeface="ＭＳ Ｐゴシック" panose="020B0600070205080204" pitchFamily="50" charset="-128"/>
            </a:endParaRPr>
          </a:p>
        </p:txBody>
      </p:sp>
      <p:sp>
        <p:nvSpPr>
          <p:cNvPr id="7" name="正方形/長方形 6">
            <a:extLst>
              <a:ext uri="{FF2B5EF4-FFF2-40B4-BE49-F238E27FC236}">
                <a16:creationId xmlns:a16="http://schemas.microsoft.com/office/drawing/2014/main" id="{2E7BA542-127E-46D3-9F2C-D8D9916D6094}"/>
              </a:ext>
            </a:extLst>
          </p:cNvPr>
          <p:cNvSpPr/>
          <p:nvPr/>
        </p:nvSpPr>
        <p:spPr>
          <a:xfrm>
            <a:off x="4699662" y="2254814"/>
            <a:ext cx="1021164" cy="637675"/>
          </a:xfrm>
          <a:prstGeom prst="rect">
            <a:avLst/>
          </a:prstGeom>
          <a:ln w="57150">
            <a:solidFill>
              <a:srgbClr val="FF0000"/>
            </a:solidFill>
          </a:ln>
        </p:spPr>
        <p:txBody>
          <a:bodyPr wrap="square">
            <a:spAutoFit/>
          </a:bodyPr>
          <a:lstStyle/>
          <a:p>
            <a:pPr algn="ctr">
              <a:lnSpc>
                <a:spcPct val="150000"/>
              </a:lnSpc>
              <a:buClr>
                <a:srgbClr val="FF0000"/>
              </a:buClr>
            </a:pPr>
            <a:r>
              <a:rPr lang="ja-JP" altLang="en-US" sz="2800" b="1" dirty="0">
                <a:latin typeface="ＭＳ Ｐゴシック" panose="020B0600070205080204" pitchFamily="50" charset="-128"/>
                <a:ea typeface="ＭＳ Ｐゴシック" panose="020B0600070205080204" pitchFamily="50" charset="-128"/>
              </a:rPr>
              <a:t>講師</a:t>
            </a:r>
            <a:endParaRPr lang="en-US" altLang="ja-JP" sz="2800" b="1" dirty="0">
              <a:latin typeface="ＭＳ Ｐゴシック" panose="020B0600070205080204" pitchFamily="50" charset="-128"/>
              <a:ea typeface="ＭＳ Ｐゴシック" panose="020B0600070205080204" pitchFamily="50" charset="-128"/>
            </a:endParaRPr>
          </a:p>
        </p:txBody>
      </p:sp>
      <p:sp>
        <p:nvSpPr>
          <p:cNvPr id="8" name="正方形/長方形 7">
            <a:extLst>
              <a:ext uri="{FF2B5EF4-FFF2-40B4-BE49-F238E27FC236}">
                <a16:creationId xmlns:a16="http://schemas.microsoft.com/office/drawing/2014/main" id="{308A59DF-426B-4B58-AB34-7FED162A9139}"/>
              </a:ext>
            </a:extLst>
          </p:cNvPr>
          <p:cNvSpPr/>
          <p:nvPr/>
        </p:nvSpPr>
        <p:spPr>
          <a:xfrm>
            <a:off x="2362167" y="3743034"/>
            <a:ext cx="906017" cy="637675"/>
          </a:xfrm>
          <a:prstGeom prst="rect">
            <a:avLst/>
          </a:prstGeom>
          <a:ln w="57150">
            <a:solidFill>
              <a:srgbClr val="FF0000"/>
            </a:solidFill>
          </a:ln>
        </p:spPr>
        <p:txBody>
          <a:bodyPr wrap="none">
            <a:spAutoFit/>
          </a:bodyPr>
          <a:lstStyle/>
          <a:p>
            <a:pPr>
              <a:lnSpc>
                <a:spcPct val="150000"/>
              </a:lnSpc>
              <a:buClr>
                <a:srgbClr val="FF0000"/>
              </a:buClr>
            </a:pPr>
            <a:r>
              <a:rPr lang="ja-JP" altLang="en-US" sz="2800" b="1" dirty="0">
                <a:latin typeface="ＭＳ Ｐゴシック" panose="020B0600070205080204" pitchFamily="50" charset="-128"/>
                <a:ea typeface="ＭＳ Ｐゴシック" panose="020B0600070205080204" pitchFamily="50" charset="-128"/>
              </a:rPr>
              <a:t>助教</a:t>
            </a:r>
            <a:endParaRPr lang="en-US" altLang="ja-JP" sz="2800" b="1" dirty="0">
              <a:latin typeface="ＭＳ Ｐゴシック" panose="020B0600070205080204" pitchFamily="50" charset="-128"/>
              <a:ea typeface="ＭＳ Ｐゴシック" panose="020B0600070205080204" pitchFamily="50" charset="-128"/>
            </a:endParaRPr>
          </a:p>
        </p:txBody>
      </p:sp>
      <p:sp>
        <p:nvSpPr>
          <p:cNvPr id="9" name="正方形/長方形 8">
            <a:extLst>
              <a:ext uri="{FF2B5EF4-FFF2-40B4-BE49-F238E27FC236}">
                <a16:creationId xmlns:a16="http://schemas.microsoft.com/office/drawing/2014/main" id="{8483E6B8-2ECE-4434-AE14-3B11C0304F53}"/>
              </a:ext>
            </a:extLst>
          </p:cNvPr>
          <p:cNvSpPr/>
          <p:nvPr/>
        </p:nvSpPr>
        <p:spPr>
          <a:xfrm>
            <a:off x="3923928" y="3774354"/>
            <a:ext cx="906017" cy="637675"/>
          </a:xfrm>
          <a:prstGeom prst="rect">
            <a:avLst/>
          </a:prstGeom>
          <a:ln w="57150">
            <a:solidFill>
              <a:srgbClr val="FF0000"/>
            </a:solidFill>
          </a:ln>
        </p:spPr>
        <p:txBody>
          <a:bodyPr wrap="none">
            <a:spAutoFit/>
          </a:bodyPr>
          <a:lstStyle/>
          <a:p>
            <a:pPr>
              <a:lnSpc>
                <a:spcPct val="150000"/>
              </a:lnSpc>
              <a:buClr>
                <a:srgbClr val="FF0000"/>
              </a:buClr>
            </a:pPr>
            <a:r>
              <a:rPr lang="ja-JP" altLang="en-US" sz="2800" b="1" dirty="0">
                <a:latin typeface="ＭＳ Ｐゴシック" panose="020B0600070205080204" pitchFamily="50" charset="-128"/>
                <a:ea typeface="ＭＳ Ｐゴシック" panose="020B0600070205080204" pitchFamily="50" charset="-128"/>
              </a:rPr>
              <a:t>助教</a:t>
            </a:r>
            <a:endParaRPr lang="en-US" altLang="ja-JP" sz="2800" b="1" dirty="0">
              <a:latin typeface="ＭＳ Ｐゴシック" panose="020B0600070205080204" pitchFamily="50" charset="-128"/>
              <a:ea typeface="ＭＳ Ｐゴシック" panose="020B0600070205080204" pitchFamily="50" charset="-128"/>
            </a:endParaRPr>
          </a:p>
        </p:txBody>
      </p:sp>
      <p:sp>
        <p:nvSpPr>
          <p:cNvPr id="10" name="正方形/長方形 9">
            <a:extLst>
              <a:ext uri="{FF2B5EF4-FFF2-40B4-BE49-F238E27FC236}">
                <a16:creationId xmlns:a16="http://schemas.microsoft.com/office/drawing/2014/main" id="{8AD54FD2-1470-4E00-BB44-ABEB45DB7C45}"/>
              </a:ext>
            </a:extLst>
          </p:cNvPr>
          <p:cNvSpPr/>
          <p:nvPr/>
        </p:nvSpPr>
        <p:spPr>
          <a:xfrm>
            <a:off x="1187624" y="5589240"/>
            <a:ext cx="6840760" cy="637675"/>
          </a:xfrm>
          <a:prstGeom prst="rect">
            <a:avLst/>
          </a:prstGeom>
          <a:ln w="57150">
            <a:solidFill>
              <a:srgbClr val="FF0000"/>
            </a:solidFill>
          </a:ln>
        </p:spPr>
        <p:txBody>
          <a:bodyPr wrap="square">
            <a:spAutoFit/>
          </a:bodyPr>
          <a:lstStyle/>
          <a:p>
            <a:pPr algn="ctr">
              <a:lnSpc>
                <a:spcPct val="150000"/>
              </a:lnSpc>
              <a:buClr>
                <a:srgbClr val="FF0000"/>
              </a:buClr>
            </a:pPr>
            <a:r>
              <a:rPr lang="ja-JP" altLang="en-US" sz="2800" b="1" dirty="0">
                <a:latin typeface="ＭＳ Ｐゴシック" panose="020B0600070205080204" pitchFamily="50" charset="-128"/>
                <a:ea typeface="ＭＳ Ｐゴシック" panose="020B0600070205080204" pitchFamily="50" charset="-128"/>
              </a:rPr>
              <a:t>ポスドク　　大学院生　　実験助手</a:t>
            </a:r>
            <a:endParaRPr lang="en-US" altLang="ja-JP" sz="2800" b="1" dirty="0">
              <a:latin typeface="ＭＳ Ｐゴシック" panose="020B0600070205080204" pitchFamily="50" charset="-128"/>
              <a:ea typeface="ＭＳ Ｐゴシック" panose="020B0600070205080204" pitchFamily="50" charset="-128"/>
            </a:endParaRPr>
          </a:p>
        </p:txBody>
      </p:sp>
      <p:cxnSp>
        <p:nvCxnSpPr>
          <p:cNvPr id="16" name="直線コネクタ 15">
            <a:extLst>
              <a:ext uri="{FF2B5EF4-FFF2-40B4-BE49-F238E27FC236}">
                <a16:creationId xmlns:a16="http://schemas.microsoft.com/office/drawing/2014/main" id="{6740683A-E050-42F3-94DC-4E0C6D16C308}"/>
              </a:ext>
            </a:extLst>
          </p:cNvPr>
          <p:cNvCxnSpPr>
            <a:cxnSpLocks/>
          </p:cNvCxnSpPr>
          <p:nvPr/>
        </p:nvCxnSpPr>
        <p:spPr>
          <a:xfrm flipH="1">
            <a:off x="3635896" y="1599362"/>
            <a:ext cx="432048" cy="389478"/>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398F36D5-15A9-47AE-8E29-5162A2E2986C}"/>
              </a:ext>
            </a:extLst>
          </p:cNvPr>
          <p:cNvCxnSpPr>
            <a:cxnSpLocks/>
          </p:cNvCxnSpPr>
          <p:nvPr/>
        </p:nvCxnSpPr>
        <p:spPr>
          <a:xfrm flipH="1">
            <a:off x="2123728" y="4445524"/>
            <a:ext cx="691448" cy="1014087"/>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20" name="正方形/長方形 19">
            <a:extLst>
              <a:ext uri="{FF2B5EF4-FFF2-40B4-BE49-F238E27FC236}">
                <a16:creationId xmlns:a16="http://schemas.microsoft.com/office/drawing/2014/main" id="{FC34EF14-2F09-4D47-AAB3-6ADC9DE4D232}"/>
              </a:ext>
            </a:extLst>
          </p:cNvPr>
          <p:cNvSpPr/>
          <p:nvPr/>
        </p:nvSpPr>
        <p:spPr>
          <a:xfrm>
            <a:off x="5720826" y="3743033"/>
            <a:ext cx="906017" cy="637675"/>
          </a:xfrm>
          <a:prstGeom prst="rect">
            <a:avLst/>
          </a:prstGeom>
          <a:ln w="57150">
            <a:solidFill>
              <a:srgbClr val="FF0000"/>
            </a:solidFill>
          </a:ln>
        </p:spPr>
        <p:txBody>
          <a:bodyPr wrap="none">
            <a:spAutoFit/>
          </a:bodyPr>
          <a:lstStyle/>
          <a:p>
            <a:pPr>
              <a:lnSpc>
                <a:spcPct val="150000"/>
              </a:lnSpc>
              <a:buClr>
                <a:srgbClr val="FF0000"/>
              </a:buClr>
            </a:pPr>
            <a:r>
              <a:rPr lang="ja-JP" altLang="en-US" sz="2800" b="1" dirty="0">
                <a:latin typeface="ＭＳ Ｐゴシック" panose="020B0600070205080204" pitchFamily="50" charset="-128"/>
                <a:ea typeface="ＭＳ Ｐゴシック" panose="020B0600070205080204" pitchFamily="50" charset="-128"/>
              </a:rPr>
              <a:t>助教</a:t>
            </a:r>
            <a:endParaRPr lang="en-US" altLang="ja-JP" sz="2800" b="1" dirty="0">
              <a:latin typeface="ＭＳ Ｐゴシック" panose="020B0600070205080204" pitchFamily="50" charset="-128"/>
              <a:ea typeface="ＭＳ Ｐゴシック" panose="020B0600070205080204" pitchFamily="50" charset="-128"/>
            </a:endParaRPr>
          </a:p>
        </p:txBody>
      </p:sp>
      <p:cxnSp>
        <p:nvCxnSpPr>
          <p:cNvPr id="21" name="直線コネクタ 20">
            <a:extLst>
              <a:ext uri="{FF2B5EF4-FFF2-40B4-BE49-F238E27FC236}">
                <a16:creationId xmlns:a16="http://schemas.microsoft.com/office/drawing/2014/main" id="{FFFDAE33-94D8-4EB6-8654-56F4879EFAA0}"/>
              </a:ext>
            </a:extLst>
          </p:cNvPr>
          <p:cNvCxnSpPr>
            <a:cxnSpLocks/>
          </p:cNvCxnSpPr>
          <p:nvPr/>
        </p:nvCxnSpPr>
        <p:spPr>
          <a:xfrm flipH="1">
            <a:off x="2990696" y="3002988"/>
            <a:ext cx="367106" cy="658424"/>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7AF42EBA-2F56-4EE6-AF8A-543CBD3ACF9E}"/>
              </a:ext>
            </a:extLst>
          </p:cNvPr>
          <p:cNvCxnSpPr>
            <a:cxnSpLocks/>
          </p:cNvCxnSpPr>
          <p:nvPr/>
        </p:nvCxnSpPr>
        <p:spPr>
          <a:xfrm>
            <a:off x="4413668" y="4493591"/>
            <a:ext cx="0" cy="96602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81B5773D-B6BA-4D0E-8A97-BA2D6DA2B87F}"/>
              </a:ext>
            </a:extLst>
          </p:cNvPr>
          <p:cNvCxnSpPr>
            <a:cxnSpLocks/>
          </p:cNvCxnSpPr>
          <p:nvPr/>
        </p:nvCxnSpPr>
        <p:spPr>
          <a:xfrm>
            <a:off x="6271560" y="4490995"/>
            <a:ext cx="748712" cy="968616"/>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9B51B867-CBE3-4C19-8A7D-959689D09185}"/>
              </a:ext>
            </a:extLst>
          </p:cNvPr>
          <p:cNvCxnSpPr>
            <a:cxnSpLocks/>
          </p:cNvCxnSpPr>
          <p:nvPr/>
        </p:nvCxnSpPr>
        <p:spPr>
          <a:xfrm>
            <a:off x="5320751" y="2951425"/>
            <a:ext cx="853083" cy="709987"/>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6FF6EE7B-A0C9-4AEB-BEDE-3F8AD280C6A5}"/>
              </a:ext>
            </a:extLst>
          </p:cNvPr>
          <p:cNvCxnSpPr>
            <a:cxnSpLocks/>
          </p:cNvCxnSpPr>
          <p:nvPr/>
        </p:nvCxnSpPr>
        <p:spPr>
          <a:xfrm>
            <a:off x="4543368" y="1565934"/>
            <a:ext cx="666876" cy="422906"/>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409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168154" y="548680"/>
            <a:ext cx="9001202" cy="5257800"/>
          </a:xfrm>
        </p:spPr>
        <p:txBody>
          <a:bodyPr/>
          <a:lstStyle/>
          <a:p>
            <a:pPr>
              <a:lnSpc>
                <a:spcPct val="150000"/>
              </a:lnSpc>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医学部以外の</a:t>
            </a:r>
            <a:r>
              <a:rPr lang="en-US" altLang="ja-JP" sz="2400" b="1" dirty="0">
                <a:latin typeface="ＭＳ Ｐゴシック" panose="020B0600070205080204" pitchFamily="50" charset="-128"/>
                <a:ea typeface="ＭＳ Ｐゴシック" panose="020B0600070205080204" pitchFamily="50" charset="-128"/>
              </a:rPr>
              <a:t>4</a:t>
            </a:r>
            <a:r>
              <a:rPr lang="ja-JP" altLang="en-US" sz="2400" b="1" dirty="0">
                <a:latin typeface="ＭＳ Ｐゴシック" panose="020B0600070205080204" pitchFamily="50" charset="-128"/>
                <a:ea typeface="ＭＳ Ｐゴシック" panose="020B0600070205080204" pitchFamily="50" charset="-128"/>
              </a:rPr>
              <a:t>年生の大学卒業</a:t>
            </a:r>
            <a:endParaRPr lang="en-US" altLang="ja-JP" sz="2400" b="1" dirty="0">
              <a:latin typeface="ＭＳ Ｐゴシック" panose="020B0600070205080204" pitchFamily="50" charset="-128"/>
              <a:ea typeface="ＭＳ Ｐゴシック" panose="020B0600070205080204" pitchFamily="50" charset="-128"/>
            </a:endParaRPr>
          </a:p>
          <a:p>
            <a:pPr>
              <a:lnSpc>
                <a:spcPct val="150000"/>
              </a:lnSpc>
              <a:buClr>
                <a:srgbClr val="FF0000"/>
              </a:buClr>
              <a:buFont typeface="Wingdings" panose="05000000000000000000" pitchFamily="2" charset="2"/>
              <a:buChar char="l"/>
            </a:pPr>
            <a:r>
              <a:rPr lang="ja-JP" altLang="en-US" sz="2400" b="1" dirty="0">
                <a:solidFill>
                  <a:srgbClr val="FF0000"/>
                </a:solidFill>
                <a:latin typeface="ＭＳ Ｐゴシック" panose="020B0600070205080204" pitchFamily="50" charset="-128"/>
                <a:ea typeface="ＭＳ Ｐゴシック" panose="020B0600070205080204" pitchFamily="50" charset="-128"/>
              </a:rPr>
              <a:t>医学部</a:t>
            </a:r>
            <a:r>
              <a:rPr lang="ja-JP" altLang="en-US" sz="2400" b="1" dirty="0">
                <a:latin typeface="ＭＳ Ｐゴシック" panose="020B0600070205080204" pitchFamily="50" charset="-128"/>
                <a:ea typeface="ＭＳ Ｐゴシック" panose="020B0600070205080204" pitchFamily="50" charset="-128"/>
              </a:rPr>
              <a:t>　</a:t>
            </a:r>
            <a:r>
              <a:rPr lang="en-US" altLang="ja-JP" sz="2400" b="1" dirty="0">
                <a:latin typeface="ＭＳ Ｐゴシック" panose="020B0600070205080204" pitchFamily="50" charset="-128"/>
                <a:ea typeface="ＭＳ Ｐゴシック" panose="020B0600070205080204" pitchFamily="50" charset="-128"/>
              </a:rPr>
              <a:t>4</a:t>
            </a:r>
            <a:r>
              <a:rPr lang="ja-JP" altLang="en-US" sz="2400" b="1" dirty="0">
                <a:latin typeface="ＭＳ Ｐゴシック" panose="020B0600070205080204" pitchFamily="50" charset="-128"/>
                <a:ea typeface="ＭＳ Ｐゴシック" panose="020B0600070205080204" pitchFamily="50" charset="-128"/>
              </a:rPr>
              <a:t>年で</a:t>
            </a:r>
            <a:r>
              <a:rPr lang="en-US" altLang="ja-JP" sz="2400" b="1" dirty="0">
                <a:latin typeface="ＭＳ Ｐゴシック" panose="020B0600070205080204" pitchFamily="50" charset="-128"/>
                <a:ea typeface="ＭＳ Ｐゴシック" panose="020B0600070205080204" pitchFamily="50" charset="-128"/>
              </a:rPr>
              <a:t>MD</a:t>
            </a:r>
            <a:r>
              <a:rPr lang="ja-JP" altLang="en-US" sz="2400" b="1" dirty="0">
                <a:latin typeface="ＭＳ Ｐゴシック" panose="020B0600070205080204" pitchFamily="50" charset="-128"/>
                <a:ea typeface="ＭＳ Ｐゴシック" panose="020B0600070205080204" pitchFamily="50" charset="-128"/>
              </a:rPr>
              <a:t>取得　</a:t>
            </a:r>
            <a:r>
              <a:rPr lang="ja-JP" altLang="en-US" sz="2400" b="1" dirty="0">
                <a:highlight>
                  <a:srgbClr val="FFFF00"/>
                </a:highlight>
                <a:latin typeface="ＭＳ Ｐゴシック" panose="020B0600070205080204" pitchFamily="50" charset="-128"/>
                <a:ea typeface="ＭＳ Ｐゴシック" panose="020B0600070205080204" pitchFamily="50" charset="-128"/>
              </a:rPr>
              <a:t>または　</a:t>
            </a:r>
            <a:r>
              <a:rPr lang="ja-JP" altLang="en-US" sz="2400" b="1" dirty="0">
                <a:solidFill>
                  <a:srgbClr val="FF0000"/>
                </a:solidFill>
                <a:latin typeface="ＭＳ Ｐゴシック" panose="020B0600070205080204" pitchFamily="50" charset="-128"/>
                <a:ea typeface="ＭＳ Ｐゴシック" panose="020B0600070205080204" pitchFamily="50" charset="-128"/>
              </a:rPr>
              <a:t>大学院</a:t>
            </a:r>
            <a:r>
              <a:rPr lang="ja-JP" altLang="en-US" sz="2400" b="1" dirty="0">
                <a:latin typeface="ＭＳ Ｐゴシック" panose="020B0600070205080204" pitchFamily="50" charset="-128"/>
                <a:ea typeface="ＭＳ Ｐゴシック" panose="020B0600070205080204" pitchFamily="50" charset="-128"/>
              </a:rPr>
              <a:t>　</a:t>
            </a:r>
            <a:r>
              <a:rPr lang="en-US" altLang="ja-JP" sz="2400" b="1" dirty="0">
                <a:latin typeface="ＭＳ Ｐゴシック" panose="020B0600070205080204" pitchFamily="50" charset="-128"/>
                <a:ea typeface="ＭＳ Ｐゴシック" panose="020B0600070205080204" pitchFamily="50" charset="-128"/>
              </a:rPr>
              <a:t>5-7</a:t>
            </a:r>
            <a:r>
              <a:rPr lang="ja-JP" altLang="en-US" sz="2400" b="1" dirty="0">
                <a:latin typeface="ＭＳ Ｐゴシック" panose="020B0600070205080204" pitchFamily="50" charset="-128"/>
                <a:ea typeface="ＭＳ Ｐゴシック" panose="020B0600070205080204" pitchFamily="50" charset="-128"/>
              </a:rPr>
              <a:t>年で学位</a:t>
            </a:r>
            <a:r>
              <a:rPr lang="en-US" altLang="ja-JP" sz="2400" b="1" dirty="0">
                <a:latin typeface="ＭＳ Ｐゴシック" panose="020B0600070205080204" pitchFamily="50" charset="-128"/>
                <a:ea typeface="ＭＳ Ｐゴシック" panose="020B0600070205080204" pitchFamily="50" charset="-128"/>
              </a:rPr>
              <a:t>PhD</a:t>
            </a:r>
            <a:r>
              <a:rPr lang="ja-JP" altLang="en-US" sz="2400" b="1" dirty="0">
                <a:latin typeface="ＭＳ Ｐゴシック" panose="020B0600070205080204" pitchFamily="50" charset="-128"/>
                <a:ea typeface="ＭＳ Ｐゴシック" panose="020B0600070205080204" pitchFamily="50" charset="-128"/>
              </a:rPr>
              <a:t>取得　　</a:t>
            </a:r>
            <a:endParaRPr lang="en-US" altLang="ja-JP" sz="2400" b="1" dirty="0">
              <a:latin typeface="ＭＳ Ｐゴシック" panose="020B0600070205080204" pitchFamily="50" charset="-128"/>
              <a:ea typeface="ＭＳ Ｐゴシック" panose="020B0600070205080204" pitchFamily="50" charset="-128"/>
            </a:endParaRPr>
          </a:p>
          <a:p>
            <a:pPr marL="0" indent="0">
              <a:lnSpc>
                <a:spcPct val="150000"/>
              </a:lnSpc>
              <a:buClr>
                <a:srgbClr val="FF0000"/>
              </a:buClr>
              <a:buNone/>
            </a:pPr>
            <a:r>
              <a:rPr lang="ja-JP" altLang="en-US" sz="2400" b="1" dirty="0">
                <a:latin typeface="ＭＳ Ｐゴシック" panose="020B0600070205080204" pitchFamily="50" charset="-128"/>
                <a:ea typeface="ＭＳ Ｐゴシック" panose="020B0600070205080204" pitchFamily="50" charset="-128"/>
              </a:rPr>
              <a:t>　　</a:t>
            </a:r>
            <a:r>
              <a:rPr lang="en-US" altLang="ja-JP" sz="2400" b="1" dirty="0">
                <a:latin typeface="ＭＳ Ｐゴシック" panose="020B0600070205080204" pitchFamily="50" charset="-128"/>
                <a:ea typeface="ＭＳ Ｐゴシック" panose="020B0600070205080204" pitchFamily="50" charset="-128"/>
              </a:rPr>
              <a:t> MD</a:t>
            </a:r>
            <a:r>
              <a:rPr lang="ja-JP" altLang="en-US" sz="2400" b="1" dirty="0">
                <a:latin typeface="ＭＳ Ｐゴシック" panose="020B0600070205080204" pitchFamily="50" charset="-128"/>
                <a:ea typeface="ＭＳ Ｐゴシック" panose="020B0600070205080204" pitchFamily="50" charset="-128"/>
              </a:rPr>
              <a:t>か</a:t>
            </a:r>
            <a:r>
              <a:rPr lang="en-US" altLang="ja-JP" sz="2400" b="1" dirty="0">
                <a:latin typeface="ＭＳ Ｐゴシック" panose="020B0600070205080204" pitchFamily="50" charset="-128"/>
                <a:ea typeface="ＭＳ Ｐゴシック" panose="020B0600070205080204" pitchFamily="50" charset="-128"/>
              </a:rPr>
              <a:t>PhD</a:t>
            </a:r>
            <a:r>
              <a:rPr lang="ja-JP" altLang="en-US" sz="2400" b="1" dirty="0">
                <a:latin typeface="ＭＳ Ｐゴシック" panose="020B0600070205080204" pitchFamily="50" charset="-128"/>
                <a:ea typeface="ＭＳ Ｐゴシック" panose="020B0600070205080204" pitchFamily="50" charset="-128"/>
              </a:rPr>
              <a:t>を取得。稀に</a:t>
            </a:r>
            <a:r>
              <a:rPr lang="en-US" altLang="ja-JP" sz="2400" b="1" dirty="0">
                <a:latin typeface="ＭＳ Ｐゴシック" panose="020B0600070205080204" pitchFamily="50" charset="-128"/>
                <a:ea typeface="ＭＳ Ｐゴシック" panose="020B0600070205080204" pitchFamily="50" charset="-128"/>
              </a:rPr>
              <a:t>MD</a:t>
            </a:r>
            <a:r>
              <a:rPr lang="ja-JP" altLang="en-US" sz="2400" b="1" dirty="0">
                <a:latin typeface="ＭＳ Ｐゴシック" panose="020B0600070205080204" pitchFamily="50" charset="-128"/>
                <a:ea typeface="ＭＳ Ｐゴシック" panose="020B0600070205080204" pitchFamily="50" charset="-128"/>
              </a:rPr>
              <a:t>・</a:t>
            </a:r>
            <a:r>
              <a:rPr lang="en-US" altLang="ja-JP" sz="2400" b="1" dirty="0">
                <a:latin typeface="ＭＳ Ｐゴシック" panose="020B0600070205080204" pitchFamily="50" charset="-128"/>
                <a:ea typeface="ＭＳ Ｐゴシック" panose="020B0600070205080204" pitchFamily="50" charset="-128"/>
              </a:rPr>
              <a:t>PhD</a:t>
            </a:r>
            <a:r>
              <a:rPr lang="ja-JP" altLang="en-US" sz="2400" b="1" dirty="0">
                <a:latin typeface="ＭＳ Ｐゴシック" panose="020B0600070205080204" pitchFamily="50" charset="-128"/>
                <a:ea typeface="ＭＳ Ｐゴシック" panose="020B0600070205080204" pitchFamily="50" charset="-128"/>
              </a:rPr>
              <a:t>コースを選択して両者を取得</a:t>
            </a:r>
            <a:endParaRPr lang="en-US" altLang="ja-JP" sz="2400" b="1" dirty="0">
              <a:latin typeface="ＭＳ Ｐゴシック" panose="020B0600070205080204" pitchFamily="50" charset="-128"/>
              <a:ea typeface="ＭＳ Ｐゴシック" panose="020B0600070205080204" pitchFamily="50" charset="-128"/>
            </a:endParaRPr>
          </a:p>
          <a:p>
            <a:pPr>
              <a:lnSpc>
                <a:spcPct val="150000"/>
              </a:lnSpc>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博士研究員 （ポスドク）　</a:t>
            </a:r>
            <a:r>
              <a:rPr lang="en-US" altLang="ja-JP" sz="2400" b="1" dirty="0">
                <a:latin typeface="ＭＳ Ｐゴシック" panose="020B0600070205080204" pitchFamily="50" charset="-128"/>
                <a:ea typeface="ＭＳ Ｐゴシック" panose="020B0600070205080204" pitchFamily="50" charset="-128"/>
              </a:rPr>
              <a:t>3</a:t>
            </a:r>
            <a:r>
              <a:rPr lang="ja-JP" altLang="en-US" sz="2400" b="1" dirty="0">
                <a:latin typeface="ＭＳ Ｐゴシック" panose="020B0600070205080204" pitchFamily="50" charset="-128"/>
                <a:ea typeface="ＭＳ Ｐゴシック" panose="020B0600070205080204" pitchFamily="50" charset="-128"/>
              </a:rPr>
              <a:t>年</a:t>
            </a:r>
            <a:endParaRPr lang="en-US" altLang="ja-JP" sz="2400" b="1" dirty="0">
              <a:latin typeface="ＭＳ Ｐゴシック" panose="020B0600070205080204" pitchFamily="50" charset="-128"/>
              <a:ea typeface="ＭＳ Ｐゴシック" panose="020B0600070205080204" pitchFamily="50" charset="-128"/>
            </a:endParaRPr>
          </a:p>
          <a:p>
            <a:pPr marL="0" indent="0">
              <a:lnSpc>
                <a:spcPct val="150000"/>
              </a:lnSpc>
              <a:buClr>
                <a:srgbClr val="FF0000"/>
              </a:buClr>
              <a:buNone/>
            </a:pPr>
            <a:r>
              <a:rPr lang="ja-JP" altLang="en-US" sz="2400" b="1" dirty="0">
                <a:latin typeface="ＭＳ Ｐゴシック" panose="020B0600070205080204" pitchFamily="50" charset="-128"/>
                <a:ea typeface="ＭＳ Ｐゴシック" panose="020B0600070205080204" pitchFamily="50" charset="-128"/>
              </a:rPr>
              <a:t>　　日本の医師は学位の有無にかかわらずここから</a:t>
            </a:r>
            <a:endParaRPr lang="en-US" altLang="ja-JP" sz="2400" b="1" dirty="0">
              <a:latin typeface="ＭＳ Ｐゴシック" panose="020B0600070205080204" pitchFamily="50" charset="-128"/>
              <a:ea typeface="ＭＳ Ｐゴシック" panose="020B0600070205080204" pitchFamily="50" charset="-128"/>
            </a:endParaRPr>
          </a:p>
          <a:p>
            <a:pPr>
              <a:lnSpc>
                <a:spcPct val="150000"/>
              </a:lnSpc>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リサーチ・アソシエイト　あるいは二度目のポスドク　</a:t>
            </a:r>
            <a:r>
              <a:rPr lang="en-US" altLang="ja-JP" sz="2400" b="1" dirty="0">
                <a:latin typeface="ＭＳ Ｐゴシック" panose="020B0600070205080204" pitchFamily="50" charset="-128"/>
                <a:ea typeface="ＭＳ Ｐゴシック" panose="020B0600070205080204" pitchFamily="50" charset="-128"/>
              </a:rPr>
              <a:t>3</a:t>
            </a:r>
            <a:r>
              <a:rPr lang="ja-JP" altLang="en-US" sz="2400" b="1" dirty="0">
                <a:latin typeface="ＭＳ Ｐゴシック" panose="020B0600070205080204" pitchFamily="50" charset="-128"/>
                <a:ea typeface="ＭＳ Ｐゴシック" panose="020B0600070205080204" pitchFamily="50" charset="-128"/>
              </a:rPr>
              <a:t>年　</a:t>
            </a:r>
            <a:endParaRPr lang="en-US" altLang="ja-JP" sz="2400" b="1" dirty="0">
              <a:latin typeface="ＭＳ Ｐゴシック" panose="020B0600070205080204" pitchFamily="50" charset="-128"/>
              <a:ea typeface="ＭＳ Ｐゴシック" panose="020B0600070205080204" pitchFamily="50" charset="-128"/>
            </a:endParaRPr>
          </a:p>
          <a:p>
            <a:pPr>
              <a:lnSpc>
                <a:spcPct val="150000"/>
              </a:lnSpc>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アシスタント・プロフェッサー　</a:t>
            </a:r>
            <a:r>
              <a:rPr lang="en-US" altLang="ja-JP" sz="2400" b="1" dirty="0">
                <a:latin typeface="ＭＳ Ｐゴシック" panose="020B0600070205080204" pitchFamily="50" charset="-128"/>
                <a:ea typeface="ＭＳ Ｐゴシック" panose="020B0600070205080204" pitchFamily="50" charset="-128"/>
              </a:rPr>
              <a:t>6</a:t>
            </a:r>
            <a:r>
              <a:rPr lang="ja-JP" altLang="en-US" sz="2400" b="1" dirty="0">
                <a:latin typeface="ＭＳ Ｐゴシック" panose="020B0600070205080204" pitchFamily="50" charset="-128"/>
                <a:ea typeface="ＭＳ Ｐゴシック" panose="020B0600070205080204" pitchFamily="50" charset="-128"/>
              </a:rPr>
              <a:t>年任期制</a:t>
            </a:r>
            <a:endParaRPr lang="en-US" altLang="ja-JP" sz="2400" b="1" dirty="0">
              <a:latin typeface="ＭＳ Ｐゴシック" panose="020B0600070205080204" pitchFamily="50" charset="-128"/>
              <a:ea typeface="ＭＳ Ｐゴシック" panose="020B0600070205080204" pitchFamily="50" charset="-128"/>
            </a:endParaRPr>
          </a:p>
          <a:p>
            <a:pPr>
              <a:lnSpc>
                <a:spcPct val="150000"/>
              </a:lnSpc>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アソシエイト・プロフェッサー　終身雇用　最低６年　　</a:t>
            </a:r>
            <a:endParaRPr lang="en-US" altLang="ja-JP" sz="2400" b="1" dirty="0">
              <a:latin typeface="ＭＳ Ｐゴシック" panose="020B0600070205080204" pitchFamily="50" charset="-128"/>
              <a:ea typeface="ＭＳ Ｐゴシック" panose="020B0600070205080204" pitchFamily="50" charset="-128"/>
            </a:endParaRPr>
          </a:p>
          <a:p>
            <a:pPr>
              <a:lnSpc>
                <a:spcPct val="150000"/>
              </a:lnSpc>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（フル）プロフェッサー　（教授）</a:t>
            </a:r>
            <a:endParaRPr lang="en-US" altLang="ja-JP" sz="2400" b="1" dirty="0">
              <a:latin typeface="ＭＳ Ｐゴシック" panose="020B0600070205080204" pitchFamily="50" charset="-128"/>
              <a:ea typeface="ＭＳ Ｐゴシック" panose="020B0600070205080204" pitchFamily="50" charset="-128"/>
            </a:endParaRPr>
          </a:p>
          <a:p>
            <a:pPr marL="0" indent="0">
              <a:lnSpc>
                <a:spcPct val="150000"/>
              </a:lnSpc>
              <a:buClr>
                <a:srgbClr val="FF0000"/>
              </a:buClr>
              <a:buNone/>
            </a:pPr>
            <a:r>
              <a:rPr lang="ja-JP" altLang="en-US" sz="2400" b="1" dirty="0">
                <a:latin typeface="ＭＳ Ｐゴシック" panose="020B0600070205080204" pitchFamily="50" charset="-128"/>
                <a:ea typeface="ＭＳ Ｐゴシック" panose="020B0600070205080204" pitchFamily="50" charset="-128"/>
              </a:rPr>
              <a:t>（チェア </a:t>
            </a:r>
            <a:r>
              <a:rPr lang="en-US" altLang="ja-JP" sz="2400" b="1" dirty="0">
                <a:latin typeface="ＭＳ Ｐゴシック" panose="020B0600070205080204" pitchFamily="50" charset="-128"/>
                <a:ea typeface="ＭＳ Ｐゴシック" panose="020B0600070205080204" pitchFamily="50" charset="-128"/>
              </a:rPr>
              <a:t>Chair</a:t>
            </a:r>
            <a:r>
              <a:rPr lang="ja-JP" altLang="en-US" sz="2400" b="1" dirty="0">
                <a:latin typeface="ＭＳ Ｐゴシック" panose="020B0600070205080204" pitchFamily="50" charset="-128"/>
                <a:ea typeface="ＭＳ Ｐゴシック" panose="020B0600070205080204" pitchFamily="50" charset="-128"/>
              </a:rPr>
              <a:t>　講座の</a:t>
            </a:r>
            <a:r>
              <a:rPr lang="en-US" altLang="ja-JP" sz="2400" b="1" dirty="0">
                <a:latin typeface="ＭＳ Ｐゴシック" panose="020B0600070205080204" pitchFamily="50" charset="-128"/>
                <a:ea typeface="ＭＳ Ｐゴシック" panose="020B0600070205080204" pitchFamily="50" charset="-128"/>
              </a:rPr>
              <a:t>PI</a:t>
            </a:r>
            <a:r>
              <a:rPr lang="ja-JP" altLang="en-US" sz="2400" b="1" dirty="0">
                <a:latin typeface="ＭＳ Ｐゴシック" panose="020B0600070205080204" pitchFamily="50" charset="-128"/>
                <a:ea typeface="ＭＳ Ｐゴシック" panose="020B0600070205080204" pitchFamily="50" charset="-128"/>
              </a:rPr>
              <a:t>のリクルート・財産管理など）</a:t>
            </a:r>
            <a:endParaRPr lang="en-US" altLang="ja-JP" sz="2400" b="1" dirty="0">
              <a:latin typeface="ＭＳ Ｐゴシック" panose="020B0600070205080204" pitchFamily="50" charset="-128"/>
              <a:ea typeface="ＭＳ Ｐゴシック" panose="020B0600070205080204" pitchFamily="50" charset="-128"/>
            </a:endParaRPr>
          </a:p>
          <a:p>
            <a:pPr marL="457184" indent="-457184">
              <a:buFont typeface="+mj-lt"/>
              <a:buAutoNum type="arabicPeriod"/>
            </a:pP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291522D4-BD3F-4706-B697-9EF341DBDEDD}"/>
              </a:ext>
            </a:extLst>
          </p:cNvPr>
          <p:cNvSpPr txBox="1">
            <a:spLocks noChangeArrowheads="1"/>
          </p:cNvSpPr>
          <p:nvPr/>
        </p:nvSpPr>
        <p:spPr bwMode="auto">
          <a:xfrm>
            <a:off x="14199" y="44624"/>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アメリカの医学講座のシステム</a:t>
            </a:r>
          </a:p>
        </p:txBody>
      </p:sp>
      <p:sp>
        <p:nvSpPr>
          <p:cNvPr id="3" name="右大かっこ 2">
            <a:extLst>
              <a:ext uri="{FF2B5EF4-FFF2-40B4-BE49-F238E27FC236}">
                <a16:creationId xmlns:a16="http://schemas.microsoft.com/office/drawing/2014/main" id="{B9FA37AE-33BF-40FF-BC22-AA7D873FACB8}"/>
              </a:ext>
            </a:extLst>
          </p:cNvPr>
          <p:cNvSpPr/>
          <p:nvPr/>
        </p:nvSpPr>
        <p:spPr>
          <a:xfrm>
            <a:off x="6732240" y="4365104"/>
            <a:ext cx="360040" cy="1656184"/>
          </a:xfrm>
          <a:prstGeom prst="rightBracke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0964EF75-80A6-48C2-A274-97BC4D4A1970}"/>
              </a:ext>
            </a:extLst>
          </p:cNvPr>
          <p:cNvSpPr/>
          <p:nvPr/>
        </p:nvSpPr>
        <p:spPr>
          <a:xfrm>
            <a:off x="7244282" y="4317234"/>
            <a:ext cx="1899718" cy="2308324"/>
          </a:xfrm>
          <a:prstGeom prst="rect">
            <a:avLst/>
          </a:prstGeom>
        </p:spPr>
        <p:txBody>
          <a:bodyPr wrap="square">
            <a:spAutoFit/>
          </a:bodyPr>
          <a:lstStyle/>
          <a:p>
            <a:r>
              <a:rPr lang="ja-JP" altLang="en-US" sz="2400" b="1" dirty="0">
                <a:latin typeface="ＭＳ Ｐゴシック" panose="020B0600070205080204" pitchFamily="50" charset="-128"/>
                <a:ea typeface="ＭＳ Ｐゴシック" panose="020B0600070205080204" pitchFamily="50" charset="-128"/>
              </a:rPr>
              <a:t>ファカルティ</a:t>
            </a:r>
            <a:endParaRPr lang="en-US" altLang="ja-JP" sz="2400" b="1" dirty="0">
              <a:latin typeface="ＭＳ Ｐゴシック" panose="020B0600070205080204" pitchFamily="50" charset="-128"/>
              <a:ea typeface="ＭＳ Ｐゴシック" panose="020B0600070205080204" pitchFamily="50" charset="-128"/>
            </a:endParaRPr>
          </a:p>
          <a:p>
            <a:r>
              <a:rPr lang="en-US" altLang="ja-JP" sz="2400" b="1" dirty="0">
                <a:latin typeface="ＭＳ Ｐゴシック" panose="020B0600070205080204" pitchFamily="50" charset="-128"/>
                <a:ea typeface="ＭＳ Ｐゴシック" panose="020B0600070205080204" pitchFamily="50" charset="-128"/>
              </a:rPr>
              <a:t>Faculty</a:t>
            </a:r>
          </a:p>
          <a:p>
            <a:r>
              <a:rPr lang="ja-JP" altLang="en-US" sz="2400" b="1" dirty="0">
                <a:latin typeface="ＭＳ Ｐゴシック" panose="020B0600070205080204" pitchFamily="50" charset="-128"/>
                <a:ea typeface="ＭＳ Ｐゴシック" panose="020B0600070205080204" pitchFamily="50" charset="-128"/>
              </a:rPr>
              <a:t>主任研究員</a:t>
            </a:r>
            <a:endParaRPr lang="en-US" altLang="ja-JP" sz="2400" b="1" dirty="0">
              <a:latin typeface="ＭＳ Ｐゴシック" panose="020B0600070205080204" pitchFamily="50" charset="-128"/>
              <a:ea typeface="ＭＳ Ｐゴシック" panose="020B0600070205080204" pitchFamily="50" charset="-128"/>
            </a:endParaRPr>
          </a:p>
          <a:p>
            <a:r>
              <a:rPr lang="en-US" altLang="ja-JP" sz="2400" b="1" dirty="0">
                <a:latin typeface="ＭＳ Ｐゴシック" panose="020B0600070205080204" pitchFamily="50" charset="-128"/>
                <a:ea typeface="ＭＳ Ｐゴシック" panose="020B0600070205080204" pitchFamily="50" charset="-128"/>
              </a:rPr>
              <a:t>Principal Investigator = PI</a:t>
            </a:r>
            <a:endParaRPr lang="ja-JP" altLang="en-US" sz="2400" dirty="0"/>
          </a:p>
        </p:txBody>
      </p:sp>
      <p:sp>
        <p:nvSpPr>
          <p:cNvPr id="8" name="テキスト ボックス 7">
            <a:extLst>
              <a:ext uri="{FF2B5EF4-FFF2-40B4-BE49-F238E27FC236}">
                <a16:creationId xmlns:a16="http://schemas.microsoft.com/office/drawing/2014/main" id="{911A1A22-98CF-5B50-4741-69F5669301DA}"/>
              </a:ext>
            </a:extLst>
          </p:cNvPr>
          <p:cNvSpPr txBox="1"/>
          <p:nvPr/>
        </p:nvSpPr>
        <p:spPr>
          <a:xfrm>
            <a:off x="4427984" y="5359886"/>
            <a:ext cx="1147234" cy="369332"/>
          </a:xfrm>
          <a:prstGeom prst="rect">
            <a:avLst/>
          </a:prstGeom>
          <a:noFill/>
        </p:spPr>
        <p:txBody>
          <a:bodyPr wrap="square">
            <a:spAutoFit/>
          </a:bodyPr>
          <a:lstStyle/>
          <a:p>
            <a:r>
              <a:rPr lang="en-US" altLang="ja-JP" sz="1800" b="1" dirty="0">
                <a:highlight>
                  <a:srgbClr val="FFFF00"/>
                </a:highlight>
                <a:latin typeface="ＭＳ Ｐゴシック" panose="020B0600070205080204" pitchFamily="50" charset="-128"/>
                <a:ea typeface="ＭＳ Ｐゴシック" panose="020B0600070205080204" pitchFamily="50" charset="-128"/>
              </a:rPr>
              <a:t>=</a:t>
            </a:r>
            <a:r>
              <a:rPr lang="ja-JP" altLang="en-US" sz="1800" b="1" dirty="0">
                <a:highlight>
                  <a:srgbClr val="FFFF00"/>
                </a:highlight>
                <a:latin typeface="ＭＳ Ｐゴシック" panose="020B0600070205080204" pitchFamily="50" charset="-128"/>
                <a:ea typeface="ＭＳ Ｐゴシック" panose="020B0600070205080204" pitchFamily="50" charset="-128"/>
              </a:rPr>
              <a:t>テニュア　　</a:t>
            </a:r>
            <a:endParaRPr lang="ja-JP" altLang="en-US" dirty="0">
              <a:highlight>
                <a:srgbClr val="FFFF00"/>
              </a:highlight>
            </a:endParaRPr>
          </a:p>
        </p:txBody>
      </p:sp>
    </p:spTree>
    <p:extLst>
      <p:ext uri="{BB962C8B-B14F-4D97-AF65-F5344CB8AC3E}">
        <p14:creationId xmlns:p14="http://schemas.microsoft.com/office/powerpoint/2010/main" val="4071551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3">
            <a:extLst>
              <a:ext uri="{FF2B5EF4-FFF2-40B4-BE49-F238E27FC236}">
                <a16:creationId xmlns:a16="http://schemas.microsoft.com/office/drawing/2014/main" id="{2063A51E-5657-491F-8C74-417811436774}"/>
              </a:ext>
            </a:extLst>
          </p:cNvPr>
          <p:cNvSpPr txBox="1">
            <a:spLocks noChangeArrowheads="1"/>
          </p:cNvSpPr>
          <p:nvPr/>
        </p:nvSpPr>
        <p:spPr bwMode="auto">
          <a:xfrm>
            <a:off x="14199" y="44624"/>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アメリカの医学部講座のシステム</a:t>
            </a:r>
          </a:p>
        </p:txBody>
      </p:sp>
      <p:sp>
        <p:nvSpPr>
          <p:cNvPr id="2" name="正方形/長方形 1">
            <a:extLst>
              <a:ext uri="{FF2B5EF4-FFF2-40B4-BE49-F238E27FC236}">
                <a16:creationId xmlns:a16="http://schemas.microsoft.com/office/drawing/2014/main" id="{65222F8E-4EF5-437B-BD37-0A69F44AD695}"/>
              </a:ext>
            </a:extLst>
          </p:cNvPr>
          <p:cNvSpPr/>
          <p:nvPr/>
        </p:nvSpPr>
        <p:spPr>
          <a:xfrm>
            <a:off x="946202" y="3064510"/>
            <a:ext cx="906017" cy="637675"/>
          </a:xfrm>
          <a:prstGeom prst="rect">
            <a:avLst/>
          </a:prstGeom>
          <a:ln w="57150">
            <a:solidFill>
              <a:srgbClr val="FF0000"/>
            </a:solidFill>
          </a:ln>
        </p:spPr>
        <p:txBody>
          <a:bodyPr wrap="none">
            <a:spAutoFit/>
          </a:bodyPr>
          <a:lstStyle/>
          <a:p>
            <a:pPr>
              <a:lnSpc>
                <a:spcPct val="150000"/>
              </a:lnSpc>
              <a:buClr>
                <a:srgbClr val="FF0000"/>
              </a:buClr>
            </a:pPr>
            <a:r>
              <a:rPr lang="ja-JP" altLang="en-US" sz="2800" b="1" dirty="0">
                <a:latin typeface="ＭＳ Ｐゴシック" panose="020B0600070205080204" pitchFamily="50" charset="-128"/>
                <a:ea typeface="ＭＳ Ｐゴシック" panose="020B0600070205080204" pitchFamily="50" charset="-128"/>
              </a:rPr>
              <a:t>教授</a:t>
            </a:r>
            <a:endParaRPr lang="en-US" altLang="ja-JP" sz="2800" b="1" dirty="0">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2233D0AD-F4D0-41F1-8C53-31EDC55BA0B5}"/>
              </a:ext>
            </a:extLst>
          </p:cNvPr>
          <p:cNvSpPr/>
          <p:nvPr/>
        </p:nvSpPr>
        <p:spPr>
          <a:xfrm>
            <a:off x="5986762" y="2963521"/>
            <a:ext cx="2699778" cy="738664"/>
          </a:xfrm>
          <a:prstGeom prst="rect">
            <a:avLst/>
          </a:prstGeom>
          <a:ln w="57150">
            <a:solidFill>
              <a:srgbClr val="FF0000"/>
            </a:solidFill>
          </a:ln>
        </p:spPr>
        <p:txBody>
          <a:bodyPr wrap="none">
            <a:spAutoFit/>
          </a:bodyPr>
          <a:lstStyle/>
          <a:p>
            <a:pPr>
              <a:lnSpc>
                <a:spcPct val="150000"/>
              </a:lnSpc>
              <a:buClr>
                <a:srgbClr val="FF0000"/>
              </a:buClr>
            </a:pPr>
            <a:r>
              <a:rPr lang="ja-JP" altLang="en-US" sz="2800" b="1" dirty="0">
                <a:latin typeface="ＭＳ Ｐゴシック" panose="020B0600070205080204" pitchFamily="50" charset="-128"/>
                <a:ea typeface="ＭＳ Ｐゴシック" panose="020B0600070205080204" pitchFamily="50" charset="-128"/>
              </a:rPr>
              <a:t>アシスタント教授</a:t>
            </a:r>
            <a:endParaRPr lang="en-US" altLang="ja-JP" sz="2800" b="1" dirty="0">
              <a:latin typeface="ＭＳ Ｐゴシック" panose="020B0600070205080204" pitchFamily="50" charset="-128"/>
              <a:ea typeface="ＭＳ Ｐゴシック" panose="020B0600070205080204" pitchFamily="50" charset="-128"/>
            </a:endParaRPr>
          </a:p>
        </p:txBody>
      </p:sp>
      <p:sp>
        <p:nvSpPr>
          <p:cNvPr id="10" name="正方形/長方形 9">
            <a:extLst>
              <a:ext uri="{FF2B5EF4-FFF2-40B4-BE49-F238E27FC236}">
                <a16:creationId xmlns:a16="http://schemas.microsoft.com/office/drawing/2014/main" id="{8AD54FD2-1470-4E00-BB44-ABEB45DB7C45}"/>
              </a:ext>
            </a:extLst>
          </p:cNvPr>
          <p:cNvSpPr/>
          <p:nvPr/>
        </p:nvSpPr>
        <p:spPr>
          <a:xfrm>
            <a:off x="1666282" y="5262644"/>
            <a:ext cx="5580619" cy="738664"/>
          </a:xfrm>
          <a:prstGeom prst="rect">
            <a:avLst/>
          </a:prstGeom>
          <a:ln w="57150">
            <a:solidFill>
              <a:srgbClr val="FF0000"/>
            </a:solidFill>
          </a:ln>
        </p:spPr>
        <p:txBody>
          <a:bodyPr wrap="square">
            <a:spAutoFit/>
          </a:bodyPr>
          <a:lstStyle/>
          <a:p>
            <a:pPr algn="ctr">
              <a:lnSpc>
                <a:spcPct val="150000"/>
              </a:lnSpc>
              <a:buClr>
                <a:srgbClr val="FF0000"/>
              </a:buClr>
            </a:pPr>
            <a:r>
              <a:rPr lang="ja-JP" altLang="en-US" sz="2800" b="1" dirty="0">
                <a:latin typeface="ＭＳ Ｐゴシック" panose="020B0600070205080204" pitchFamily="50" charset="-128"/>
                <a:ea typeface="ＭＳ Ｐゴシック" panose="020B0600070205080204" pitchFamily="50" charset="-128"/>
              </a:rPr>
              <a:t>ポスドク　　大学院生　　実験助手</a:t>
            </a:r>
            <a:endParaRPr lang="en-US" altLang="ja-JP" sz="2800" b="1" dirty="0">
              <a:latin typeface="ＭＳ Ｐゴシック" panose="020B0600070205080204" pitchFamily="50" charset="-128"/>
              <a:ea typeface="ＭＳ Ｐゴシック" panose="020B0600070205080204" pitchFamily="50" charset="-128"/>
            </a:endParaRPr>
          </a:p>
        </p:txBody>
      </p:sp>
      <p:cxnSp>
        <p:nvCxnSpPr>
          <p:cNvPr id="18" name="直線コネクタ 17">
            <a:extLst>
              <a:ext uri="{FF2B5EF4-FFF2-40B4-BE49-F238E27FC236}">
                <a16:creationId xmlns:a16="http://schemas.microsoft.com/office/drawing/2014/main" id="{398F36D5-15A9-47AE-8E29-5162A2E2986C}"/>
              </a:ext>
            </a:extLst>
          </p:cNvPr>
          <p:cNvCxnSpPr>
            <a:cxnSpLocks/>
          </p:cNvCxnSpPr>
          <p:nvPr/>
        </p:nvCxnSpPr>
        <p:spPr>
          <a:xfrm flipH="1">
            <a:off x="2790613" y="4093018"/>
            <a:ext cx="691448" cy="1014087"/>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7AF42EBA-2F56-4EE6-AF8A-543CBD3ACF9E}"/>
              </a:ext>
            </a:extLst>
          </p:cNvPr>
          <p:cNvCxnSpPr>
            <a:cxnSpLocks/>
          </p:cNvCxnSpPr>
          <p:nvPr/>
        </p:nvCxnSpPr>
        <p:spPr>
          <a:xfrm>
            <a:off x="4178031" y="4127419"/>
            <a:ext cx="0" cy="96602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81B5773D-B6BA-4D0E-8A97-BA2D6DA2B87F}"/>
              </a:ext>
            </a:extLst>
          </p:cNvPr>
          <p:cNvCxnSpPr>
            <a:cxnSpLocks/>
          </p:cNvCxnSpPr>
          <p:nvPr/>
        </p:nvCxnSpPr>
        <p:spPr>
          <a:xfrm>
            <a:off x="4851501" y="4093018"/>
            <a:ext cx="748712" cy="968616"/>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A38E997A-719B-4545-AE04-F082C03DA5C3}"/>
              </a:ext>
            </a:extLst>
          </p:cNvPr>
          <p:cNvSpPr/>
          <p:nvPr/>
        </p:nvSpPr>
        <p:spPr>
          <a:xfrm>
            <a:off x="2799538" y="3025889"/>
            <a:ext cx="2698175" cy="738664"/>
          </a:xfrm>
          <a:prstGeom prst="rect">
            <a:avLst/>
          </a:prstGeom>
          <a:ln w="57150">
            <a:solidFill>
              <a:srgbClr val="FF0000"/>
            </a:solidFill>
          </a:ln>
        </p:spPr>
        <p:txBody>
          <a:bodyPr wrap="none">
            <a:spAutoFit/>
          </a:bodyPr>
          <a:lstStyle/>
          <a:p>
            <a:pPr>
              <a:lnSpc>
                <a:spcPct val="150000"/>
              </a:lnSpc>
              <a:buClr>
                <a:srgbClr val="FF0000"/>
              </a:buClr>
            </a:pPr>
            <a:r>
              <a:rPr lang="ja-JP" altLang="en-US" sz="2800" b="1" dirty="0">
                <a:latin typeface="ＭＳ Ｐゴシック" panose="020B0600070205080204" pitchFamily="50" charset="-128"/>
                <a:ea typeface="ＭＳ Ｐゴシック" panose="020B0600070205080204" pitchFamily="50" charset="-128"/>
              </a:rPr>
              <a:t>アソシエイト教授</a:t>
            </a:r>
            <a:endParaRPr lang="en-US" altLang="ja-JP" sz="2800" b="1" dirty="0">
              <a:latin typeface="ＭＳ Ｐゴシック" panose="020B0600070205080204" pitchFamily="50" charset="-128"/>
              <a:ea typeface="ＭＳ Ｐゴシック" panose="020B0600070205080204" pitchFamily="50" charset="-128"/>
            </a:endParaRPr>
          </a:p>
        </p:txBody>
      </p:sp>
      <p:sp>
        <p:nvSpPr>
          <p:cNvPr id="19" name="正方形/長方形 18">
            <a:extLst>
              <a:ext uri="{FF2B5EF4-FFF2-40B4-BE49-F238E27FC236}">
                <a16:creationId xmlns:a16="http://schemas.microsoft.com/office/drawing/2014/main" id="{BBFB24EC-4EEA-4176-9CC8-BE054F75E57D}"/>
              </a:ext>
            </a:extLst>
          </p:cNvPr>
          <p:cNvSpPr/>
          <p:nvPr/>
        </p:nvSpPr>
        <p:spPr>
          <a:xfrm>
            <a:off x="3437655" y="1191926"/>
            <a:ext cx="1903085" cy="637675"/>
          </a:xfrm>
          <a:prstGeom prst="rect">
            <a:avLst/>
          </a:prstGeom>
          <a:ln w="57150">
            <a:solidFill>
              <a:srgbClr val="FF0000"/>
            </a:solidFill>
          </a:ln>
        </p:spPr>
        <p:txBody>
          <a:bodyPr wrap="none">
            <a:spAutoFit/>
          </a:bodyPr>
          <a:lstStyle/>
          <a:p>
            <a:pPr>
              <a:lnSpc>
                <a:spcPct val="150000"/>
              </a:lnSpc>
              <a:buClr>
                <a:srgbClr val="FF0000"/>
              </a:buClr>
            </a:pPr>
            <a:r>
              <a:rPr lang="ja-JP" altLang="en-US" sz="2800" b="1" dirty="0">
                <a:latin typeface="ＭＳ Ｐゴシック" panose="020B0600070205080204" pitchFamily="50" charset="-128"/>
                <a:ea typeface="ＭＳ Ｐゴシック" panose="020B0600070205080204" pitchFamily="50" charset="-128"/>
              </a:rPr>
              <a:t>チェア</a:t>
            </a:r>
            <a:r>
              <a:rPr lang="en-US" altLang="ja-JP" sz="2800" b="1" dirty="0">
                <a:latin typeface="ＭＳ Ｐゴシック" panose="020B0600070205080204" pitchFamily="50" charset="-128"/>
                <a:ea typeface="ＭＳ Ｐゴシック" panose="020B0600070205080204" pitchFamily="50" charset="-128"/>
              </a:rPr>
              <a:t>Chair</a:t>
            </a:r>
          </a:p>
        </p:txBody>
      </p:sp>
      <p:grpSp>
        <p:nvGrpSpPr>
          <p:cNvPr id="22" name="グループ化 21">
            <a:extLst>
              <a:ext uri="{FF2B5EF4-FFF2-40B4-BE49-F238E27FC236}">
                <a16:creationId xmlns:a16="http://schemas.microsoft.com/office/drawing/2014/main" id="{D8D64B5B-91D5-48BE-A413-54E07FCE5F41}"/>
              </a:ext>
            </a:extLst>
          </p:cNvPr>
          <p:cNvGrpSpPr/>
          <p:nvPr/>
        </p:nvGrpSpPr>
        <p:grpSpPr>
          <a:xfrm>
            <a:off x="179512" y="3887495"/>
            <a:ext cx="2376257" cy="750944"/>
            <a:chOff x="1366134" y="2823754"/>
            <a:chExt cx="5963038" cy="2301616"/>
          </a:xfrm>
        </p:grpSpPr>
        <p:sp>
          <p:nvSpPr>
            <p:cNvPr id="23" name="正方形/長方形 22">
              <a:extLst>
                <a:ext uri="{FF2B5EF4-FFF2-40B4-BE49-F238E27FC236}">
                  <a16:creationId xmlns:a16="http://schemas.microsoft.com/office/drawing/2014/main" id="{484C1B1C-0DDF-4A9D-BCF4-F8080A3AA2E1}"/>
                </a:ext>
              </a:extLst>
            </p:cNvPr>
            <p:cNvSpPr/>
            <p:nvPr/>
          </p:nvSpPr>
          <p:spPr>
            <a:xfrm>
              <a:off x="1366134" y="3993381"/>
              <a:ext cx="5963038" cy="1131989"/>
            </a:xfrm>
            <a:prstGeom prst="rect">
              <a:avLst/>
            </a:prstGeom>
            <a:ln w="57150">
              <a:solidFill>
                <a:srgbClr val="FF0000"/>
              </a:solidFill>
            </a:ln>
          </p:spPr>
          <p:txBody>
            <a:bodyPr wrap="square">
              <a:spAutoFit/>
            </a:bodyPr>
            <a:lstStyle/>
            <a:p>
              <a:pPr algn="ctr">
                <a:lnSpc>
                  <a:spcPct val="150000"/>
                </a:lnSpc>
                <a:buClr>
                  <a:srgbClr val="FF0000"/>
                </a:buClr>
              </a:pPr>
              <a:r>
                <a:rPr lang="ja-JP" altLang="en-US" sz="1200" b="1" dirty="0">
                  <a:latin typeface="ＭＳ Ｐゴシック" panose="020B0600070205080204" pitchFamily="50" charset="-128"/>
                  <a:ea typeface="ＭＳ Ｐゴシック" panose="020B0600070205080204" pitchFamily="50" charset="-128"/>
                </a:rPr>
                <a:t>ポスドク　　大学院生　　実験助手</a:t>
              </a:r>
              <a:endParaRPr lang="en-US" altLang="ja-JP" sz="1200" b="1" dirty="0">
                <a:latin typeface="ＭＳ Ｐゴシック" panose="020B0600070205080204" pitchFamily="50" charset="-128"/>
                <a:ea typeface="ＭＳ Ｐゴシック" panose="020B0600070205080204" pitchFamily="50" charset="-128"/>
              </a:endParaRPr>
            </a:p>
          </p:txBody>
        </p:sp>
        <p:cxnSp>
          <p:nvCxnSpPr>
            <p:cNvPr id="24" name="直線コネクタ 23">
              <a:extLst>
                <a:ext uri="{FF2B5EF4-FFF2-40B4-BE49-F238E27FC236}">
                  <a16:creationId xmlns:a16="http://schemas.microsoft.com/office/drawing/2014/main" id="{9C62AEF1-8201-45BC-8BA6-724A1896AEC3}"/>
                </a:ext>
              </a:extLst>
            </p:cNvPr>
            <p:cNvCxnSpPr>
              <a:cxnSpLocks/>
            </p:cNvCxnSpPr>
            <p:nvPr/>
          </p:nvCxnSpPr>
          <p:spPr>
            <a:xfrm flipH="1">
              <a:off x="2816011" y="2823754"/>
              <a:ext cx="691448" cy="1014087"/>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F43A73A1-A16F-4565-874F-078BAAF8505E}"/>
                </a:ext>
              </a:extLst>
            </p:cNvPr>
            <p:cNvCxnSpPr>
              <a:cxnSpLocks/>
            </p:cNvCxnSpPr>
            <p:nvPr/>
          </p:nvCxnSpPr>
          <p:spPr>
            <a:xfrm>
              <a:off x="4203429" y="2858155"/>
              <a:ext cx="0" cy="96602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9C8AF847-C515-4DF0-BFC0-04E2071DFAF7}"/>
                </a:ext>
              </a:extLst>
            </p:cNvPr>
            <p:cNvCxnSpPr>
              <a:cxnSpLocks/>
            </p:cNvCxnSpPr>
            <p:nvPr/>
          </p:nvCxnSpPr>
          <p:spPr>
            <a:xfrm>
              <a:off x="4876899" y="2823754"/>
              <a:ext cx="748712" cy="968616"/>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28" name="グループ化 27">
            <a:extLst>
              <a:ext uri="{FF2B5EF4-FFF2-40B4-BE49-F238E27FC236}">
                <a16:creationId xmlns:a16="http://schemas.microsoft.com/office/drawing/2014/main" id="{8F56F828-C945-4936-AA50-62B068D1B921}"/>
              </a:ext>
            </a:extLst>
          </p:cNvPr>
          <p:cNvGrpSpPr/>
          <p:nvPr/>
        </p:nvGrpSpPr>
        <p:grpSpPr>
          <a:xfrm>
            <a:off x="6402728" y="3916718"/>
            <a:ext cx="2345736" cy="750944"/>
            <a:chOff x="1691680" y="2823754"/>
            <a:chExt cx="5886448" cy="2301616"/>
          </a:xfrm>
        </p:grpSpPr>
        <p:sp>
          <p:nvSpPr>
            <p:cNvPr id="30" name="正方形/長方形 29">
              <a:extLst>
                <a:ext uri="{FF2B5EF4-FFF2-40B4-BE49-F238E27FC236}">
                  <a16:creationId xmlns:a16="http://schemas.microsoft.com/office/drawing/2014/main" id="{72B1F0C6-3E7B-4297-893B-CF8F8E3A22BE}"/>
                </a:ext>
              </a:extLst>
            </p:cNvPr>
            <p:cNvSpPr/>
            <p:nvPr/>
          </p:nvSpPr>
          <p:spPr>
            <a:xfrm>
              <a:off x="1691680" y="3993381"/>
              <a:ext cx="5886448" cy="1131989"/>
            </a:xfrm>
            <a:prstGeom prst="rect">
              <a:avLst/>
            </a:prstGeom>
            <a:ln w="57150">
              <a:solidFill>
                <a:srgbClr val="FF0000"/>
              </a:solidFill>
            </a:ln>
          </p:spPr>
          <p:txBody>
            <a:bodyPr wrap="square">
              <a:spAutoFit/>
            </a:bodyPr>
            <a:lstStyle/>
            <a:p>
              <a:pPr algn="ctr">
                <a:lnSpc>
                  <a:spcPct val="150000"/>
                </a:lnSpc>
                <a:buClr>
                  <a:srgbClr val="FF0000"/>
                </a:buClr>
              </a:pPr>
              <a:r>
                <a:rPr lang="ja-JP" altLang="en-US" sz="1200" b="1" dirty="0">
                  <a:latin typeface="ＭＳ Ｐゴシック" panose="020B0600070205080204" pitchFamily="50" charset="-128"/>
                  <a:ea typeface="ＭＳ Ｐゴシック" panose="020B0600070205080204" pitchFamily="50" charset="-128"/>
                </a:rPr>
                <a:t>ポスドク　　大学院生　　実験助手</a:t>
              </a:r>
              <a:endParaRPr lang="en-US" altLang="ja-JP" sz="1200" b="1" dirty="0">
                <a:latin typeface="ＭＳ Ｐゴシック" panose="020B0600070205080204" pitchFamily="50" charset="-128"/>
                <a:ea typeface="ＭＳ Ｐゴシック" panose="020B0600070205080204" pitchFamily="50" charset="-128"/>
              </a:endParaRPr>
            </a:p>
          </p:txBody>
        </p:sp>
        <p:cxnSp>
          <p:nvCxnSpPr>
            <p:cNvPr id="32" name="直線コネクタ 31">
              <a:extLst>
                <a:ext uri="{FF2B5EF4-FFF2-40B4-BE49-F238E27FC236}">
                  <a16:creationId xmlns:a16="http://schemas.microsoft.com/office/drawing/2014/main" id="{699266C8-884C-4A7C-9863-72CB0E0FB638}"/>
                </a:ext>
              </a:extLst>
            </p:cNvPr>
            <p:cNvCxnSpPr>
              <a:cxnSpLocks/>
            </p:cNvCxnSpPr>
            <p:nvPr/>
          </p:nvCxnSpPr>
          <p:spPr>
            <a:xfrm flipH="1">
              <a:off x="2816011" y="2823754"/>
              <a:ext cx="691448" cy="1014087"/>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C96A44F8-59E4-4818-80F6-75067F64EF97}"/>
                </a:ext>
              </a:extLst>
            </p:cNvPr>
            <p:cNvCxnSpPr>
              <a:cxnSpLocks/>
            </p:cNvCxnSpPr>
            <p:nvPr/>
          </p:nvCxnSpPr>
          <p:spPr>
            <a:xfrm>
              <a:off x="4203429" y="2858155"/>
              <a:ext cx="0" cy="96602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2030951A-0628-431D-9996-DF82675474D1}"/>
                </a:ext>
              </a:extLst>
            </p:cNvPr>
            <p:cNvCxnSpPr>
              <a:cxnSpLocks/>
            </p:cNvCxnSpPr>
            <p:nvPr/>
          </p:nvCxnSpPr>
          <p:spPr>
            <a:xfrm>
              <a:off x="4876899" y="2823754"/>
              <a:ext cx="748712" cy="968616"/>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grpSp>
      <p:cxnSp>
        <p:nvCxnSpPr>
          <p:cNvPr id="36" name="直線コネクタ 35">
            <a:extLst>
              <a:ext uri="{FF2B5EF4-FFF2-40B4-BE49-F238E27FC236}">
                <a16:creationId xmlns:a16="http://schemas.microsoft.com/office/drawing/2014/main" id="{FD4FF044-6A3F-4BA6-A603-84E920F1C554}"/>
              </a:ext>
            </a:extLst>
          </p:cNvPr>
          <p:cNvCxnSpPr>
            <a:cxnSpLocks/>
          </p:cNvCxnSpPr>
          <p:nvPr/>
        </p:nvCxnSpPr>
        <p:spPr>
          <a:xfrm flipH="1">
            <a:off x="1578544" y="1916832"/>
            <a:ext cx="2056064" cy="888913"/>
          </a:xfrm>
          <a:prstGeom prst="line">
            <a:avLst/>
          </a:prstGeom>
          <a:ln w="5715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13AC18E2-93FD-4A20-A9EF-C45FAA8C41F1}"/>
              </a:ext>
            </a:extLst>
          </p:cNvPr>
          <p:cNvCxnSpPr>
            <a:cxnSpLocks/>
          </p:cNvCxnSpPr>
          <p:nvPr/>
        </p:nvCxnSpPr>
        <p:spPr>
          <a:xfrm>
            <a:off x="4330578" y="1951233"/>
            <a:ext cx="0" cy="758627"/>
          </a:xfrm>
          <a:prstGeom prst="line">
            <a:avLst/>
          </a:prstGeom>
          <a:ln w="5715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01C1072E-32C4-4974-8651-949982E11C74}"/>
              </a:ext>
            </a:extLst>
          </p:cNvPr>
          <p:cNvCxnSpPr>
            <a:cxnSpLocks/>
          </p:cNvCxnSpPr>
          <p:nvPr/>
        </p:nvCxnSpPr>
        <p:spPr>
          <a:xfrm>
            <a:off x="5004048" y="1916832"/>
            <a:ext cx="2122263" cy="737310"/>
          </a:xfrm>
          <a:prstGeom prst="line">
            <a:avLst/>
          </a:prstGeom>
          <a:ln w="57150">
            <a:solidFill>
              <a:srgbClr val="0000FF"/>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8463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B81FCE8-9763-41FB-BDBE-73B1C0298A1E}"/>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FD3116D-3324-4830-838A-28CBDB63EF16}"/>
              </a:ext>
            </a:extLst>
          </p:cNvPr>
          <p:cNvSpPr>
            <a:spLocks noGrp="1"/>
          </p:cNvSpPr>
          <p:nvPr>
            <p:ph type="sldNum" sz="quarter" idx="12"/>
          </p:nvPr>
        </p:nvSpPr>
        <p:spPr/>
        <p:txBody>
          <a:bodyPr/>
          <a:lstStyle/>
          <a:p>
            <a:pPr>
              <a:defRPr/>
            </a:pPr>
            <a:fld id="{62A40F47-107D-4008-AA85-B2B639D47E22}" type="slidenum">
              <a:rPr lang="en-US" altLang="ja-JP" smtClean="0"/>
              <a:pPr>
                <a:defRPr/>
              </a:pPr>
              <a:t>35</a:t>
            </a:fld>
            <a:endParaRPr lang="en-US" altLang="ja-JP" dirty="0"/>
          </a:p>
        </p:txBody>
      </p:sp>
      <p:pic>
        <p:nvPicPr>
          <p:cNvPr id="1026" name="Picture 2" descr="Image title">
            <a:extLst>
              <a:ext uri="{FF2B5EF4-FFF2-40B4-BE49-F238E27FC236}">
                <a16:creationId xmlns:a16="http://schemas.microsoft.com/office/drawing/2014/main" id="{B016F629-8C20-494E-9856-3B8931739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0768"/>
            <a:ext cx="9144000" cy="51450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may contain: 5 people, people smiling, people standing and indoor">
            <a:extLst>
              <a:ext uri="{FF2B5EF4-FFF2-40B4-BE49-F238E27FC236}">
                <a16:creationId xmlns:a16="http://schemas.microsoft.com/office/drawing/2014/main" id="{7A5FC5E2-7EA7-4512-A95C-FDC5395069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087" t="8889" b="812"/>
          <a:stretch/>
        </p:blipFill>
        <p:spPr bwMode="auto">
          <a:xfrm>
            <a:off x="2699792" y="1951653"/>
            <a:ext cx="1872208" cy="295469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3">
            <a:extLst>
              <a:ext uri="{FF2B5EF4-FFF2-40B4-BE49-F238E27FC236}">
                <a16:creationId xmlns:a16="http://schemas.microsoft.com/office/drawing/2014/main" id="{4359D1DD-C349-4657-A3C8-893744717A5F}"/>
              </a:ext>
            </a:extLst>
          </p:cNvPr>
          <p:cNvSpPr txBox="1">
            <a:spLocks noChangeArrowheads="1"/>
          </p:cNvSpPr>
          <p:nvPr/>
        </p:nvSpPr>
        <p:spPr bwMode="auto">
          <a:xfrm>
            <a:off x="-180528" y="38102"/>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ルイジアナ州立大学医学部微生物学・免疫学講座</a:t>
            </a:r>
            <a:endParaRPr lang="en-US" altLang="ja-JP" b="1" dirty="0">
              <a:solidFill>
                <a:srgbClr val="0000CC"/>
              </a:solidFill>
              <a:latin typeface="+mj-ea"/>
              <a:ea typeface="+mj-ea"/>
            </a:endParaRPr>
          </a:p>
          <a:p>
            <a:pPr algn="ctr" eaLnBrk="1" hangingPunct="1">
              <a:spcBef>
                <a:spcPct val="0"/>
              </a:spcBef>
              <a:buFontTx/>
              <a:buNone/>
            </a:pPr>
            <a:r>
              <a:rPr lang="ja-JP" altLang="en-US" b="1" dirty="0">
                <a:solidFill>
                  <a:srgbClr val="0000CC"/>
                </a:solidFill>
                <a:latin typeface="+mj-ea"/>
                <a:ea typeface="+mj-ea"/>
              </a:rPr>
              <a:t>主任研究員</a:t>
            </a:r>
            <a:r>
              <a:rPr lang="en-US" altLang="ja-JP" b="1" dirty="0">
                <a:solidFill>
                  <a:srgbClr val="0000CC"/>
                </a:solidFill>
                <a:latin typeface="+mj-ea"/>
                <a:ea typeface="+mj-ea"/>
              </a:rPr>
              <a:t>=PI </a:t>
            </a:r>
            <a:r>
              <a:rPr lang="ja-JP" altLang="en-US" b="1" dirty="0">
                <a:solidFill>
                  <a:srgbClr val="0000CC"/>
                </a:solidFill>
                <a:latin typeface="+mj-ea"/>
                <a:ea typeface="+mj-ea"/>
              </a:rPr>
              <a:t>（教授陣</a:t>
            </a:r>
            <a:r>
              <a:rPr lang="en-US" altLang="ja-JP" b="1" dirty="0">
                <a:solidFill>
                  <a:srgbClr val="0000CC"/>
                </a:solidFill>
                <a:latin typeface="+mj-ea"/>
                <a:ea typeface="+mj-ea"/>
              </a:rPr>
              <a:t>=Faculty</a:t>
            </a:r>
            <a:r>
              <a:rPr lang="ja-JP" altLang="en-US" b="1" dirty="0">
                <a:solidFill>
                  <a:srgbClr val="0000CC"/>
                </a:solidFill>
                <a:latin typeface="+mj-ea"/>
                <a:ea typeface="+mj-ea"/>
              </a:rPr>
              <a:t>）</a:t>
            </a:r>
          </a:p>
        </p:txBody>
      </p:sp>
    </p:spTree>
    <p:extLst>
      <p:ext uri="{BB962C8B-B14F-4D97-AF65-F5344CB8AC3E}">
        <p14:creationId xmlns:p14="http://schemas.microsoft.com/office/powerpoint/2010/main" val="234698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B81FCE8-9763-41FB-BDBE-73B1C0298A1E}"/>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FD3116D-3324-4830-838A-28CBDB63EF16}"/>
              </a:ext>
            </a:extLst>
          </p:cNvPr>
          <p:cNvSpPr>
            <a:spLocks noGrp="1"/>
          </p:cNvSpPr>
          <p:nvPr>
            <p:ph type="sldNum" sz="quarter" idx="12"/>
          </p:nvPr>
        </p:nvSpPr>
        <p:spPr/>
        <p:txBody>
          <a:bodyPr/>
          <a:lstStyle/>
          <a:p>
            <a:pPr>
              <a:defRPr/>
            </a:pPr>
            <a:fld id="{62A40F47-107D-4008-AA85-B2B639D47E22}" type="slidenum">
              <a:rPr lang="en-US" altLang="ja-JP" smtClean="0"/>
              <a:pPr>
                <a:defRPr/>
              </a:pPr>
              <a:t>36</a:t>
            </a:fld>
            <a:endParaRPr lang="en-US" altLang="ja-JP" dirty="0"/>
          </a:p>
        </p:txBody>
      </p:sp>
      <p:sp>
        <p:nvSpPr>
          <p:cNvPr id="7" name="テキスト ボックス 3">
            <a:extLst>
              <a:ext uri="{FF2B5EF4-FFF2-40B4-BE49-F238E27FC236}">
                <a16:creationId xmlns:a16="http://schemas.microsoft.com/office/drawing/2014/main" id="{4359D1DD-C349-4657-A3C8-893744717A5F}"/>
              </a:ext>
            </a:extLst>
          </p:cNvPr>
          <p:cNvSpPr txBox="1">
            <a:spLocks noChangeArrowheads="1"/>
          </p:cNvSpPr>
          <p:nvPr/>
        </p:nvSpPr>
        <p:spPr bwMode="auto">
          <a:xfrm>
            <a:off x="-180528" y="38102"/>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ルイジアナ州立大学医学部微生物学・免疫学講座</a:t>
            </a:r>
            <a:endParaRPr lang="en-US" altLang="ja-JP" b="1" dirty="0">
              <a:solidFill>
                <a:srgbClr val="0000CC"/>
              </a:solidFill>
              <a:latin typeface="+mj-ea"/>
              <a:ea typeface="+mj-ea"/>
            </a:endParaRPr>
          </a:p>
          <a:p>
            <a:pPr algn="ctr" eaLnBrk="1" hangingPunct="1">
              <a:spcBef>
                <a:spcPct val="0"/>
              </a:spcBef>
              <a:buFontTx/>
              <a:buNone/>
            </a:pPr>
            <a:r>
              <a:rPr lang="ja-JP" altLang="en-US" b="1" dirty="0">
                <a:solidFill>
                  <a:srgbClr val="0000CC"/>
                </a:solidFill>
                <a:latin typeface="+mj-ea"/>
                <a:ea typeface="+mj-ea"/>
              </a:rPr>
              <a:t>大学院生</a:t>
            </a:r>
          </a:p>
        </p:txBody>
      </p:sp>
      <p:pic>
        <p:nvPicPr>
          <p:cNvPr id="2050" name="Picture 2" descr="https://www.lsuhscmicrobiology.com/glide/uploads/cms/59a443f34fbaf/?w=1200&amp;h=1200&amp;fit=max&amp;or=auto">
            <a:extLst>
              <a:ext uri="{FF2B5EF4-FFF2-40B4-BE49-F238E27FC236}">
                <a16:creationId xmlns:a16="http://schemas.microsoft.com/office/drawing/2014/main" id="{AC922E45-3C4B-40B2-B50E-DBC235E84F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928" b="7222"/>
          <a:stretch/>
        </p:blipFill>
        <p:spPr bwMode="auto">
          <a:xfrm>
            <a:off x="0" y="1894655"/>
            <a:ext cx="9144000" cy="4963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213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F2A3CD7-6D81-4425-B79D-6055452D435E}"/>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04E69F1-32C9-4195-BCAC-469EE55D91FC}"/>
              </a:ext>
            </a:extLst>
          </p:cNvPr>
          <p:cNvSpPr>
            <a:spLocks noGrp="1"/>
          </p:cNvSpPr>
          <p:nvPr>
            <p:ph type="sldNum" sz="quarter" idx="12"/>
          </p:nvPr>
        </p:nvSpPr>
        <p:spPr/>
        <p:txBody>
          <a:bodyPr/>
          <a:lstStyle/>
          <a:p>
            <a:pPr>
              <a:defRPr/>
            </a:pPr>
            <a:fld id="{62A40F47-107D-4008-AA85-B2B639D47E22}" type="slidenum">
              <a:rPr lang="en-US" altLang="ja-JP" smtClean="0"/>
              <a:pPr>
                <a:defRPr/>
              </a:pPr>
              <a:t>37</a:t>
            </a:fld>
            <a:endParaRPr lang="en-US" altLang="ja-JP" dirty="0"/>
          </a:p>
        </p:txBody>
      </p:sp>
      <p:pic>
        <p:nvPicPr>
          <p:cNvPr id="4098" name="Picture 2" descr="Image may contain: 8 people">
            <a:extLst>
              <a:ext uri="{FF2B5EF4-FFF2-40B4-BE49-F238E27FC236}">
                <a16:creationId xmlns:a16="http://schemas.microsoft.com/office/drawing/2014/main" id="{A9D6F827-2647-4BFC-92EC-51E70E2C70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500"/>
          <a:stretch/>
        </p:blipFill>
        <p:spPr bwMode="auto">
          <a:xfrm>
            <a:off x="0" y="1268760"/>
            <a:ext cx="9144000" cy="558924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3">
            <a:extLst>
              <a:ext uri="{FF2B5EF4-FFF2-40B4-BE49-F238E27FC236}">
                <a16:creationId xmlns:a16="http://schemas.microsoft.com/office/drawing/2014/main" id="{3E3603DA-47AA-4E73-9687-72242BA3F0F8}"/>
              </a:ext>
            </a:extLst>
          </p:cNvPr>
          <p:cNvSpPr txBox="1">
            <a:spLocks noChangeArrowheads="1"/>
          </p:cNvSpPr>
          <p:nvPr/>
        </p:nvSpPr>
        <p:spPr bwMode="auto">
          <a:xfrm>
            <a:off x="-180528" y="38102"/>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ルイジアナ州立大学医学部微生物学・免疫学講座</a:t>
            </a:r>
            <a:endParaRPr lang="en-US" altLang="ja-JP" b="1" dirty="0">
              <a:solidFill>
                <a:srgbClr val="0000CC"/>
              </a:solidFill>
              <a:latin typeface="+mj-ea"/>
              <a:ea typeface="+mj-ea"/>
            </a:endParaRPr>
          </a:p>
          <a:p>
            <a:pPr algn="ctr" eaLnBrk="1" hangingPunct="1">
              <a:spcBef>
                <a:spcPct val="0"/>
              </a:spcBef>
              <a:buFontTx/>
              <a:buNone/>
            </a:pPr>
            <a:r>
              <a:rPr lang="ja-JP" altLang="en-US" b="1" dirty="0">
                <a:solidFill>
                  <a:srgbClr val="0000CC"/>
                </a:solidFill>
                <a:latin typeface="+mj-ea"/>
                <a:ea typeface="+mj-ea"/>
              </a:rPr>
              <a:t>角田研究室</a:t>
            </a:r>
          </a:p>
        </p:txBody>
      </p:sp>
      <p:sp>
        <p:nvSpPr>
          <p:cNvPr id="7" name="正方形/長方形 6">
            <a:extLst>
              <a:ext uri="{FF2B5EF4-FFF2-40B4-BE49-F238E27FC236}">
                <a16:creationId xmlns:a16="http://schemas.microsoft.com/office/drawing/2014/main" id="{47C946B5-C2AD-43B3-8952-F64CE634F502}"/>
              </a:ext>
            </a:extLst>
          </p:cNvPr>
          <p:cNvSpPr/>
          <p:nvPr/>
        </p:nvSpPr>
        <p:spPr>
          <a:xfrm>
            <a:off x="6059742" y="1438485"/>
            <a:ext cx="1595310" cy="646331"/>
          </a:xfrm>
          <a:prstGeom prst="rect">
            <a:avLst/>
          </a:prstGeom>
        </p:spPr>
        <p:txBody>
          <a:bodyPr wrap="none">
            <a:spAutoFit/>
          </a:bodyPr>
          <a:lstStyle/>
          <a:p>
            <a:pPr algn="ctr"/>
            <a:r>
              <a:rPr lang="ja-JP" altLang="en-US" b="1" dirty="0">
                <a:solidFill>
                  <a:schemeClr val="bg1"/>
                </a:solidFill>
                <a:latin typeface="ＭＳ Ｐゴシック" panose="020B0600070205080204" pitchFamily="50" charset="-128"/>
                <a:ea typeface="ＭＳ Ｐゴシック" panose="020B0600070205080204" pitchFamily="50" charset="-128"/>
              </a:rPr>
              <a:t>尾村誠一 </a:t>
            </a:r>
            <a:r>
              <a:rPr lang="en-US" altLang="ja-JP" b="1" dirty="0">
                <a:solidFill>
                  <a:schemeClr val="bg1"/>
                </a:solidFill>
                <a:latin typeface="ＭＳ Ｐゴシック" panose="020B0600070205080204" pitchFamily="50" charset="-128"/>
                <a:ea typeface="ＭＳ Ｐゴシック" panose="020B0600070205080204" pitchFamily="50" charset="-128"/>
              </a:rPr>
              <a:t>PhD</a:t>
            </a:r>
          </a:p>
          <a:p>
            <a:pPr algn="ctr"/>
            <a:r>
              <a:rPr lang="ja-JP" altLang="en-US" b="1" dirty="0">
                <a:solidFill>
                  <a:schemeClr val="bg1"/>
                </a:solidFill>
                <a:latin typeface="ＭＳ Ｐゴシック" panose="020B0600070205080204" pitchFamily="50" charset="-128"/>
                <a:ea typeface="ＭＳ Ｐゴシック" panose="020B0600070205080204" pitchFamily="50" charset="-128"/>
              </a:rPr>
              <a:t>ポスドク</a:t>
            </a:r>
            <a:endParaRPr lang="ja-JP" altLang="en-US" dirty="0">
              <a:solidFill>
                <a:schemeClr val="bg1"/>
              </a:solidFill>
            </a:endParaRPr>
          </a:p>
        </p:txBody>
      </p:sp>
      <p:sp>
        <p:nvSpPr>
          <p:cNvPr id="8" name="正方形/長方形 7">
            <a:extLst>
              <a:ext uri="{FF2B5EF4-FFF2-40B4-BE49-F238E27FC236}">
                <a16:creationId xmlns:a16="http://schemas.microsoft.com/office/drawing/2014/main" id="{ABC0EA6A-6156-496E-8C20-0535104427BB}"/>
              </a:ext>
            </a:extLst>
          </p:cNvPr>
          <p:cNvSpPr/>
          <p:nvPr/>
        </p:nvSpPr>
        <p:spPr>
          <a:xfrm>
            <a:off x="273962" y="1334869"/>
            <a:ext cx="1595310" cy="646331"/>
          </a:xfrm>
          <a:prstGeom prst="rect">
            <a:avLst/>
          </a:prstGeom>
        </p:spPr>
        <p:txBody>
          <a:bodyPr wrap="none">
            <a:spAutoFit/>
          </a:bodyPr>
          <a:lstStyle/>
          <a:p>
            <a:pPr algn="ctr"/>
            <a:r>
              <a:rPr lang="ja-JP" altLang="en-US" b="1" dirty="0">
                <a:solidFill>
                  <a:schemeClr val="bg1"/>
                </a:solidFill>
                <a:latin typeface="ＭＳ Ｐゴシック" panose="020B0600070205080204" pitchFamily="50" charset="-128"/>
                <a:ea typeface="ＭＳ Ｐゴシック" panose="020B0600070205080204" pitchFamily="50" charset="-128"/>
              </a:rPr>
              <a:t>佐藤文孝 </a:t>
            </a:r>
            <a:r>
              <a:rPr lang="en-US" altLang="ja-JP" b="1" dirty="0">
                <a:solidFill>
                  <a:schemeClr val="bg1"/>
                </a:solidFill>
                <a:latin typeface="ＭＳ Ｐゴシック" panose="020B0600070205080204" pitchFamily="50" charset="-128"/>
                <a:ea typeface="ＭＳ Ｐゴシック" panose="020B0600070205080204" pitchFamily="50" charset="-128"/>
              </a:rPr>
              <a:t>PhD</a:t>
            </a:r>
          </a:p>
          <a:p>
            <a:pPr algn="ctr"/>
            <a:r>
              <a:rPr lang="ja-JP" altLang="en-US" b="1" dirty="0">
                <a:solidFill>
                  <a:schemeClr val="bg1"/>
                </a:solidFill>
                <a:latin typeface="ＭＳ Ｐゴシック" panose="020B0600070205080204" pitchFamily="50" charset="-128"/>
                <a:ea typeface="ＭＳ Ｐゴシック" panose="020B0600070205080204" pitchFamily="50" charset="-128"/>
              </a:rPr>
              <a:t>ポスドク</a:t>
            </a:r>
            <a:endParaRPr lang="ja-JP" altLang="en-US" dirty="0">
              <a:solidFill>
                <a:schemeClr val="bg1"/>
              </a:solidFill>
            </a:endParaRPr>
          </a:p>
        </p:txBody>
      </p:sp>
      <p:sp>
        <p:nvSpPr>
          <p:cNvPr id="9" name="正方形/長方形 8">
            <a:extLst>
              <a:ext uri="{FF2B5EF4-FFF2-40B4-BE49-F238E27FC236}">
                <a16:creationId xmlns:a16="http://schemas.microsoft.com/office/drawing/2014/main" id="{66A3252D-119F-4CC8-910D-557161FFBB6F}"/>
              </a:ext>
            </a:extLst>
          </p:cNvPr>
          <p:cNvSpPr/>
          <p:nvPr/>
        </p:nvSpPr>
        <p:spPr>
          <a:xfrm>
            <a:off x="2773988" y="1257482"/>
            <a:ext cx="2674130" cy="369332"/>
          </a:xfrm>
          <a:prstGeom prst="rect">
            <a:avLst/>
          </a:prstGeom>
        </p:spPr>
        <p:txBody>
          <a:bodyPr wrap="none">
            <a:spAutoFit/>
          </a:bodyPr>
          <a:lstStyle/>
          <a:p>
            <a:pPr algn="ctr"/>
            <a:r>
              <a:rPr lang="ja-JP" altLang="en-US" b="1" dirty="0">
                <a:solidFill>
                  <a:schemeClr val="bg1"/>
                </a:solidFill>
                <a:latin typeface="ＭＳ Ｐゴシック" panose="020B0600070205080204" pitchFamily="50" charset="-128"/>
                <a:ea typeface="ＭＳ Ｐゴシック" panose="020B0600070205080204" pitchFamily="50" charset="-128"/>
              </a:rPr>
              <a:t>川合英一郎 </a:t>
            </a:r>
            <a:r>
              <a:rPr lang="en-US" altLang="ja-JP" b="1" dirty="0">
                <a:solidFill>
                  <a:schemeClr val="bg1"/>
                </a:solidFill>
                <a:latin typeface="ＭＳ Ｐゴシック" panose="020B0600070205080204" pitchFamily="50" charset="-128"/>
                <a:ea typeface="ＭＳ Ｐゴシック" panose="020B0600070205080204" pitchFamily="50" charset="-128"/>
              </a:rPr>
              <a:t>MD</a:t>
            </a:r>
            <a:r>
              <a:rPr lang="ja-JP" altLang="en-US" b="1" dirty="0">
                <a:solidFill>
                  <a:schemeClr val="bg1"/>
                </a:solidFill>
                <a:latin typeface="ＭＳ Ｐゴシック" panose="020B0600070205080204" pitchFamily="50" charset="-128"/>
                <a:ea typeface="ＭＳ Ｐゴシック" panose="020B0600070205080204" pitchFamily="50" charset="-128"/>
              </a:rPr>
              <a:t>　ポスドク</a:t>
            </a:r>
            <a:endParaRPr lang="ja-JP" altLang="en-US" dirty="0">
              <a:solidFill>
                <a:schemeClr val="bg1"/>
              </a:solidFill>
            </a:endParaRPr>
          </a:p>
        </p:txBody>
      </p:sp>
      <p:sp>
        <p:nvSpPr>
          <p:cNvPr id="10" name="正方形/長方形 9">
            <a:extLst>
              <a:ext uri="{FF2B5EF4-FFF2-40B4-BE49-F238E27FC236}">
                <a16:creationId xmlns:a16="http://schemas.microsoft.com/office/drawing/2014/main" id="{4E0B7838-1552-47AA-AA37-E84EAF19C8B8}"/>
              </a:ext>
            </a:extLst>
          </p:cNvPr>
          <p:cNvSpPr/>
          <p:nvPr/>
        </p:nvSpPr>
        <p:spPr>
          <a:xfrm>
            <a:off x="2186470" y="3645024"/>
            <a:ext cx="1931939" cy="646331"/>
          </a:xfrm>
          <a:prstGeom prst="rect">
            <a:avLst/>
          </a:prstGeom>
        </p:spPr>
        <p:txBody>
          <a:bodyPr wrap="none">
            <a:spAutoFit/>
          </a:bodyPr>
          <a:lstStyle/>
          <a:p>
            <a:pPr algn="ctr"/>
            <a:r>
              <a:rPr lang="ja-JP" altLang="en-US" b="1" dirty="0">
                <a:solidFill>
                  <a:srgbClr val="FFFF00"/>
                </a:solidFill>
                <a:latin typeface="ＭＳ Ｐゴシック" panose="020B0600070205080204" pitchFamily="50" charset="-128"/>
                <a:ea typeface="ＭＳ Ｐゴシック" panose="020B0600070205080204" pitchFamily="50" charset="-128"/>
              </a:rPr>
              <a:t>ニック・マルチネス</a:t>
            </a:r>
            <a:endParaRPr lang="en-US" altLang="ja-JP" b="1" dirty="0">
              <a:solidFill>
                <a:srgbClr val="FFFF00"/>
              </a:solidFill>
              <a:latin typeface="ＭＳ Ｐゴシック" panose="020B0600070205080204" pitchFamily="50" charset="-128"/>
              <a:ea typeface="ＭＳ Ｐゴシック" panose="020B0600070205080204" pitchFamily="50" charset="-128"/>
            </a:endParaRPr>
          </a:p>
          <a:p>
            <a:pPr algn="ctr"/>
            <a:r>
              <a:rPr lang="en-US" altLang="ja-JP" b="1" dirty="0">
                <a:solidFill>
                  <a:srgbClr val="FFFF00"/>
                </a:solidFill>
                <a:latin typeface="ＭＳ Ｐゴシック" panose="020B0600070205080204" pitchFamily="50" charset="-128"/>
                <a:ea typeface="ＭＳ Ｐゴシック" panose="020B0600070205080204" pitchFamily="50" charset="-128"/>
              </a:rPr>
              <a:t>MS, </a:t>
            </a:r>
            <a:r>
              <a:rPr lang="ja-JP" altLang="en-US" b="1" dirty="0">
                <a:solidFill>
                  <a:srgbClr val="FFFF00"/>
                </a:solidFill>
                <a:latin typeface="ＭＳ Ｐゴシック" panose="020B0600070205080204" pitchFamily="50" charset="-128"/>
                <a:ea typeface="ＭＳ Ｐゴシック" panose="020B0600070205080204" pitchFamily="50" charset="-128"/>
              </a:rPr>
              <a:t>大学院生</a:t>
            </a:r>
            <a:endParaRPr lang="ja-JP" altLang="en-US" dirty="0">
              <a:solidFill>
                <a:srgbClr val="FFFF00"/>
              </a:solidFill>
            </a:endParaRPr>
          </a:p>
        </p:txBody>
      </p:sp>
      <p:sp>
        <p:nvSpPr>
          <p:cNvPr id="11" name="正方形/長方形 10">
            <a:extLst>
              <a:ext uri="{FF2B5EF4-FFF2-40B4-BE49-F238E27FC236}">
                <a16:creationId xmlns:a16="http://schemas.microsoft.com/office/drawing/2014/main" id="{301AD8E6-A1C0-4BB8-92DF-555C1F989FB1}"/>
              </a:ext>
            </a:extLst>
          </p:cNvPr>
          <p:cNvSpPr/>
          <p:nvPr/>
        </p:nvSpPr>
        <p:spPr>
          <a:xfrm>
            <a:off x="4974941" y="3645024"/>
            <a:ext cx="2278188" cy="646331"/>
          </a:xfrm>
          <a:prstGeom prst="rect">
            <a:avLst/>
          </a:prstGeom>
        </p:spPr>
        <p:txBody>
          <a:bodyPr wrap="none">
            <a:spAutoFit/>
          </a:bodyPr>
          <a:lstStyle/>
          <a:p>
            <a:pPr algn="ctr"/>
            <a:r>
              <a:rPr lang="ja-JP" altLang="en-US" b="1" dirty="0">
                <a:solidFill>
                  <a:srgbClr val="FFFF00"/>
                </a:solidFill>
                <a:latin typeface="ＭＳ Ｐゴシック" panose="020B0600070205080204" pitchFamily="50" charset="-128"/>
                <a:ea typeface="ＭＳ Ｐゴシック" panose="020B0600070205080204" pitchFamily="50" charset="-128"/>
              </a:rPr>
              <a:t>ヴィロミ・フェルナンド</a:t>
            </a:r>
            <a:endParaRPr lang="en-US" altLang="ja-JP" b="1" dirty="0">
              <a:solidFill>
                <a:srgbClr val="FFFF00"/>
              </a:solidFill>
              <a:latin typeface="ＭＳ Ｐゴシック" panose="020B0600070205080204" pitchFamily="50" charset="-128"/>
              <a:ea typeface="ＭＳ Ｐゴシック" panose="020B0600070205080204" pitchFamily="50" charset="-128"/>
            </a:endParaRPr>
          </a:p>
          <a:p>
            <a:pPr algn="ctr"/>
            <a:r>
              <a:rPr lang="en-US" altLang="ja-JP" b="1" dirty="0">
                <a:solidFill>
                  <a:srgbClr val="FFFF00"/>
                </a:solidFill>
                <a:latin typeface="ＭＳ Ｐゴシック" panose="020B0600070205080204" pitchFamily="50" charset="-128"/>
                <a:ea typeface="ＭＳ Ｐゴシック" panose="020B0600070205080204" pitchFamily="50" charset="-128"/>
              </a:rPr>
              <a:t>MD, </a:t>
            </a:r>
            <a:r>
              <a:rPr lang="ja-JP" altLang="en-US" b="1" dirty="0">
                <a:solidFill>
                  <a:srgbClr val="FFFF00"/>
                </a:solidFill>
                <a:latin typeface="ＭＳ Ｐゴシック" panose="020B0600070205080204" pitchFamily="50" charset="-128"/>
                <a:ea typeface="ＭＳ Ｐゴシック" panose="020B0600070205080204" pitchFamily="50" charset="-128"/>
              </a:rPr>
              <a:t>ポスドク</a:t>
            </a:r>
            <a:endParaRPr lang="ja-JP" altLang="en-US" dirty="0">
              <a:solidFill>
                <a:srgbClr val="FFFF00"/>
              </a:solidFill>
            </a:endParaRPr>
          </a:p>
        </p:txBody>
      </p:sp>
      <p:sp>
        <p:nvSpPr>
          <p:cNvPr id="12" name="正方形/長方形 11">
            <a:extLst>
              <a:ext uri="{FF2B5EF4-FFF2-40B4-BE49-F238E27FC236}">
                <a16:creationId xmlns:a16="http://schemas.microsoft.com/office/drawing/2014/main" id="{1D5DFF1B-2E30-46BC-B21F-1CC250284C09}"/>
              </a:ext>
            </a:extLst>
          </p:cNvPr>
          <p:cNvSpPr/>
          <p:nvPr/>
        </p:nvSpPr>
        <p:spPr>
          <a:xfrm>
            <a:off x="393008" y="5507503"/>
            <a:ext cx="2081019" cy="646331"/>
          </a:xfrm>
          <a:prstGeom prst="rect">
            <a:avLst/>
          </a:prstGeom>
        </p:spPr>
        <p:txBody>
          <a:bodyPr wrap="none">
            <a:spAutoFit/>
          </a:bodyPr>
          <a:lstStyle/>
          <a:p>
            <a:pPr algn="ctr"/>
            <a:r>
              <a:rPr lang="ja-JP" altLang="en-US" b="1" dirty="0">
                <a:solidFill>
                  <a:srgbClr val="FFFF00"/>
                </a:solidFill>
                <a:latin typeface="ＭＳ Ｐゴシック" panose="020B0600070205080204" pitchFamily="50" charset="-128"/>
                <a:ea typeface="ＭＳ Ｐゴシック" panose="020B0600070205080204" pitchFamily="50" charset="-128"/>
              </a:rPr>
              <a:t>セイディ・ピエアソン</a:t>
            </a:r>
            <a:endParaRPr lang="en-US" altLang="ja-JP" b="1" dirty="0">
              <a:solidFill>
                <a:srgbClr val="FFFF00"/>
              </a:solidFill>
              <a:latin typeface="ＭＳ Ｐゴシック" panose="020B0600070205080204" pitchFamily="50" charset="-128"/>
              <a:ea typeface="ＭＳ Ｐゴシック" panose="020B0600070205080204" pitchFamily="50" charset="-128"/>
            </a:endParaRPr>
          </a:p>
          <a:p>
            <a:pPr algn="ctr"/>
            <a:r>
              <a:rPr lang="ja-JP" altLang="en-US" b="1" dirty="0">
                <a:solidFill>
                  <a:srgbClr val="FFFF00"/>
                </a:solidFill>
                <a:latin typeface="ＭＳ Ｐゴシック" panose="020B0600070205080204" pitchFamily="50" charset="-128"/>
                <a:ea typeface="ＭＳ Ｐゴシック" panose="020B0600070205080204" pitchFamily="50" charset="-128"/>
              </a:rPr>
              <a:t>実験助手</a:t>
            </a:r>
            <a:endParaRPr lang="ja-JP" altLang="en-US" dirty="0">
              <a:solidFill>
                <a:srgbClr val="FFFF00"/>
              </a:solidFill>
            </a:endParaRPr>
          </a:p>
        </p:txBody>
      </p:sp>
      <p:sp>
        <p:nvSpPr>
          <p:cNvPr id="13" name="正方形/長方形 12">
            <a:extLst>
              <a:ext uri="{FF2B5EF4-FFF2-40B4-BE49-F238E27FC236}">
                <a16:creationId xmlns:a16="http://schemas.microsoft.com/office/drawing/2014/main" id="{9FA3382D-295A-4B2C-8D66-1B3B82F45807}"/>
              </a:ext>
            </a:extLst>
          </p:cNvPr>
          <p:cNvSpPr/>
          <p:nvPr/>
        </p:nvSpPr>
        <p:spPr>
          <a:xfrm>
            <a:off x="6330013" y="5772834"/>
            <a:ext cx="2650084" cy="1200329"/>
          </a:xfrm>
          <a:prstGeom prst="rect">
            <a:avLst/>
          </a:prstGeom>
        </p:spPr>
        <p:txBody>
          <a:bodyPr wrap="none">
            <a:spAutoFit/>
          </a:bodyPr>
          <a:lstStyle/>
          <a:p>
            <a:pPr algn="ctr"/>
            <a:r>
              <a:rPr lang="ja-JP" altLang="en-US" b="1" dirty="0">
                <a:solidFill>
                  <a:srgbClr val="FFFF00"/>
                </a:solidFill>
                <a:latin typeface="ＭＳ Ｐゴシック" panose="020B0600070205080204" pitchFamily="50" charset="-128"/>
                <a:ea typeface="ＭＳ Ｐゴシック" panose="020B0600070205080204" pitchFamily="50" charset="-128"/>
              </a:rPr>
              <a:t>レイシア・エクシャン</a:t>
            </a:r>
            <a:endParaRPr lang="en-US" altLang="ja-JP" b="1" dirty="0">
              <a:solidFill>
                <a:srgbClr val="FFFF00"/>
              </a:solidFill>
              <a:latin typeface="ＭＳ Ｐゴシック" panose="020B0600070205080204" pitchFamily="50" charset="-128"/>
              <a:ea typeface="ＭＳ Ｐゴシック" panose="020B0600070205080204" pitchFamily="50" charset="-128"/>
            </a:endParaRPr>
          </a:p>
          <a:p>
            <a:r>
              <a:rPr lang="ja-JP" altLang="en-US" b="1" dirty="0">
                <a:solidFill>
                  <a:srgbClr val="FFFF00"/>
                </a:solidFill>
                <a:latin typeface="ＭＳ Ｐゴシック" panose="020B0600070205080204" pitchFamily="50" charset="-128"/>
                <a:ea typeface="ＭＳ Ｐゴシック" panose="020B0600070205080204" pitchFamily="50" charset="-128"/>
              </a:rPr>
              <a:t>実験助手 </a:t>
            </a:r>
            <a:r>
              <a:rPr lang="ja-JP" altLang="en-US" b="1" dirty="0">
                <a:solidFill>
                  <a:schemeClr val="bg1"/>
                </a:solidFill>
                <a:latin typeface="+mj-ea"/>
                <a:ea typeface="+mj-ea"/>
              </a:rPr>
              <a:t>ウクライナ出身</a:t>
            </a:r>
            <a:endParaRPr lang="en-US" altLang="ja-JP" b="1" dirty="0">
              <a:solidFill>
                <a:schemeClr val="bg1"/>
              </a:solidFill>
              <a:latin typeface="+mj-ea"/>
              <a:ea typeface="+mj-ea"/>
            </a:endParaRPr>
          </a:p>
          <a:p>
            <a:r>
              <a:rPr lang="ja-JP" altLang="en-US" b="1" dirty="0">
                <a:solidFill>
                  <a:schemeClr val="bg1"/>
                </a:solidFill>
                <a:latin typeface="+mj-ea"/>
                <a:ea typeface="+mj-ea"/>
              </a:rPr>
              <a:t>→米国医師（</a:t>
            </a:r>
            <a:r>
              <a:rPr lang="en-US" altLang="ja-JP" b="1" dirty="0">
                <a:solidFill>
                  <a:schemeClr val="bg1"/>
                </a:solidFill>
                <a:latin typeface="+mj-ea"/>
                <a:ea typeface="+mj-ea"/>
              </a:rPr>
              <a:t>2022</a:t>
            </a:r>
            <a:r>
              <a:rPr lang="ja-JP" altLang="en-US" b="1" dirty="0">
                <a:solidFill>
                  <a:schemeClr val="bg1"/>
                </a:solidFill>
                <a:latin typeface="+mj-ea"/>
                <a:ea typeface="+mj-ea"/>
              </a:rPr>
              <a:t>）</a:t>
            </a:r>
            <a:endParaRPr lang="ja-JP" altLang="en-US" dirty="0">
              <a:solidFill>
                <a:schemeClr val="bg1"/>
              </a:solidFill>
            </a:endParaRPr>
          </a:p>
          <a:p>
            <a:pPr algn="ctr"/>
            <a:endParaRPr lang="ja-JP" altLang="en-US" dirty="0">
              <a:solidFill>
                <a:srgbClr val="FFFF00"/>
              </a:solidFill>
            </a:endParaRPr>
          </a:p>
        </p:txBody>
      </p:sp>
    </p:spTree>
    <p:extLst>
      <p:ext uri="{BB962C8B-B14F-4D97-AF65-F5344CB8AC3E}">
        <p14:creationId xmlns:p14="http://schemas.microsoft.com/office/powerpoint/2010/main" val="3136749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643127" y="908720"/>
            <a:ext cx="8534400" cy="5257800"/>
          </a:xfrm>
        </p:spPr>
        <p:txBody>
          <a:bodyPr/>
          <a:lstStyle/>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自己紹介</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医学英語は必要か？</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医学研究留学とは？</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日米の医学部のシステムの違い</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solidFill>
                  <a:srgbClr val="0000FF"/>
                </a:solidFill>
                <a:latin typeface="ＭＳ Ｐゴシック" panose="020B0600070205080204" pitchFamily="50" charset="-128"/>
                <a:ea typeface="ＭＳ Ｐゴシック" panose="020B0600070205080204" pitchFamily="50" charset="-128"/>
              </a:rPr>
              <a:t>アメリカで教授になるには？　アメリカの医学教育</a:t>
            </a:r>
            <a:endParaRPr lang="en-US" altLang="ja-JP" sz="2400" b="1" dirty="0">
              <a:solidFill>
                <a:srgbClr val="0000FF"/>
              </a:solidFill>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国際交流・短期留学の意味</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p:txBody>
      </p:sp>
      <p:sp>
        <p:nvSpPr>
          <p:cNvPr id="6" name="テキスト ボックス 3">
            <a:extLst>
              <a:ext uri="{FF2B5EF4-FFF2-40B4-BE49-F238E27FC236}">
                <a16:creationId xmlns:a16="http://schemas.microsoft.com/office/drawing/2014/main" id="{2063A51E-5657-491F-8C74-417811436774}"/>
              </a:ext>
            </a:extLst>
          </p:cNvPr>
          <p:cNvSpPr txBox="1">
            <a:spLocks noChangeArrowheads="1"/>
          </p:cNvSpPr>
          <p:nvPr/>
        </p:nvSpPr>
        <p:spPr bwMode="auto">
          <a:xfrm>
            <a:off x="14199" y="44624"/>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海外留学の</a:t>
            </a:r>
            <a:r>
              <a:rPr lang="ja-JP" altLang="en-US" b="1" dirty="0" err="1">
                <a:solidFill>
                  <a:srgbClr val="0000CC"/>
                </a:solidFill>
                <a:latin typeface="+mj-ea"/>
                <a:ea typeface="+mj-ea"/>
              </a:rPr>
              <a:t>すゝめ</a:t>
            </a:r>
            <a:endParaRPr lang="ja-JP" altLang="en-US" b="1" dirty="0">
              <a:solidFill>
                <a:srgbClr val="0000CC"/>
              </a:solidFill>
              <a:latin typeface="+mj-ea"/>
              <a:ea typeface="+mj-ea"/>
            </a:endParaRPr>
          </a:p>
        </p:txBody>
      </p:sp>
      <p:sp>
        <p:nvSpPr>
          <p:cNvPr id="4" name="正方形/長方形 3">
            <a:extLst>
              <a:ext uri="{FF2B5EF4-FFF2-40B4-BE49-F238E27FC236}">
                <a16:creationId xmlns:a16="http://schemas.microsoft.com/office/drawing/2014/main" id="{8999E190-1C06-4C4C-B61D-8CF9D9BF9D3F}"/>
              </a:ext>
            </a:extLst>
          </p:cNvPr>
          <p:cNvSpPr/>
          <p:nvPr/>
        </p:nvSpPr>
        <p:spPr>
          <a:xfrm>
            <a:off x="6558911" y="927285"/>
            <a:ext cx="2505878" cy="6073779"/>
          </a:xfrm>
          <a:prstGeom prst="rect">
            <a:avLst/>
          </a:prstGeom>
        </p:spPr>
        <p:txBody>
          <a:bodyPr wrap="none">
            <a:spAutoFit/>
          </a:bodyPr>
          <a:lstStyle/>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対象</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1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医学生</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1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若手医師</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1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留学医師・研究者</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28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0000FF"/>
                </a:solidFill>
                <a:latin typeface="ＭＳ Ｐゴシック" panose="020B0600070205080204" pitchFamily="50" charset="-128"/>
                <a:ea typeface="ＭＳ Ｐゴシック" panose="020B0600070205080204" pitchFamily="50" charset="-128"/>
              </a:rPr>
              <a:t>助教から学長</a:t>
            </a:r>
            <a:endParaRPr lang="en-US" altLang="ja-JP" sz="2400" b="1" dirty="0">
              <a:solidFill>
                <a:srgbClr val="0000FF"/>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医学生から教授</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ja-JP" altLang="en-US" sz="2400" dirty="0">
              <a:solidFill>
                <a:srgbClr val="FF0000"/>
              </a:solidFill>
            </a:endParaRPr>
          </a:p>
        </p:txBody>
      </p:sp>
    </p:spTree>
    <p:extLst>
      <p:ext uri="{BB962C8B-B14F-4D97-AF65-F5344CB8AC3E}">
        <p14:creationId xmlns:p14="http://schemas.microsoft.com/office/powerpoint/2010/main" val="3142517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ABC25E3-80F2-4025-BC59-C44A6F5AD503}"/>
              </a:ext>
            </a:extLst>
          </p:cNvPr>
          <p:cNvPicPr>
            <a:picLocks noChangeAspect="1"/>
          </p:cNvPicPr>
          <p:nvPr/>
        </p:nvPicPr>
        <p:blipFill rotWithShape="1">
          <a:blip r:embed="rId2"/>
          <a:srcRect l="10626" t="10162" r="24013"/>
          <a:stretch/>
        </p:blipFill>
        <p:spPr>
          <a:xfrm>
            <a:off x="5444" y="0"/>
            <a:ext cx="9144000" cy="8446960"/>
          </a:xfrm>
          <a:prstGeom prst="rect">
            <a:avLst/>
          </a:prstGeom>
        </p:spPr>
      </p:pic>
      <p:pic>
        <p:nvPicPr>
          <p:cNvPr id="112644" name="図 3"/>
          <p:cNvPicPr>
            <a:picLocks noChangeAspect="1"/>
          </p:cNvPicPr>
          <p:nvPr/>
        </p:nvPicPr>
        <p:blipFill>
          <a:blip r:embed="rId3">
            <a:extLst>
              <a:ext uri="{28A0092B-C50C-407E-A947-70E740481C1C}">
                <a14:useLocalDpi xmlns:a14="http://schemas.microsoft.com/office/drawing/2010/main" val="0"/>
              </a:ext>
            </a:extLst>
          </a:blip>
          <a:srcRect l="25000" t="26285" r="12500" b="7016"/>
          <a:stretch>
            <a:fillRect/>
          </a:stretch>
        </p:blipFill>
        <p:spPr bwMode="auto">
          <a:xfrm>
            <a:off x="1557696" y="3501008"/>
            <a:ext cx="7620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5105400"/>
            <a:ext cx="1812926"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ー 2"/>
          <p:cNvSpPr>
            <a:spLocks noGrp="1"/>
          </p:cNvSpPr>
          <p:nvPr>
            <p:ph type="sldNum" sz="quarter" idx="12"/>
          </p:nvPr>
        </p:nvSpPr>
        <p:spPr/>
        <p:txBody>
          <a:bodyPr/>
          <a:lstStyle/>
          <a:p>
            <a:pPr>
              <a:defRPr/>
            </a:pPr>
            <a:fld id="{D01F5530-6ABC-4D48-A8C9-E6FA810A5DC9}" type="slidenum">
              <a:rPr lang="en-US" altLang="en-US" smtClean="0"/>
              <a:pPr>
                <a:defRPr/>
              </a:pPr>
              <a:t>39</a:t>
            </a:fld>
            <a:endParaRPr lang="en-US" altLang="en-US" dirty="0"/>
          </a:p>
        </p:txBody>
      </p:sp>
      <p:sp>
        <p:nvSpPr>
          <p:cNvPr id="8" name="テキスト ボックス 7">
            <a:extLst>
              <a:ext uri="{FF2B5EF4-FFF2-40B4-BE49-F238E27FC236}">
                <a16:creationId xmlns:a16="http://schemas.microsoft.com/office/drawing/2014/main" id="{20632C28-CB23-48D7-BE6D-44C8F11AA640}"/>
              </a:ext>
            </a:extLst>
          </p:cNvPr>
          <p:cNvSpPr txBox="1"/>
          <p:nvPr/>
        </p:nvSpPr>
        <p:spPr>
          <a:xfrm>
            <a:off x="1331640" y="3785011"/>
            <a:ext cx="5109091" cy="461665"/>
          </a:xfrm>
          <a:prstGeom prst="rect">
            <a:avLst/>
          </a:prstGeom>
          <a:solidFill>
            <a:schemeClr val="tx2"/>
          </a:solidFill>
        </p:spPr>
        <p:txBody>
          <a:bodyPr wrap="none" rtlCol="0">
            <a:spAutoFit/>
          </a:bodyPr>
          <a:lstStyle/>
          <a:p>
            <a:r>
              <a:rPr lang="ja-JP" altLang="en-US" sz="2400" b="1" dirty="0">
                <a:solidFill>
                  <a:srgbClr val="FF0000"/>
                </a:solidFill>
              </a:rPr>
              <a:t>近大多発性硬化症リサーチ・チーム</a:t>
            </a:r>
            <a:endParaRPr kumimoji="1" lang="ja-JP" altLang="en-US" sz="2400" b="1" dirty="0">
              <a:solidFill>
                <a:srgbClr val="FF0000"/>
              </a:solidFill>
            </a:endParaRPr>
          </a:p>
        </p:txBody>
      </p:sp>
      <p:cxnSp>
        <p:nvCxnSpPr>
          <p:cNvPr id="5" name="直線コネクタ 4">
            <a:extLst>
              <a:ext uri="{FF2B5EF4-FFF2-40B4-BE49-F238E27FC236}">
                <a16:creationId xmlns:a16="http://schemas.microsoft.com/office/drawing/2014/main" id="{6AF12049-FB13-410B-B5FA-05B29E2DB7A3}"/>
              </a:ext>
            </a:extLst>
          </p:cNvPr>
          <p:cNvCxnSpPr/>
          <p:nvPr/>
        </p:nvCxnSpPr>
        <p:spPr>
          <a:xfrm>
            <a:off x="3491880" y="5013176"/>
            <a:ext cx="9361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D5D1BA3C-776E-41BC-A743-1D8FC20A5FBA}"/>
              </a:ext>
            </a:extLst>
          </p:cNvPr>
          <p:cNvSpPr/>
          <p:nvPr/>
        </p:nvSpPr>
        <p:spPr>
          <a:xfrm>
            <a:off x="0" y="2492896"/>
            <a:ext cx="1776413"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4" descr="https://images-na.ssl-images-amazon.com/images/I/51rVKWzc7-L._SX337_BO1,204,203,200_.jpg">
            <a:extLst>
              <a:ext uri="{FF2B5EF4-FFF2-40B4-BE49-F238E27FC236}">
                <a16:creationId xmlns:a16="http://schemas.microsoft.com/office/drawing/2014/main" id="{0E906984-19E8-4550-84FF-5FEB1FF49B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255" y="3849337"/>
            <a:ext cx="2183607" cy="321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4347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ルイジアナ州の位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600" y="3581400"/>
            <a:ext cx="53070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8" descr="http://www.nse.org/exchange/campuses/1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3924300"/>
            <a:ext cx="39052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33988" y="0"/>
            <a:ext cx="3910012"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4"/>
          <p:cNvSpPr>
            <a:spLocks noChangeArrowheads="1"/>
          </p:cNvSpPr>
          <p:nvPr/>
        </p:nvSpPr>
        <p:spPr bwMode="auto">
          <a:xfrm>
            <a:off x="1344615" y="10048"/>
            <a:ext cx="3910011" cy="1057275"/>
          </a:xfrm>
          <a:prstGeom prst="rect">
            <a:avLst/>
          </a:prstGeom>
          <a:solidFill>
            <a:srgbClr val="7030A0">
              <a:alpha val="5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orbel" panose="020B0503020204020204" pitchFamily="34" charset="0"/>
              </a:defRPr>
            </a:lvl1pPr>
            <a:lvl2pPr marL="742950" indent="-285750">
              <a:spcBef>
                <a:spcPct val="20000"/>
              </a:spcBef>
              <a:buChar char="–"/>
              <a:defRPr sz="28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buFontTx/>
              <a:buNone/>
            </a:pPr>
            <a:r>
              <a:rPr lang="ja-JP" altLang="en-US" sz="2800" b="1" dirty="0">
                <a:solidFill>
                  <a:srgbClr val="FFFF00"/>
                </a:solidFill>
                <a:latin typeface="Arial" panose="020B0604020202020204" pitchFamily="34" charset="0"/>
                <a:ea typeface="ＭＳ Ｐゴシック" panose="020B0600070205080204" pitchFamily="50" charset="-128"/>
              </a:rPr>
              <a:t>ルイジアナ州立大学</a:t>
            </a:r>
            <a:r>
              <a:rPr lang="en-US" altLang="ja-JP" sz="2000" b="1" dirty="0">
                <a:solidFill>
                  <a:srgbClr val="FFFF00"/>
                </a:solidFill>
                <a:latin typeface="Arial" panose="020B0604020202020204" pitchFamily="34" charset="0"/>
                <a:ea typeface="ＭＳ Ｐゴシック" panose="020B0600070205080204" pitchFamily="50" charset="-128"/>
              </a:rPr>
              <a:t>Louisiana State University: LSU</a:t>
            </a:r>
            <a:endParaRPr lang="ja-JP" altLang="en-US" sz="2000" b="1" dirty="0">
              <a:solidFill>
                <a:srgbClr val="FFFF00"/>
              </a:solidFill>
              <a:latin typeface="Arial" panose="020B0604020202020204" pitchFamily="34" charset="0"/>
              <a:ea typeface="ＭＳ Ｐゴシック" panose="020B0600070205080204" pitchFamily="50" charset="-128"/>
            </a:endParaRPr>
          </a:p>
          <a:p>
            <a:pPr algn="ctr" eaLnBrk="1" hangingPunct="1">
              <a:buFontTx/>
              <a:buNone/>
            </a:pPr>
            <a:endParaRPr lang="en-US" altLang="ja-JP" sz="2800" b="1" dirty="0">
              <a:solidFill>
                <a:srgbClr val="FFFF00"/>
              </a:solidFill>
              <a:latin typeface="Arial" panose="020B0604020202020204" pitchFamily="34" charset="0"/>
              <a:ea typeface="ＭＳ Ｐゴシック" panose="020B0600070205080204" pitchFamily="50" charset="-128"/>
            </a:endParaRPr>
          </a:p>
        </p:txBody>
      </p:sp>
      <p:pic>
        <p:nvPicPr>
          <p:cNvPr id="8198" name="Picture 10" descr="http://www.medcom.lsuhscshreveport.edu/LPME/Logos/images/LSUHealth_Shreveport_Horz__Purple-Gold_RGB%20cop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3988" y="0"/>
            <a:ext cx="1816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2" descr="https://upload.wikimedia.org/wikipedia/commons/thumb/3/30/University_of_Utah_horizontal_logo.svg/1280px-University_of_Utah_horizontal_logo.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932238"/>
            <a:ext cx="2347913" cy="609600"/>
          </a:xfrm>
          <a:prstGeom prst="rect">
            <a:avLst/>
          </a:prstGeom>
          <a:solidFill>
            <a:schemeClr val="bg1"/>
          </a:solidFill>
          <a:ln w="9525">
            <a:solidFill>
              <a:schemeClr val="tx1"/>
            </a:solidFill>
            <a:miter lim="800000"/>
            <a:headEnd/>
            <a:tailEnd/>
          </a:ln>
        </p:spPr>
      </p:pic>
      <p:sp>
        <p:nvSpPr>
          <p:cNvPr id="8200" name="Rectangle 4"/>
          <p:cNvSpPr>
            <a:spLocks noChangeArrowheads="1"/>
          </p:cNvSpPr>
          <p:nvPr/>
        </p:nvSpPr>
        <p:spPr bwMode="auto">
          <a:xfrm>
            <a:off x="0" y="2932113"/>
            <a:ext cx="3405188" cy="977900"/>
          </a:xfrm>
          <a:prstGeom prst="rect">
            <a:avLst/>
          </a:prstGeom>
          <a:solidFill>
            <a:srgbClr val="FF0000">
              <a:alpha val="58431"/>
            </a:srgbClr>
          </a:solidFill>
          <a:ln>
            <a:noFill/>
          </a:ln>
        </p:spPr>
        <p:txBody>
          <a:bodyPr/>
          <a:lstStyle>
            <a:lvl1pPr marL="342900" indent="-342900">
              <a:spcBef>
                <a:spcPct val="20000"/>
              </a:spcBef>
              <a:buChar char="•"/>
              <a:defRPr sz="3200">
                <a:solidFill>
                  <a:schemeClr val="tx1"/>
                </a:solidFill>
                <a:latin typeface="Corbel" panose="020B0503020204020204" pitchFamily="34" charset="0"/>
              </a:defRPr>
            </a:lvl1pPr>
            <a:lvl2pPr marL="742950" indent="-285750">
              <a:spcBef>
                <a:spcPct val="20000"/>
              </a:spcBef>
              <a:buChar char="–"/>
              <a:defRPr sz="28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buFontTx/>
              <a:buNone/>
            </a:pPr>
            <a:r>
              <a:rPr lang="ja-JP" altLang="en-US" sz="2800" b="1" dirty="0">
                <a:solidFill>
                  <a:schemeClr val="bg1"/>
                </a:solidFill>
                <a:latin typeface="Arial" panose="020B0604020202020204" pitchFamily="34" charset="0"/>
                <a:ea typeface="ＭＳ Ｐゴシック" panose="020B0600070205080204" pitchFamily="50" charset="-128"/>
              </a:rPr>
              <a:t>ユタ大学</a:t>
            </a:r>
          </a:p>
          <a:p>
            <a:pPr algn="ctr" eaLnBrk="1" hangingPunct="1">
              <a:buFontTx/>
              <a:buNone/>
            </a:pPr>
            <a:r>
              <a:rPr lang="ja-JP" altLang="en-US" sz="2800" b="1" dirty="0">
                <a:solidFill>
                  <a:schemeClr val="bg1"/>
                </a:solidFill>
                <a:latin typeface="Arial" panose="020B0604020202020204" pitchFamily="34" charset="0"/>
                <a:ea typeface="ＭＳ Ｐゴシック" panose="020B0600070205080204" pitchFamily="50" charset="-128"/>
              </a:rPr>
              <a:t>ソルトレイクシティ</a:t>
            </a:r>
            <a:endParaRPr lang="en-US" altLang="ja-JP" sz="2800" b="1" dirty="0">
              <a:solidFill>
                <a:schemeClr val="bg1"/>
              </a:solidFill>
              <a:latin typeface="Arial" panose="020B0604020202020204" pitchFamily="34" charset="0"/>
              <a:ea typeface="ＭＳ Ｐゴシック" panose="020B0600070205080204" pitchFamily="50" charset="-128"/>
            </a:endParaRPr>
          </a:p>
        </p:txBody>
      </p:sp>
      <p:sp>
        <p:nvSpPr>
          <p:cNvPr id="8201" name="正方形/長方形 1"/>
          <p:cNvSpPr>
            <a:spLocks noChangeArrowheads="1"/>
          </p:cNvSpPr>
          <p:nvPr/>
        </p:nvSpPr>
        <p:spPr bwMode="auto">
          <a:xfrm>
            <a:off x="25400" y="2470150"/>
            <a:ext cx="3182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rbel" panose="020B0503020204020204" pitchFamily="34" charset="0"/>
              </a:defRPr>
            </a:lvl1pPr>
            <a:lvl2pPr marL="742950" indent="-285750">
              <a:spcBef>
                <a:spcPct val="20000"/>
              </a:spcBef>
              <a:buChar char="–"/>
              <a:defRPr sz="28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ja-JP" sz="2400">
                <a:latin typeface="ＭＳ Ｐゴシック" panose="020B0600070205080204" pitchFamily="50" charset="-128"/>
                <a:ea typeface="ＭＳ Ｐゴシック" panose="020B0600070205080204" pitchFamily="50" charset="-128"/>
              </a:rPr>
              <a:t>1995</a:t>
            </a:r>
            <a:r>
              <a:rPr lang="ja-JP" altLang="en-US" sz="2400">
                <a:latin typeface="ＭＳ Ｐゴシック" panose="020B0600070205080204" pitchFamily="50" charset="-128"/>
                <a:ea typeface="ＭＳ Ｐゴシック" panose="020B0600070205080204" pitchFamily="50" charset="-128"/>
              </a:rPr>
              <a:t>年～</a:t>
            </a:r>
            <a:r>
              <a:rPr lang="en-US" altLang="ja-JP" sz="2400">
                <a:latin typeface="ＭＳ Ｐゴシック" panose="020B0600070205080204" pitchFamily="50" charset="-128"/>
                <a:ea typeface="ＭＳ Ｐゴシック" panose="020B0600070205080204" pitchFamily="50" charset="-128"/>
              </a:rPr>
              <a:t>2009</a:t>
            </a:r>
            <a:r>
              <a:rPr lang="ja-JP" altLang="en-US" sz="2400">
                <a:latin typeface="ＭＳ Ｐゴシック" panose="020B0600070205080204" pitchFamily="50" charset="-128"/>
                <a:ea typeface="ＭＳ Ｐゴシック" panose="020B0600070205080204" pitchFamily="50" charset="-128"/>
              </a:rPr>
              <a:t>年　</a:t>
            </a:r>
            <a:r>
              <a:rPr lang="en-US" altLang="ja-JP" sz="2400">
                <a:latin typeface="ＭＳ Ｐゴシック" panose="020B0600070205080204" pitchFamily="50" charset="-128"/>
                <a:ea typeface="ＭＳ Ｐゴシック" panose="020B0600070205080204" pitchFamily="50" charset="-128"/>
              </a:rPr>
              <a:t>14</a:t>
            </a:r>
            <a:r>
              <a:rPr lang="ja-JP" altLang="en-US" sz="2400">
                <a:latin typeface="ＭＳ Ｐゴシック" panose="020B0600070205080204" pitchFamily="50" charset="-128"/>
                <a:ea typeface="ＭＳ Ｐゴシック" panose="020B0600070205080204" pitchFamily="50" charset="-128"/>
              </a:rPr>
              <a:t>年</a:t>
            </a:r>
            <a:endParaRPr lang="ja-JP" altLang="en-US" sz="2400">
              <a:latin typeface="Arial" panose="020B0604020202020204" pitchFamily="34" charset="0"/>
            </a:endParaRPr>
          </a:p>
        </p:txBody>
      </p:sp>
      <p:sp>
        <p:nvSpPr>
          <p:cNvPr id="8202" name="正方形/長方形 12"/>
          <p:cNvSpPr>
            <a:spLocks noChangeArrowheads="1"/>
          </p:cNvSpPr>
          <p:nvPr/>
        </p:nvSpPr>
        <p:spPr bwMode="auto">
          <a:xfrm>
            <a:off x="2249488" y="1057275"/>
            <a:ext cx="3025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rbel" panose="020B0503020204020204" pitchFamily="34" charset="0"/>
              </a:defRPr>
            </a:lvl1pPr>
            <a:lvl2pPr marL="742950" indent="-285750">
              <a:spcBef>
                <a:spcPct val="20000"/>
              </a:spcBef>
              <a:buChar char="–"/>
              <a:defRPr sz="28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ja-JP" sz="2400" dirty="0">
                <a:latin typeface="ＭＳ Ｐゴシック" panose="020B0600070205080204" pitchFamily="50" charset="-128"/>
                <a:ea typeface="ＭＳ Ｐゴシック" panose="020B0600070205080204" pitchFamily="50" charset="-128"/>
              </a:rPr>
              <a:t>2009</a:t>
            </a:r>
            <a:r>
              <a:rPr lang="ja-JP" altLang="en-US" sz="2400" dirty="0">
                <a:latin typeface="ＭＳ Ｐゴシック" panose="020B0600070205080204" pitchFamily="50" charset="-128"/>
                <a:ea typeface="ＭＳ Ｐゴシック" panose="020B0600070205080204" pitchFamily="50" charset="-128"/>
              </a:rPr>
              <a:t>年～</a:t>
            </a:r>
            <a:r>
              <a:rPr lang="en-US" altLang="ja-JP" sz="2400" dirty="0">
                <a:latin typeface="ＭＳ Ｐゴシック" panose="020B0600070205080204" pitchFamily="50" charset="-128"/>
                <a:ea typeface="ＭＳ Ｐゴシック" panose="020B0600070205080204" pitchFamily="50" charset="-128"/>
              </a:rPr>
              <a:t>2016</a:t>
            </a:r>
            <a:r>
              <a:rPr lang="ja-JP" altLang="en-US" sz="2400" dirty="0">
                <a:latin typeface="ＭＳ Ｐゴシック" panose="020B0600070205080204" pitchFamily="50" charset="-128"/>
                <a:ea typeface="ＭＳ Ｐゴシック" panose="020B0600070205080204" pitchFamily="50" charset="-128"/>
              </a:rPr>
              <a:t>年　</a:t>
            </a:r>
            <a:r>
              <a:rPr lang="en-US" altLang="ja-JP" sz="2400" dirty="0">
                <a:latin typeface="ＭＳ Ｐゴシック" panose="020B0600070205080204" pitchFamily="50" charset="-128"/>
                <a:ea typeface="ＭＳ Ｐゴシック" panose="020B0600070205080204" pitchFamily="50" charset="-128"/>
              </a:rPr>
              <a:t>7</a:t>
            </a:r>
            <a:r>
              <a:rPr lang="ja-JP" altLang="en-US" sz="2400" dirty="0">
                <a:latin typeface="ＭＳ Ｐゴシック" panose="020B0600070205080204" pitchFamily="50" charset="-128"/>
                <a:ea typeface="ＭＳ Ｐゴシック" panose="020B0600070205080204" pitchFamily="50" charset="-128"/>
              </a:rPr>
              <a:t>年</a:t>
            </a:r>
            <a:endParaRPr lang="ja-JP" altLang="en-US" sz="2400" dirty="0">
              <a:latin typeface="Arial" panose="020B0604020202020204" pitchFamily="34" charset="0"/>
            </a:endParaRPr>
          </a:p>
        </p:txBody>
      </p:sp>
      <p:sp>
        <p:nvSpPr>
          <p:cNvPr id="8203" name="AutoShape 18" descr="「Utah logo」の画像検索結果"/>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rbel" panose="020B0503020204020204" pitchFamily="34" charset="0"/>
              </a:defRPr>
            </a:lvl1pPr>
            <a:lvl2pPr marL="742950" indent="-285750">
              <a:spcBef>
                <a:spcPct val="20000"/>
              </a:spcBef>
              <a:buChar char="–"/>
              <a:defRPr sz="28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endParaRPr lang="ja-JP" altLang="en-US" sz="2400">
              <a:latin typeface="Arial" panose="020B0604020202020204" pitchFamily="34" charset="0"/>
            </a:endParaRPr>
          </a:p>
        </p:txBody>
      </p:sp>
      <p:pic>
        <p:nvPicPr>
          <p:cNvPr id="8204" name="Picture 20" descr="http://content.sportslogos.net/logos/35/892/full/qgghagwuqy6vc13h3whjnfg3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72100" y="4911725"/>
            <a:ext cx="338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左カーブ矢印 6"/>
          <p:cNvSpPr>
            <a:spLocks noChangeArrowheads="1"/>
          </p:cNvSpPr>
          <p:nvPr/>
        </p:nvSpPr>
        <p:spPr bwMode="auto">
          <a:xfrm>
            <a:off x="7766050" y="2635250"/>
            <a:ext cx="1084263" cy="3517900"/>
          </a:xfrm>
          <a:prstGeom prst="curvedLeftArrow">
            <a:avLst>
              <a:gd name="adj1" fmla="val 24995"/>
              <a:gd name="adj2" fmla="val 49959"/>
              <a:gd name="adj3" fmla="val 25000"/>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Corbel" panose="020B0503020204020204" pitchFamily="34" charset="0"/>
              </a:defRPr>
            </a:lvl1pPr>
            <a:lvl2pPr marL="742950" indent="-285750">
              <a:spcBef>
                <a:spcPct val="20000"/>
              </a:spcBef>
              <a:buChar char="–"/>
              <a:defRPr sz="28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FontTx/>
              <a:buNone/>
            </a:pPr>
            <a:endParaRPr lang="ja-JP" altLang="en-US" sz="2400">
              <a:latin typeface="Arial" panose="020B0604020202020204" pitchFamily="34" charset="0"/>
            </a:endParaRPr>
          </a:p>
        </p:txBody>
      </p:sp>
      <p:sp>
        <p:nvSpPr>
          <p:cNvPr id="8206" name="左カーブ矢印 7"/>
          <p:cNvSpPr>
            <a:spLocks noChangeArrowheads="1"/>
          </p:cNvSpPr>
          <p:nvPr/>
        </p:nvSpPr>
        <p:spPr bwMode="auto">
          <a:xfrm rot="-3090612">
            <a:off x="4364038" y="2374900"/>
            <a:ext cx="782638" cy="2897187"/>
          </a:xfrm>
          <a:prstGeom prst="curvedLeftArrow">
            <a:avLst>
              <a:gd name="adj1" fmla="val 24970"/>
              <a:gd name="adj2" fmla="val 49923"/>
              <a:gd name="adj3" fmla="val 25000"/>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Corbel" panose="020B0503020204020204" pitchFamily="34" charset="0"/>
              </a:defRPr>
            </a:lvl1pPr>
            <a:lvl2pPr marL="742950" indent="-285750">
              <a:spcBef>
                <a:spcPct val="20000"/>
              </a:spcBef>
              <a:buChar char="–"/>
              <a:defRPr sz="28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FontTx/>
              <a:buNone/>
            </a:pPr>
            <a:endParaRPr lang="ja-JP" altLang="en-US" sz="2400">
              <a:latin typeface="Arial" panose="020B0604020202020204" pitchFamily="34" charset="0"/>
            </a:endParaRPr>
          </a:p>
        </p:txBody>
      </p:sp>
      <p:sp>
        <p:nvSpPr>
          <p:cNvPr id="8208" name="正方形/長方形 2"/>
          <p:cNvSpPr>
            <a:spLocks noChangeArrowheads="1"/>
          </p:cNvSpPr>
          <p:nvPr/>
        </p:nvSpPr>
        <p:spPr bwMode="auto">
          <a:xfrm>
            <a:off x="-15875" y="1633538"/>
            <a:ext cx="142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rbel" panose="020B0503020204020204" pitchFamily="34" charset="0"/>
              </a:defRPr>
            </a:lvl1pPr>
            <a:lvl2pPr marL="742950" indent="-285750">
              <a:spcBef>
                <a:spcPct val="20000"/>
              </a:spcBef>
              <a:buChar char="–"/>
              <a:defRPr sz="28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ja-JP" altLang="en-US" sz="2400" dirty="0">
                <a:solidFill>
                  <a:schemeClr val="bg1"/>
                </a:solidFill>
                <a:latin typeface="ＭＳ Ｐゴシック" panose="020B0600070205080204" pitchFamily="50" charset="-128"/>
                <a:ea typeface="ＭＳ Ｐゴシック" panose="020B0600070205080204" pitchFamily="50" charset="-128"/>
              </a:rPr>
              <a:t>角田郁生</a:t>
            </a:r>
            <a:endParaRPr lang="ja-JP" altLang="en-US" sz="2400" dirty="0">
              <a:solidFill>
                <a:schemeClr val="bg1"/>
              </a:solidFill>
              <a:latin typeface="Arial" panose="020B0604020202020204" pitchFamily="34" charset="0"/>
            </a:endParaRPr>
          </a:p>
        </p:txBody>
      </p:sp>
      <p:sp>
        <p:nvSpPr>
          <p:cNvPr id="8209"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rbel" panose="020B0503020204020204" pitchFamily="34" charset="0"/>
              </a:defRPr>
            </a:lvl1pPr>
            <a:lvl2pPr marL="742950" indent="-285750">
              <a:spcBef>
                <a:spcPct val="20000"/>
              </a:spcBef>
              <a:buChar char="–"/>
              <a:defRPr sz="28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fld id="{2911C031-9609-4C40-98D6-2CD894229D96}" type="slidenum">
              <a:rPr lang="en-US" altLang="ja-JP" sz="2400" smtClean="0"/>
              <a:pPr>
                <a:spcBef>
                  <a:spcPct val="0"/>
                </a:spcBef>
                <a:buFontTx/>
                <a:buNone/>
              </a:pPr>
              <a:t>4</a:t>
            </a:fld>
            <a:endParaRPr lang="en-US" altLang="ja-JP" sz="2400"/>
          </a:p>
        </p:txBody>
      </p:sp>
      <p:pic>
        <p:nvPicPr>
          <p:cNvPr id="20" name="図 19" descr="近畿大学">
            <a:extLst>
              <a:ext uri="{FF2B5EF4-FFF2-40B4-BE49-F238E27FC236}">
                <a16:creationId xmlns:a16="http://schemas.microsoft.com/office/drawing/2014/main" id="{FFB95F7F-47DD-4AF1-9A9A-C7B3CA975B5D}"/>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1523533" y="1681365"/>
            <a:ext cx="2042442" cy="554961"/>
          </a:xfrm>
          <a:prstGeom prst="rect">
            <a:avLst/>
          </a:prstGeom>
          <a:noFill/>
          <a:ln>
            <a:noFill/>
          </a:ln>
        </p:spPr>
      </p:pic>
      <p:sp>
        <p:nvSpPr>
          <p:cNvPr id="4" name="正方形/長方形 3">
            <a:extLst>
              <a:ext uri="{FF2B5EF4-FFF2-40B4-BE49-F238E27FC236}">
                <a16:creationId xmlns:a16="http://schemas.microsoft.com/office/drawing/2014/main" id="{D9102FE5-740D-4D4E-A41F-06AAFA6B3467}"/>
              </a:ext>
            </a:extLst>
          </p:cNvPr>
          <p:cNvSpPr/>
          <p:nvPr/>
        </p:nvSpPr>
        <p:spPr>
          <a:xfrm>
            <a:off x="3469633" y="1706562"/>
            <a:ext cx="1877437" cy="461665"/>
          </a:xfrm>
          <a:prstGeom prst="rect">
            <a:avLst/>
          </a:prstGeom>
        </p:spPr>
        <p:txBody>
          <a:bodyPr wrap="none">
            <a:spAutoFit/>
          </a:bodyPr>
          <a:lstStyle/>
          <a:p>
            <a:r>
              <a:rPr lang="en-US" altLang="ja-JP" sz="2400" dirty="0">
                <a:latin typeface="ＭＳ Ｐゴシック" panose="020B0600070205080204" pitchFamily="50" charset="-128"/>
                <a:ea typeface="ＭＳ Ｐゴシック" panose="020B0600070205080204" pitchFamily="50" charset="-128"/>
              </a:rPr>
              <a:t>2016</a:t>
            </a:r>
            <a:r>
              <a:rPr lang="ja-JP" altLang="en-US" sz="2400" dirty="0">
                <a:latin typeface="ＭＳ Ｐゴシック" panose="020B0600070205080204" pitchFamily="50" charset="-128"/>
                <a:ea typeface="ＭＳ Ｐゴシック" panose="020B0600070205080204" pitchFamily="50" charset="-128"/>
              </a:rPr>
              <a:t>年</a:t>
            </a:r>
            <a:r>
              <a:rPr lang="en-US" altLang="ja-JP" sz="2400" dirty="0">
                <a:latin typeface="ＭＳ Ｐゴシック" panose="020B0600070205080204" pitchFamily="50" charset="-128"/>
                <a:ea typeface="ＭＳ Ｐゴシック" panose="020B0600070205080204" pitchFamily="50" charset="-128"/>
              </a:rPr>
              <a:t>4</a:t>
            </a:r>
            <a:r>
              <a:rPr lang="ja-JP" altLang="en-US" sz="2400" dirty="0">
                <a:latin typeface="ＭＳ Ｐゴシック" panose="020B0600070205080204" pitchFamily="50" charset="-128"/>
                <a:ea typeface="ＭＳ Ｐゴシック" panose="020B0600070205080204" pitchFamily="50" charset="-128"/>
              </a:rPr>
              <a:t>月～</a:t>
            </a:r>
            <a:endParaRPr lang="ja-JP" altLang="en-US" sz="2400" dirty="0"/>
          </a:p>
        </p:txBody>
      </p:sp>
      <p:pic>
        <p:nvPicPr>
          <p:cNvPr id="5" name="図 4" descr="スーツを着た男性&#10;&#10;自動的に生成された説明">
            <a:extLst>
              <a:ext uri="{FF2B5EF4-FFF2-40B4-BE49-F238E27FC236}">
                <a16:creationId xmlns:a16="http://schemas.microsoft.com/office/drawing/2014/main" id="{3F4314C5-FBA2-45F6-838A-CA84F8D3DF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0" y="0"/>
            <a:ext cx="1482250" cy="2095500"/>
          </a:xfrm>
          <a:prstGeom prst="rect">
            <a:avLst/>
          </a:prstGeom>
        </p:spPr>
      </p:pic>
    </p:spTree>
    <p:extLst>
      <p:ext uri="{BB962C8B-B14F-4D97-AF65-F5344CB8AC3E}">
        <p14:creationId xmlns:p14="http://schemas.microsoft.com/office/powerpoint/2010/main" val="3210302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643127" y="908720"/>
            <a:ext cx="8534400" cy="5257800"/>
          </a:xfrm>
        </p:spPr>
        <p:txBody>
          <a:bodyPr/>
          <a:lstStyle/>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自己紹介</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医学英語は必要か？</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医学研究留学とは？</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日米の医学部のシステムの違い</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solidFill>
                  <a:srgbClr val="0000FF"/>
                </a:solidFill>
                <a:latin typeface="ＭＳ Ｐゴシック" panose="020B0600070205080204" pitchFamily="50" charset="-128"/>
                <a:ea typeface="ＭＳ Ｐゴシック" panose="020B0600070205080204" pitchFamily="50" charset="-128"/>
              </a:rPr>
              <a:t>アメリカで教授になるには？　アメリカの医学教育</a:t>
            </a:r>
            <a:endParaRPr lang="en-US" altLang="ja-JP" sz="2400" b="1" dirty="0">
              <a:solidFill>
                <a:srgbClr val="0000FF"/>
              </a:solidFill>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国際交流・短期留学の意味</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p:txBody>
      </p:sp>
      <p:sp>
        <p:nvSpPr>
          <p:cNvPr id="6" name="テキスト ボックス 3">
            <a:extLst>
              <a:ext uri="{FF2B5EF4-FFF2-40B4-BE49-F238E27FC236}">
                <a16:creationId xmlns:a16="http://schemas.microsoft.com/office/drawing/2014/main" id="{2063A51E-5657-491F-8C74-417811436774}"/>
              </a:ext>
            </a:extLst>
          </p:cNvPr>
          <p:cNvSpPr txBox="1">
            <a:spLocks noChangeArrowheads="1"/>
          </p:cNvSpPr>
          <p:nvPr/>
        </p:nvSpPr>
        <p:spPr bwMode="auto">
          <a:xfrm>
            <a:off x="14199" y="44624"/>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海外留学の</a:t>
            </a:r>
            <a:r>
              <a:rPr lang="ja-JP" altLang="en-US" b="1" dirty="0" err="1">
                <a:solidFill>
                  <a:srgbClr val="0000CC"/>
                </a:solidFill>
                <a:latin typeface="+mj-ea"/>
                <a:ea typeface="+mj-ea"/>
              </a:rPr>
              <a:t>すゝめ</a:t>
            </a:r>
            <a:endParaRPr lang="ja-JP" altLang="en-US" b="1" dirty="0">
              <a:solidFill>
                <a:srgbClr val="0000CC"/>
              </a:solidFill>
              <a:latin typeface="+mj-ea"/>
              <a:ea typeface="+mj-ea"/>
            </a:endParaRPr>
          </a:p>
        </p:txBody>
      </p:sp>
      <p:sp>
        <p:nvSpPr>
          <p:cNvPr id="4" name="正方形/長方形 3">
            <a:extLst>
              <a:ext uri="{FF2B5EF4-FFF2-40B4-BE49-F238E27FC236}">
                <a16:creationId xmlns:a16="http://schemas.microsoft.com/office/drawing/2014/main" id="{8999E190-1C06-4C4C-B61D-8CF9D9BF9D3F}"/>
              </a:ext>
            </a:extLst>
          </p:cNvPr>
          <p:cNvSpPr/>
          <p:nvPr/>
        </p:nvSpPr>
        <p:spPr>
          <a:xfrm>
            <a:off x="6558911" y="927285"/>
            <a:ext cx="2505878" cy="6073779"/>
          </a:xfrm>
          <a:prstGeom prst="rect">
            <a:avLst/>
          </a:prstGeom>
        </p:spPr>
        <p:txBody>
          <a:bodyPr wrap="none">
            <a:spAutoFit/>
          </a:bodyPr>
          <a:lstStyle/>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対象</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1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医学生</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1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若手医師</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1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留学医師・研究者</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28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0000FF"/>
                </a:solidFill>
                <a:latin typeface="ＭＳ Ｐゴシック" panose="020B0600070205080204" pitchFamily="50" charset="-128"/>
                <a:ea typeface="ＭＳ Ｐゴシック" panose="020B0600070205080204" pitchFamily="50" charset="-128"/>
              </a:rPr>
              <a:t>助教から学長</a:t>
            </a:r>
            <a:endParaRPr lang="en-US" altLang="ja-JP" sz="2400" b="1" dirty="0">
              <a:solidFill>
                <a:srgbClr val="0000FF"/>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医学生から教授</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ja-JP" altLang="en-US" sz="2400" dirty="0">
              <a:solidFill>
                <a:srgbClr val="FF0000"/>
              </a:solidFill>
            </a:endParaRPr>
          </a:p>
        </p:txBody>
      </p:sp>
    </p:spTree>
    <p:extLst>
      <p:ext uri="{BB962C8B-B14F-4D97-AF65-F5344CB8AC3E}">
        <p14:creationId xmlns:p14="http://schemas.microsoft.com/office/powerpoint/2010/main" val="30624175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168154" y="548680"/>
            <a:ext cx="9001202" cy="5257800"/>
          </a:xfrm>
        </p:spPr>
        <p:txBody>
          <a:bodyPr/>
          <a:lstStyle/>
          <a:p>
            <a:pPr>
              <a:lnSpc>
                <a:spcPct val="150000"/>
              </a:lnSpc>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医学部以外の</a:t>
            </a:r>
            <a:r>
              <a:rPr lang="en-US" altLang="ja-JP" sz="2400" b="1" dirty="0">
                <a:latin typeface="ＭＳ Ｐゴシック" panose="020B0600070205080204" pitchFamily="50" charset="-128"/>
                <a:ea typeface="ＭＳ Ｐゴシック" panose="020B0600070205080204" pitchFamily="50" charset="-128"/>
              </a:rPr>
              <a:t>4</a:t>
            </a:r>
            <a:r>
              <a:rPr lang="ja-JP" altLang="en-US" sz="2400" b="1" dirty="0">
                <a:latin typeface="ＭＳ Ｐゴシック" panose="020B0600070205080204" pitchFamily="50" charset="-128"/>
                <a:ea typeface="ＭＳ Ｐゴシック" panose="020B0600070205080204" pitchFamily="50" charset="-128"/>
              </a:rPr>
              <a:t>年生の大学卒業</a:t>
            </a:r>
            <a:endParaRPr lang="en-US" altLang="ja-JP" sz="2400" b="1" dirty="0">
              <a:latin typeface="ＭＳ Ｐゴシック" panose="020B0600070205080204" pitchFamily="50" charset="-128"/>
              <a:ea typeface="ＭＳ Ｐゴシック" panose="020B0600070205080204" pitchFamily="50" charset="-128"/>
            </a:endParaRPr>
          </a:p>
          <a:p>
            <a:pPr>
              <a:lnSpc>
                <a:spcPct val="150000"/>
              </a:lnSpc>
              <a:buClr>
                <a:srgbClr val="FF0000"/>
              </a:buClr>
              <a:buFont typeface="Wingdings" panose="05000000000000000000" pitchFamily="2" charset="2"/>
              <a:buChar char="l"/>
            </a:pPr>
            <a:r>
              <a:rPr lang="ja-JP" altLang="en-US" sz="2400" b="1" dirty="0">
                <a:solidFill>
                  <a:srgbClr val="FF0000"/>
                </a:solidFill>
                <a:latin typeface="ＭＳ Ｐゴシック" panose="020B0600070205080204" pitchFamily="50" charset="-128"/>
                <a:ea typeface="ＭＳ Ｐゴシック" panose="020B0600070205080204" pitchFamily="50" charset="-128"/>
              </a:rPr>
              <a:t>医学部</a:t>
            </a:r>
            <a:r>
              <a:rPr lang="ja-JP" altLang="en-US" sz="2400" b="1" dirty="0">
                <a:latin typeface="ＭＳ Ｐゴシック" panose="020B0600070205080204" pitchFamily="50" charset="-128"/>
                <a:ea typeface="ＭＳ Ｐゴシック" panose="020B0600070205080204" pitchFamily="50" charset="-128"/>
              </a:rPr>
              <a:t>　</a:t>
            </a:r>
            <a:r>
              <a:rPr lang="en-US" altLang="ja-JP" sz="2400" b="1" dirty="0">
                <a:latin typeface="ＭＳ Ｐゴシック" panose="020B0600070205080204" pitchFamily="50" charset="-128"/>
                <a:ea typeface="ＭＳ Ｐゴシック" panose="020B0600070205080204" pitchFamily="50" charset="-128"/>
              </a:rPr>
              <a:t>4</a:t>
            </a:r>
            <a:r>
              <a:rPr lang="ja-JP" altLang="en-US" sz="2400" b="1" dirty="0">
                <a:latin typeface="ＭＳ Ｐゴシック" panose="020B0600070205080204" pitchFamily="50" charset="-128"/>
                <a:ea typeface="ＭＳ Ｐゴシック" panose="020B0600070205080204" pitchFamily="50" charset="-128"/>
              </a:rPr>
              <a:t>年で</a:t>
            </a:r>
            <a:r>
              <a:rPr lang="en-US" altLang="ja-JP" sz="2400" b="1" dirty="0">
                <a:latin typeface="ＭＳ Ｐゴシック" panose="020B0600070205080204" pitchFamily="50" charset="-128"/>
                <a:ea typeface="ＭＳ Ｐゴシック" panose="020B0600070205080204" pitchFamily="50" charset="-128"/>
              </a:rPr>
              <a:t>MD</a:t>
            </a:r>
            <a:r>
              <a:rPr lang="ja-JP" altLang="en-US" sz="2400" b="1" dirty="0">
                <a:latin typeface="ＭＳ Ｐゴシック" panose="020B0600070205080204" pitchFamily="50" charset="-128"/>
                <a:ea typeface="ＭＳ Ｐゴシック" panose="020B0600070205080204" pitchFamily="50" charset="-128"/>
              </a:rPr>
              <a:t>取得　</a:t>
            </a:r>
            <a:r>
              <a:rPr lang="ja-JP" altLang="en-US" sz="2400" b="1" dirty="0">
                <a:highlight>
                  <a:srgbClr val="FFFF00"/>
                </a:highlight>
                <a:latin typeface="ＭＳ Ｐゴシック" panose="020B0600070205080204" pitchFamily="50" charset="-128"/>
                <a:ea typeface="ＭＳ Ｐゴシック" panose="020B0600070205080204" pitchFamily="50" charset="-128"/>
              </a:rPr>
              <a:t>または　</a:t>
            </a:r>
            <a:r>
              <a:rPr lang="ja-JP" altLang="en-US" sz="2400" b="1" dirty="0">
                <a:solidFill>
                  <a:srgbClr val="FF0000"/>
                </a:solidFill>
                <a:latin typeface="ＭＳ Ｐゴシック" panose="020B0600070205080204" pitchFamily="50" charset="-128"/>
                <a:ea typeface="ＭＳ Ｐゴシック" panose="020B0600070205080204" pitchFamily="50" charset="-128"/>
              </a:rPr>
              <a:t>大学院</a:t>
            </a:r>
            <a:r>
              <a:rPr lang="ja-JP" altLang="en-US" sz="2400" b="1" dirty="0">
                <a:latin typeface="ＭＳ Ｐゴシック" panose="020B0600070205080204" pitchFamily="50" charset="-128"/>
                <a:ea typeface="ＭＳ Ｐゴシック" panose="020B0600070205080204" pitchFamily="50" charset="-128"/>
              </a:rPr>
              <a:t>　</a:t>
            </a:r>
            <a:r>
              <a:rPr lang="en-US" altLang="ja-JP" sz="2400" b="1" dirty="0">
                <a:latin typeface="ＭＳ Ｐゴシック" panose="020B0600070205080204" pitchFamily="50" charset="-128"/>
                <a:ea typeface="ＭＳ Ｐゴシック" panose="020B0600070205080204" pitchFamily="50" charset="-128"/>
              </a:rPr>
              <a:t>5-7</a:t>
            </a:r>
            <a:r>
              <a:rPr lang="ja-JP" altLang="en-US" sz="2400" b="1" dirty="0">
                <a:latin typeface="ＭＳ Ｐゴシック" panose="020B0600070205080204" pitchFamily="50" charset="-128"/>
                <a:ea typeface="ＭＳ Ｐゴシック" panose="020B0600070205080204" pitchFamily="50" charset="-128"/>
              </a:rPr>
              <a:t>年で</a:t>
            </a:r>
            <a:r>
              <a:rPr lang="en-US" altLang="ja-JP" sz="2400" b="1" dirty="0">
                <a:latin typeface="ＭＳ Ｐゴシック" panose="020B0600070205080204" pitchFamily="50" charset="-128"/>
                <a:ea typeface="ＭＳ Ｐゴシック" panose="020B0600070205080204" pitchFamily="50" charset="-128"/>
              </a:rPr>
              <a:t>PhD</a:t>
            </a:r>
            <a:r>
              <a:rPr lang="ja-JP" altLang="en-US" sz="2400" b="1" dirty="0">
                <a:latin typeface="ＭＳ Ｐゴシック" panose="020B0600070205080204" pitchFamily="50" charset="-128"/>
                <a:ea typeface="ＭＳ Ｐゴシック" panose="020B0600070205080204" pitchFamily="50" charset="-128"/>
              </a:rPr>
              <a:t>取得　　</a:t>
            </a:r>
            <a:endParaRPr lang="en-US" altLang="ja-JP" sz="2400" b="1" dirty="0">
              <a:latin typeface="ＭＳ Ｐゴシック" panose="020B0600070205080204" pitchFamily="50" charset="-128"/>
              <a:ea typeface="ＭＳ Ｐゴシック" panose="020B0600070205080204" pitchFamily="50" charset="-128"/>
            </a:endParaRPr>
          </a:p>
          <a:p>
            <a:pPr marL="0" indent="0">
              <a:lnSpc>
                <a:spcPct val="150000"/>
              </a:lnSpc>
              <a:buClr>
                <a:srgbClr val="FF0000"/>
              </a:buClr>
              <a:buNone/>
            </a:pPr>
            <a:r>
              <a:rPr lang="ja-JP" altLang="en-US" sz="2400" b="1" dirty="0">
                <a:latin typeface="ＭＳ Ｐゴシック" panose="020B0600070205080204" pitchFamily="50" charset="-128"/>
                <a:ea typeface="ＭＳ Ｐゴシック" panose="020B0600070205080204" pitchFamily="50" charset="-128"/>
              </a:rPr>
              <a:t>　　</a:t>
            </a:r>
            <a:r>
              <a:rPr lang="en-US" altLang="ja-JP" sz="2400" b="1" dirty="0">
                <a:latin typeface="ＭＳ Ｐゴシック" panose="020B0600070205080204" pitchFamily="50" charset="-128"/>
                <a:ea typeface="ＭＳ Ｐゴシック" panose="020B0600070205080204" pitchFamily="50" charset="-128"/>
              </a:rPr>
              <a:t> </a:t>
            </a:r>
          </a:p>
          <a:p>
            <a:pPr>
              <a:lnSpc>
                <a:spcPct val="150000"/>
              </a:lnSpc>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博士研究員 （ポスドク）　</a:t>
            </a:r>
            <a:r>
              <a:rPr lang="en-US" altLang="ja-JP" sz="2400" b="1" dirty="0">
                <a:latin typeface="ＭＳ Ｐゴシック" panose="020B0600070205080204" pitchFamily="50" charset="-128"/>
                <a:ea typeface="ＭＳ Ｐゴシック" panose="020B0600070205080204" pitchFamily="50" charset="-128"/>
              </a:rPr>
              <a:t>3-6</a:t>
            </a:r>
            <a:r>
              <a:rPr lang="ja-JP" altLang="en-US" sz="2400" b="1" dirty="0">
                <a:latin typeface="ＭＳ Ｐゴシック" panose="020B0600070205080204" pitchFamily="50" charset="-128"/>
                <a:ea typeface="ＭＳ Ｐゴシック" panose="020B0600070205080204" pitchFamily="50" charset="-128"/>
              </a:rPr>
              <a:t>年</a:t>
            </a:r>
            <a:endParaRPr lang="en-US" altLang="ja-JP" sz="2400" b="1" dirty="0">
              <a:latin typeface="ＭＳ Ｐゴシック" panose="020B0600070205080204" pitchFamily="50" charset="-128"/>
              <a:ea typeface="ＭＳ Ｐゴシック" panose="020B0600070205080204" pitchFamily="50" charset="-128"/>
            </a:endParaRPr>
          </a:p>
          <a:p>
            <a:pPr>
              <a:lnSpc>
                <a:spcPct val="150000"/>
              </a:lnSpc>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lnSpc>
                <a:spcPct val="150000"/>
              </a:lnSpc>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アシスタント・プロフェッサー　</a:t>
            </a:r>
            <a:r>
              <a:rPr lang="en-US" altLang="ja-JP" sz="2400" b="1" dirty="0">
                <a:latin typeface="ＭＳ Ｐゴシック" panose="020B0600070205080204" pitchFamily="50" charset="-128"/>
                <a:ea typeface="ＭＳ Ｐゴシック" panose="020B0600070205080204" pitchFamily="50" charset="-128"/>
              </a:rPr>
              <a:t>6</a:t>
            </a:r>
            <a:r>
              <a:rPr lang="ja-JP" altLang="en-US" sz="2400" b="1" dirty="0">
                <a:latin typeface="ＭＳ Ｐゴシック" panose="020B0600070205080204" pitchFamily="50" charset="-128"/>
                <a:ea typeface="ＭＳ Ｐゴシック" panose="020B0600070205080204" pitchFamily="50" charset="-128"/>
              </a:rPr>
              <a:t>年任期制</a:t>
            </a:r>
            <a:endParaRPr lang="en-US" altLang="ja-JP" sz="2400" b="1" dirty="0">
              <a:latin typeface="ＭＳ Ｐゴシック" panose="020B0600070205080204" pitchFamily="50" charset="-128"/>
              <a:ea typeface="ＭＳ Ｐゴシック" panose="020B0600070205080204" pitchFamily="50" charset="-128"/>
            </a:endParaRPr>
          </a:p>
          <a:p>
            <a:pPr marL="0" indent="0">
              <a:lnSpc>
                <a:spcPct val="150000"/>
              </a:lnSpc>
              <a:buClr>
                <a:srgbClr val="FF0000"/>
              </a:buClr>
              <a:buNone/>
            </a:pPr>
            <a:endParaRPr lang="en-US" altLang="ja-JP" sz="2400" b="1" dirty="0">
              <a:latin typeface="ＭＳ Ｐゴシック" panose="020B0600070205080204" pitchFamily="50" charset="-128"/>
              <a:ea typeface="ＭＳ Ｐゴシック" panose="020B0600070205080204" pitchFamily="50" charset="-128"/>
            </a:endParaRPr>
          </a:p>
          <a:p>
            <a:pPr>
              <a:lnSpc>
                <a:spcPct val="150000"/>
              </a:lnSpc>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アソシエイト・プロフェッサー　終身雇用</a:t>
            </a:r>
            <a:r>
              <a:rPr lang="en-US" altLang="ja-JP" sz="2400" b="1" dirty="0">
                <a:latin typeface="ＭＳ Ｐゴシック" panose="020B0600070205080204" pitchFamily="50" charset="-128"/>
                <a:ea typeface="ＭＳ Ｐゴシック" panose="020B0600070205080204" pitchFamily="50" charset="-128"/>
              </a:rPr>
              <a:t>=</a:t>
            </a:r>
            <a:r>
              <a:rPr lang="ja-JP" altLang="en-US" sz="2400" b="1" dirty="0">
                <a:latin typeface="ＭＳ Ｐゴシック" panose="020B0600070205080204" pitchFamily="50" charset="-128"/>
                <a:ea typeface="ＭＳ Ｐゴシック" panose="020B0600070205080204" pitchFamily="50" charset="-128"/>
              </a:rPr>
              <a:t>テニュア　　</a:t>
            </a:r>
            <a:endParaRPr lang="en-US" altLang="ja-JP" sz="2400" b="1" dirty="0">
              <a:latin typeface="ＭＳ Ｐゴシック" panose="020B0600070205080204" pitchFamily="50" charset="-128"/>
              <a:ea typeface="ＭＳ Ｐゴシック" panose="020B0600070205080204" pitchFamily="50" charset="-128"/>
            </a:endParaRPr>
          </a:p>
          <a:p>
            <a:pPr>
              <a:lnSpc>
                <a:spcPct val="150000"/>
              </a:lnSpc>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（フル）プロフェッサー　（教授）</a:t>
            </a:r>
            <a:endParaRPr lang="en-US" altLang="ja-JP" sz="2400" b="1" dirty="0">
              <a:latin typeface="ＭＳ Ｐゴシック" panose="020B0600070205080204" pitchFamily="50" charset="-128"/>
              <a:ea typeface="ＭＳ Ｐゴシック" panose="020B0600070205080204" pitchFamily="50" charset="-128"/>
            </a:endParaRPr>
          </a:p>
          <a:p>
            <a:pPr marL="457184" indent="-457184">
              <a:buFont typeface="+mj-lt"/>
              <a:buAutoNum type="arabicPeriod"/>
            </a:pP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291522D4-BD3F-4706-B697-9EF341DBDEDD}"/>
              </a:ext>
            </a:extLst>
          </p:cNvPr>
          <p:cNvSpPr txBox="1">
            <a:spLocks noChangeArrowheads="1"/>
          </p:cNvSpPr>
          <p:nvPr/>
        </p:nvSpPr>
        <p:spPr bwMode="auto">
          <a:xfrm>
            <a:off x="14199" y="44624"/>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アメリカの医学講座のシステム</a:t>
            </a:r>
          </a:p>
        </p:txBody>
      </p:sp>
      <p:sp>
        <p:nvSpPr>
          <p:cNvPr id="7" name="正方形/長方形 6">
            <a:extLst>
              <a:ext uri="{FF2B5EF4-FFF2-40B4-BE49-F238E27FC236}">
                <a16:creationId xmlns:a16="http://schemas.microsoft.com/office/drawing/2014/main" id="{0964EF75-80A6-48C2-A274-97BC4D4A1970}"/>
              </a:ext>
            </a:extLst>
          </p:cNvPr>
          <p:cNvSpPr/>
          <p:nvPr/>
        </p:nvSpPr>
        <p:spPr>
          <a:xfrm>
            <a:off x="7493648" y="4034029"/>
            <a:ext cx="1899718" cy="1200329"/>
          </a:xfrm>
          <a:prstGeom prst="rect">
            <a:avLst/>
          </a:prstGeom>
        </p:spPr>
        <p:txBody>
          <a:bodyPr wrap="square">
            <a:spAutoFit/>
          </a:bodyPr>
          <a:lstStyle/>
          <a:p>
            <a:endParaRPr lang="en-US" altLang="ja-JP" sz="2400" b="1" dirty="0">
              <a:latin typeface="ＭＳ Ｐゴシック" panose="020B0600070205080204" pitchFamily="50" charset="-128"/>
              <a:ea typeface="ＭＳ Ｐゴシック" panose="020B0600070205080204" pitchFamily="50" charset="-128"/>
            </a:endParaRPr>
          </a:p>
          <a:p>
            <a:r>
              <a:rPr lang="ja-JP" altLang="en-US" sz="2400" b="1" dirty="0">
                <a:latin typeface="ＭＳ Ｐゴシック" panose="020B0600070205080204" pitchFamily="50" charset="-128"/>
                <a:ea typeface="ＭＳ Ｐゴシック" panose="020B0600070205080204" pitchFamily="50" charset="-128"/>
              </a:rPr>
              <a:t>主任研究員</a:t>
            </a:r>
            <a:endParaRPr lang="en-US" altLang="ja-JP" sz="2400" b="1" dirty="0">
              <a:latin typeface="ＭＳ Ｐゴシック" panose="020B0600070205080204" pitchFamily="50" charset="-128"/>
              <a:ea typeface="ＭＳ Ｐゴシック" panose="020B0600070205080204" pitchFamily="50" charset="-128"/>
            </a:endParaRPr>
          </a:p>
          <a:p>
            <a:r>
              <a:rPr lang="en-US" altLang="ja-JP" sz="2400" b="1" dirty="0">
                <a:latin typeface="ＭＳ Ｐゴシック" panose="020B0600070205080204" pitchFamily="50" charset="-128"/>
                <a:ea typeface="ＭＳ Ｐゴシック" panose="020B0600070205080204" pitchFamily="50" charset="-128"/>
              </a:rPr>
              <a:t>= PI</a:t>
            </a:r>
            <a:endParaRPr lang="ja-JP" altLang="en-US" sz="2400" dirty="0"/>
          </a:p>
        </p:txBody>
      </p:sp>
      <p:sp>
        <p:nvSpPr>
          <p:cNvPr id="2" name="四角形: 角を丸くする 1">
            <a:extLst>
              <a:ext uri="{FF2B5EF4-FFF2-40B4-BE49-F238E27FC236}">
                <a16:creationId xmlns:a16="http://schemas.microsoft.com/office/drawing/2014/main" id="{E6935EA9-F21D-4ABA-4433-A335D6C0B501}"/>
              </a:ext>
            </a:extLst>
          </p:cNvPr>
          <p:cNvSpPr/>
          <p:nvPr/>
        </p:nvSpPr>
        <p:spPr>
          <a:xfrm>
            <a:off x="168154" y="2420888"/>
            <a:ext cx="6852118" cy="31683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下 4">
            <a:extLst>
              <a:ext uri="{FF2B5EF4-FFF2-40B4-BE49-F238E27FC236}">
                <a16:creationId xmlns:a16="http://schemas.microsoft.com/office/drawing/2014/main" id="{7E0A573A-B2A2-91F9-1AA2-71496098329B}"/>
              </a:ext>
            </a:extLst>
          </p:cNvPr>
          <p:cNvSpPr/>
          <p:nvPr/>
        </p:nvSpPr>
        <p:spPr>
          <a:xfrm>
            <a:off x="2541248" y="4287216"/>
            <a:ext cx="526570" cy="720080"/>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A2525B1E-3DCF-2665-D63C-FC0DAC5E4903}"/>
              </a:ext>
            </a:extLst>
          </p:cNvPr>
          <p:cNvSpPr txBox="1"/>
          <p:nvPr/>
        </p:nvSpPr>
        <p:spPr>
          <a:xfrm>
            <a:off x="3107093" y="4229800"/>
            <a:ext cx="4582274" cy="769441"/>
          </a:xfrm>
          <a:prstGeom prst="rect">
            <a:avLst/>
          </a:prstGeom>
          <a:noFill/>
        </p:spPr>
        <p:txBody>
          <a:bodyPr wrap="square">
            <a:spAutoFit/>
          </a:bodyPr>
          <a:lstStyle/>
          <a:p>
            <a:r>
              <a:rPr lang="ja-JP" altLang="en-US" sz="4400" b="1" dirty="0">
                <a:latin typeface="ＭＳ Ｐゴシック" panose="020B0600070205080204" pitchFamily="50" charset="-128"/>
                <a:ea typeface="ＭＳ Ｐゴシック" panose="020B0600070205080204" pitchFamily="50" charset="-128"/>
              </a:rPr>
              <a:t>？</a:t>
            </a:r>
            <a:endParaRPr lang="ja-JP" altLang="en-US" sz="4400" dirty="0"/>
          </a:p>
        </p:txBody>
      </p:sp>
      <p:sp>
        <p:nvSpPr>
          <p:cNvPr id="10" name="矢印: 下 9">
            <a:extLst>
              <a:ext uri="{FF2B5EF4-FFF2-40B4-BE49-F238E27FC236}">
                <a16:creationId xmlns:a16="http://schemas.microsoft.com/office/drawing/2014/main" id="{F2A3ACEE-8415-7337-315F-1B0E042E5076}"/>
              </a:ext>
            </a:extLst>
          </p:cNvPr>
          <p:cNvSpPr/>
          <p:nvPr/>
        </p:nvSpPr>
        <p:spPr>
          <a:xfrm>
            <a:off x="2580523" y="2965304"/>
            <a:ext cx="526570" cy="720080"/>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675784D0-34FC-33F1-C860-1562595F8AD5}"/>
              </a:ext>
            </a:extLst>
          </p:cNvPr>
          <p:cNvSpPr txBox="1"/>
          <p:nvPr/>
        </p:nvSpPr>
        <p:spPr>
          <a:xfrm>
            <a:off x="3107093" y="2914530"/>
            <a:ext cx="4582274" cy="769441"/>
          </a:xfrm>
          <a:prstGeom prst="rect">
            <a:avLst/>
          </a:prstGeom>
          <a:noFill/>
        </p:spPr>
        <p:txBody>
          <a:bodyPr wrap="square">
            <a:spAutoFit/>
          </a:bodyPr>
          <a:lstStyle/>
          <a:p>
            <a:r>
              <a:rPr lang="ja-JP" altLang="en-US" sz="4400" b="1" dirty="0">
                <a:latin typeface="ＭＳ Ｐゴシック" panose="020B0600070205080204" pitchFamily="50" charset="-128"/>
                <a:ea typeface="ＭＳ Ｐゴシック" panose="020B0600070205080204" pitchFamily="50" charset="-128"/>
              </a:rPr>
              <a:t>？</a:t>
            </a:r>
            <a:endParaRPr lang="ja-JP" altLang="en-US" sz="4400" dirty="0"/>
          </a:p>
        </p:txBody>
      </p:sp>
      <p:sp>
        <p:nvSpPr>
          <p:cNvPr id="12" name="右大かっこ 11">
            <a:extLst>
              <a:ext uri="{FF2B5EF4-FFF2-40B4-BE49-F238E27FC236}">
                <a16:creationId xmlns:a16="http://schemas.microsoft.com/office/drawing/2014/main" id="{743A9766-C69C-1EC7-83B5-CCB50630880A}"/>
              </a:ext>
            </a:extLst>
          </p:cNvPr>
          <p:cNvSpPr/>
          <p:nvPr/>
        </p:nvSpPr>
        <p:spPr>
          <a:xfrm>
            <a:off x="7174227" y="3861048"/>
            <a:ext cx="299784" cy="2304256"/>
          </a:xfrm>
          <a:prstGeom prst="rightBracke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335110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395536" y="637704"/>
            <a:ext cx="8534400" cy="5257800"/>
          </a:xfrm>
        </p:spPr>
        <p:txBody>
          <a:bodyPr/>
          <a:lstStyle/>
          <a:p>
            <a:pPr>
              <a:lnSpc>
                <a:spcPct val="150000"/>
              </a:lnSpc>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テニュア・トラック</a:t>
            </a:r>
            <a:endParaRPr lang="en-US" altLang="ja-JP" sz="2400" b="1" dirty="0">
              <a:latin typeface="ＭＳ Ｐゴシック" panose="020B0600070205080204" pitchFamily="50" charset="-128"/>
              <a:ea typeface="ＭＳ Ｐゴシック" panose="020B0600070205080204" pitchFamily="50" charset="-128"/>
            </a:endParaRPr>
          </a:p>
          <a:p>
            <a:pPr marL="0" indent="0">
              <a:lnSpc>
                <a:spcPct val="150000"/>
              </a:lnSpc>
              <a:buClr>
                <a:srgbClr val="FF0000"/>
              </a:buClr>
              <a:buNone/>
            </a:pPr>
            <a:r>
              <a:rPr lang="ja-JP" altLang="en-US" sz="2400" b="1" dirty="0">
                <a:latin typeface="ＭＳ Ｐゴシック" panose="020B0600070205080204" pitchFamily="50" charset="-128"/>
                <a:ea typeface="ＭＳ Ｐゴシック" panose="020B0600070205080204" pitchFamily="50" charset="-128"/>
              </a:rPr>
              <a:t>　　アシスタント教授として雇用</a:t>
            </a:r>
            <a:endParaRPr lang="en-US" altLang="ja-JP" sz="2400" b="1" dirty="0">
              <a:latin typeface="ＭＳ Ｐゴシック" panose="020B0600070205080204" pitchFamily="50" charset="-128"/>
              <a:ea typeface="ＭＳ Ｐゴシック" panose="020B0600070205080204" pitchFamily="50" charset="-128"/>
            </a:endParaRPr>
          </a:p>
          <a:p>
            <a:pPr marL="0" indent="0">
              <a:lnSpc>
                <a:spcPct val="150000"/>
              </a:lnSpc>
              <a:buClr>
                <a:srgbClr val="FF0000"/>
              </a:buClr>
              <a:buNone/>
            </a:pPr>
            <a:r>
              <a:rPr lang="ja-JP" altLang="en-US" sz="2400" b="1" dirty="0">
                <a:latin typeface="ＭＳ Ｐゴシック" panose="020B0600070205080204" pitchFamily="50" charset="-128"/>
                <a:ea typeface="ＭＳ Ｐゴシック" panose="020B0600070205080204" pitchFamily="50" charset="-128"/>
              </a:rPr>
              <a:t>　　全国公募：　</a:t>
            </a:r>
            <a:r>
              <a:rPr lang="en-US" altLang="ja-JP" sz="2400" b="1" dirty="0">
                <a:latin typeface="ＭＳ Ｐゴシック" panose="020B0600070205080204" pitchFamily="50" charset="-128"/>
                <a:ea typeface="ＭＳ Ｐゴシック" panose="020B0600070205080204" pitchFamily="50" charset="-128"/>
              </a:rPr>
              <a:t>100</a:t>
            </a:r>
            <a:r>
              <a:rPr lang="ja-JP" altLang="en-US" sz="2400" b="1" dirty="0">
                <a:latin typeface="ＭＳ Ｐゴシック" panose="020B0600070205080204" pitchFamily="50" charset="-128"/>
                <a:ea typeface="ＭＳ Ｐゴシック" panose="020B0600070205080204" pitchFamily="50" charset="-128"/>
              </a:rPr>
              <a:t>人に</a:t>
            </a:r>
            <a:r>
              <a:rPr lang="en-US" altLang="ja-JP" sz="2400" b="1" dirty="0">
                <a:latin typeface="ＭＳ Ｐゴシック" panose="020B0600070205080204" pitchFamily="50" charset="-128"/>
                <a:ea typeface="ＭＳ Ｐゴシック" panose="020B0600070205080204" pitchFamily="50" charset="-128"/>
              </a:rPr>
              <a:t>1</a:t>
            </a:r>
            <a:r>
              <a:rPr lang="ja-JP" altLang="en-US" sz="2400" b="1" dirty="0">
                <a:latin typeface="ＭＳ Ｐゴシック" panose="020B0600070205080204" pitchFamily="50" charset="-128"/>
                <a:ea typeface="ＭＳ Ｐゴシック" panose="020B0600070205080204" pitchFamily="50" charset="-128"/>
              </a:rPr>
              <a:t>人が採用</a:t>
            </a:r>
            <a:endParaRPr lang="en-US" altLang="ja-JP" sz="2400" b="1" dirty="0">
              <a:latin typeface="ＭＳ Ｐゴシック" panose="020B0600070205080204" pitchFamily="50" charset="-128"/>
              <a:ea typeface="ＭＳ Ｐゴシック" panose="020B0600070205080204" pitchFamily="50" charset="-128"/>
            </a:endParaRPr>
          </a:p>
          <a:p>
            <a:pPr marL="0" indent="0">
              <a:lnSpc>
                <a:spcPct val="150000"/>
              </a:lnSpc>
              <a:buClr>
                <a:srgbClr val="FF0000"/>
              </a:buClr>
              <a:buNone/>
            </a:pPr>
            <a:r>
              <a:rPr lang="ja-JP" altLang="en-US" sz="2400" b="1" dirty="0">
                <a:latin typeface="ＭＳ Ｐゴシック" panose="020B0600070205080204" pitchFamily="50" charset="-128"/>
                <a:ea typeface="ＭＳ Ｐゴシック" panose="020B0600070205080204" pitchFamily="50" charset="-128"/>
              </a:rPr>
              <a:t>　　研究・</a:t>
            </a:r>
            <a:r>
              <a:rPr lang="ja-JP" altLang="en-US" sz="2400" b="1" dirty="0">
                <a:solidFill>
                  <a:srgbClr val="FF0000"/>
                </a:solidFill>
                <a:latin typeface="ＭＳ Ｐゴシック" panose="020B0600070205080204" pitchFamily="50" charset="-128"/>
                <a:ea typeface="ＭＳ Ｐゴシック" panose="020B0600070205080204" pitchFamily="50" charset="-128"/>
              </a:rPr>
              <a:t>教育</a:t>
            </a:r>
            <a:r>
              <a:rPr lang="ja-JP" altLang="en-US" sz="2400" b="1" dirty="0">
                <a:latin typeface="ＭＳ Ｐゴシック" panose="020B0600070205080204" pitchFamily="50" charset="-128"/>
                <a:ea typeface="ＭＳ Ｐゴシック" panose="020B0600070205080204" pitchFamily="50" charset="-128"/>
              </a:rPr>
              <a:t>・管理運営の三ポイントで評価</a:t>
            </a:r>
            <a:endParaRPr lang="en-US" altLang="ja-JP" sz="2400" b="1" dirty="0">
              <a:latin typeface="ＭＳ Ｐゴシック" panose="020B0600070205080204" pitchFamily="50" charset="-128"/>
              <a:ea typeface="ＭＳ Ｐゴシック" panose="020B0600070205080204" pitchFamily="50" charset="-128"/>
            </a:endParaRPr>
          </a:p>
          <a:p>
            <a:pPr marL="0" indent="0">
              <a:lnSpc>
                <a:spcPct val="150000"/>
              </a:lnSpc>
              <a:buClr>
                <a:srgbClr val="FF0000"/>
              </a:buClr>
              <a:buNone/>
            </a:pPr>
            <a:r>
              <a:rPr lang="ja-JP" altLang="en-US" sz="2400" b="1" dirty="0">
                <a:latin typeface="ＭＳ Ｐゴシック" panose="020B0600070205080204" pitchFamily="50" charset="-128"/>
                <a:ea typeface="ＭＳ Ｐゴシック" panose="020B0600070205080204" pitchFamily="50" charset="-128"/>
              </a:rPr>
              <a:t>　　６年間の任期　（基本的に昇進させるための制度）</a:t>
            </a:r>
            <a:endParaRPr lang="en-US" altLang="ja-JP" sz="2400" b="1" dirty="0">
              <a:latin typeface="ＭＳ Ｐゴシック" panose="020B0600070205080204" pitchFamily="50" charset="-128"/>
              <a:ea typeface="ＭＳ Ｐゴシック" panose="020B0600070205080204" pitchFamily="50" charset="-128"/>
            </a:endParaRPr>
          </a:p>
          <a:p>
            <a:pPr marL="0" indent="0">
              <a:lnSpc>
                <a:spcPct val="150000"/>
              </a:lnSpc>
              <a:buClr>
                <a:srgbClr val="FF0000"/>
              </a:buClr>
              <a:buNone/>
            </a:pPr>
            <a:r>
              <a:rPr lang="ja-JP" altLang="en-US" sz="2400" b="1" dirty="0">
                <a:latin typeface="ＭＳ Ｐゴシック" panose="020B0600070205080204" pitchFamily="50" charset="-128"/>
                <a:ea typeface="ＭＳ Ｐゴシック" panose="020B0600070205080204" pitchFamily="50" charset="-128"/>
              </a:rPr>
              <a:t>　　評価項目達成で終身雇用（テニュア）アソシエイト教授に</a:t>
            </a:r>
            <a:endParaRPr lang="en-US" altLang="ja-JP" sz="2400" b="1" dirty="0">
              <a:latin typeface="ＭＳ Ｐゴシック" panose="020B0600070205080204" pitchFamily="50" charset="-128"/>
              <a:ea typeface="ＭＳ Ｐゴシック" panose="020B0600070205080204" pitchFamily="50" charset="-128"/>
            </a:endParaRPr>
          </a:p>
          <a:p>
            <a:pPr marL="0" indent="0">
              <a:lnSpc>
                <a:spcPct val="150000"/>
              </a:lnSpc>
              <a:buClr>
                <a:srgbClr val="FF0000"/>
              </a:buClr>
              <a:buNone/>
            </a:pPr>
            <a:r>
              <a:rPr lang="ja-JP" altLang="en-US" sz="2400" b="1" dirty="0">
                <a:latin typeface="ＭＳ Ｐゴシック" panose="020B0600070205080204" pitchFamily="50" charset="-128"/>
                <a:ea typeface="ＭＳ Ｐゴシック" panose="020B0600070205080204" pitchFamily="50" charset="-128"/>
              </a:rPr>
              <a:t>　　大学・講座のシニア・メンバーはテニュア取得を支援</a:t>
            </a:r>
            <a:endParaRPr lang="en-US" altLang="ja-JP" sz="2400" b="1" dirty="0">
              <a:latin typeface="ＭＳ Ｐゴシック" panose="020B0600070205080204" pitchFamily="50" charset="-128"/>
              <a:ea typeface="ＭＳ Ｐゴシック" panose="020B0600070205080204" pitchFamily="50" charset="-128"/>
            </a:endParaRPr>
          </a:p>
          <a:p>
            <a:pPr marL="0" indent="0">
              <a:lnSpc>
                <a:spcPct val="150000"/>
              </a:lnSpc>
              <a:buClr>
                <a:srgbClr val="FF0000"/>
              </a:buClr>
              <a:buNone/>
            </a:pPr>
            <a:r>
              <a:rPr lang="ja-JP" altLang="en-US" sz="2400" b="1" dirty="0">
                <a:latin typeface="ＭＳ Ｐゴシック" panose="020B0600070205080204" pitchFamily="50" charset="-128"/>
                <a:ea typeface="ＭＳ Ｐゴシック" panose="020B0600070205080204" pitchFamily="50" charset="-128"/>
              </a:rPr>
              <a:t>　　大学がスタートアップ支援（数千万円）</a:t>
            </a:r>
            <a:endParaRPr lang="en-US" altLang="ja-JP" sz="2400" b="1" dirty="0">
              <a:latin typeface="ＭＳ Ｐゴシック" panose="020B0600070205080204" pitchFamily="50" charset="-128"/>
              <a:ea typeface="ＭＳ Ｐゴシック" panose="020B0600070205080204" pitchFamily="50" charset="-128"/>
            </a:endParaRPr>
          </a:p>
          <a:p>
            <a:pPr>
              <a:lnSpc>
                <a:spcPct val="150000"/>
              </a:lnSpc>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クリニカル・トラック：臨床を中心に行う教員</a:t>
            </a:r>
            <a:endParaRPr lang="en-US" altLang="ja-JP" sz="2400" b="1" dirty="0">
              <a:latin typeface="ＭＳ Ｐゴシック" panose="020B0600070205080204" pitchFamily="50" charset="-128"/>
              <a:ea typeface="ＭＳ Ｐゴシック" panose="020B0600070205080204" pitchFamily="50" charset="-128"/>
            </a:endParaRPr>
          </a:p>
          <a:p>
            <a:pPr>
              <a:lnSpc>
                <a:spcPct val="150000"/>
              </a:lnSpc>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リサーチ・トラック：　研究を中心に行う教員</a:t>
            </a: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p:txBody>
      </p:sp>
      <p:sp>
        <p:nvSpPr>
          <p:cNvPr id="6" name="テキスト ボックス 3">
            <a:extLst>
              <a:ext uri="{FF2B5EF4-FFF2-40B4-BE49-F238E27FC236}">
                <a16:creationId xmlns:a16="http://schemas.microsoft.com/office/drawing/2014/main" id="{2063A51E-5657-491F-8C74-417811436774}"/>
              </a:ext>
            </a:extLst>
          </p:cNvPr>
          <p:cNvSpPr txBox="1">
            <a:spLocks noChangeArrowheads="1"/>
          </p:cNvSpPr>
          <p:nvPr/>
        </p:nvSpPr>
        <p:spPr bwMode="auto">
          <a:xfrm>
            <a:off x="0" y="52929"/>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アメリカ医学部教員の三つの道</a:t>
            </a:r>
          </a:p>
        </p:txBody>
      </p:sp>
    </p:spTree>
    <p:extLst>
      <p:ext uri="{BB962C8B-B14F-4D97-AF65-F5344CB8AC3E}">
        <p14:creationId xmlns:p14="http://schemas.microsoft.com/office/powerpoint/2010/main" val="3707129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6D93D3-CB73-4C19-9BC7-1D8C18D516D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D8DA930D-9E9C-4055-8108-B27E5112BF22}"/>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CC71624-C175-4562-9C72-2D9749C45EA4}"/>
              </a:ext>
            </a:extLst>
          </p:cNvPr>
          <p:cNvSpPr>
            <a:spLocks noGrp="1"/>
          </p:cNvSpPr>
          <p:nvPr>
            <p:ph type="sldNum" sz="quarter" idx="12"/>
          </p:nvPr>
        </p:nvSpPr>
        <p:spPr/>
        <p:txBody>
          <a:bodyPr/>
          <a:lstStyle/>
          <a:p>
            <a:pPr>
              <a:defRPr/>
            </a:pPr>
            <a:fld id="{62A40F47-107D-4008-AA85-B2B639D47E22}" type="slidenum">
              <a:rPr lang="en-US" altLang="ja-JP" smtClean="0"/>
              <a:pPr>
                <a:defRPr/>
              </a:pPr>
              <a:t>43</a:t>
            </a:fld>
            <a:endParaRPr lang="en-US" altLang="ja-JP" dirty="0"/>
          </a:p>
        </p:txBody>
      </p:sp>
      <p:pic>
        <p:nvPicPr>
          <p:cNvPr id="3074" name="Picture 2" descr="No automatic alt text available.">
            <a:extLst>
              <a:ext uri="{FF2B5EF4-FFF2-40B4-BE49-F238E27FC236}">
                <a16:creationId xmlns:a16="http://schemas.microsoft.com/office/drawing/2014/main" id="{65CA8C0D-6637-49DD-A533-804398F8B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226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683568" y="1124744"/>
            <a:ext cx="8534400" cy="5257800"/>
          </a:xfrm>
        </p:spPr>
        <p:txBody>
          <a:bodyPr/>
          <a:lstStyle/>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p:txBody>
      </p:sp>
      <p:sp>
        <p:nvSpPr>
          <p:cNvPr id="6" name="テキスト ボックス 3">
            <a:extLst>
              <a:ext uri="{FF2B5EF4-FFF2-40B4-BE49-F238E27FC236}">
                <a16:creationId xmlns:a16="http://schemas.microsoft.com/office/drawing/2014/main" id="{2063A51E-5657-491F-8C74-417811436774}"/>
              </a:ext>
            </a:extLst>
          </p:cNvPr>
          <p:cNvSpPr txBox="1">
            <a:spLocks noChangeArrowheads="1"/>
          </p:cNvSpPr>
          <p:nvPr/>
        </p:nvSpPr>
        <p:spPr bwMode="auto">
          <a:xfrm>
            <a:off x="0" y="116632"/>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アメリカの医学生による医学教育評価</a:t>
            </a:r>
            <a:endParaRPr lang="en-US" altLang="ja-JP" b="1" dirty="0">
              <a:solidFill>
                <a:srgbClr val="0000CC"/>
              </a:solidFill>
              <a:latin typeface="+mj-ea"/>
              <a:ea typeface="+mj-ea"/>
            </a:endParaRPr>
          </a:p>
        </p:txBody>
      </p:sp>
      <p:pic>
        <p:nvPicPr>
          <p:cNvPr id="2" name="図 1">
            <a:extLst>
              <a:ext uri="{FF2B5EF4-FFF2-40B4-BE49-F238E27FC236}">
                <a16:creationId xmlns:a16="http://schemas.microsoft.com/office/drawing/2014/main" id="{15737EBB-D1BF-4EE7-B15A-8A14A8BC1080}"/>
              </a:ext>
            </a:extLst>
          </p:cNvPr>
          <p:cNvPicPr>
            <a:picLocks noChangeAspect="1"/>
          </p:cNvPicPr>
          <p:nvPr/>
        </p:nvPicPr>
        <p:blipFill>
          <a:blip r:embed="rId3"/>
          <a:stretch>
            <a:fillRect/>
          </a:stretch>
        </p:blipFill>
        <p:spPr>
          <a:xfrm>
            <a:off x="73968" y="869074"/>
            <a:ext cx="9144000" cy="5955158"/>
          </a:xfrm>
          <a:prstGeom prst="rect">
            <a:avLst/>
          </a:prstGeom>
        </p:spPr>
      </p:pic>
      <p:sp>
        <p:nvSpPr>
          <p:cNvPr id="3" name="テキスト ボックス 2">
            <a:extLst>
              <a:ext uri="{FF2B5EF4-FFF2-40B4-BE49-F238E27FC236}">
                <a16:creationId xmlns:a16="http://schemas.microsoft.com/office/drawing/2014/main" id="{A16BDC08-C6E1-408D-A851-AE19686FA358}"/>
              </a:ext>
            </a:extLst>
          </p:cNvPr>
          <p:cNvSpPr txBox="1"/>
          <p:nvPr/>
        </p:nvSpPr>
        <p:spPr>
          <a:xfrm>
            <a:off x="1001980" y="605271"/>
            <a:ext cx="6750566" cy="584775"/>
          </a:xfrm>
          <a:prstGeom prst="rect">
            <a:avLst/>
          </a:prstGeom>
          <a:noFill/>
        </p:spPr>
        <p:txBody>
          <a:bodyPr wrap="none" rtlCol="0">
            <a:spAutoFit/>
          </a:bodyPr>
          <a:lstStyle/>
          <a:p>
            <a:r>
              <a:rPr lang="en-US" altLang="ja-JP" sz="3200" b="1" dirty="0">
                <a:solidFill>
                  <a:srgbClr val="FF0000"/>
                </a:solidFill>
              </a:rPr>
              <a:t>2012</a:t>
            </a:r>
            <a:r>
              <a:rPr lang="ja-JP" altLang="en-US" sz="3200" b="1" dirty="0">
                <a:solidFill>
                  <a:srgbClr val="FF0000"/>
                </a:solidFill>
              </a:rPr>
              <a:t>年　微生物学・感染症学　評価</a:t>
            </a:r>
            <a:endParaRPr kumimoji="1" lang="ja-JP" altLang="en-US" sz="3200" b="1" dirty="0">
              <a:solidFill>
                <a:srgbClr val="FF0000"/>
              </a:solidFill>
            </a:endParaRPr>
          </a:p>
        </p:txBody>
      </p:sp>
      <p:sp>
        <p:nvSpPr>
          <p:cNvPr id="7" name="テキスト ボックス 6">
            <a:extLst>
              <a:ext uri="{FF2B5EF4-FFF2-40B4-BE49-F238E27FC236}">
                <a16:creationId xmlns:a16="http://schemas.microsoft.com/office/drawing/2014/main" id="{F2EB910D-CC53-4814-B5FB-360213283034}"/>
              </a:ext>
            </a:extLst>
          </p:cNvPr>
          <p:cNvSpPr txBox="1"/>
          <p:nvPr/>
        </p:nvSpPr>
        <p:spPr>
          <a:xfrm>
            <a:off x="7752546" y="709245"/>
            <a:ext cx="1415772" cy="830997"/>
          </a:xfrm>
          <a:prstGeom prst="rect">
            <a:avLst/>
          </a:prstGeom>
          <a:noFill/>
        </p:spPr>
        <p:txBody>
          <a:bodyPr wrap="none" rtlCol="0">
            <a:spAutoFit/>
          </a:bodyPr>
          <a:lstStyle/>
          <a:p>
            <a:r>
              <a:rPr kumimoji="1" lang="ja-JP" altLang="en-US" sz="4800" b="1" dirty="0">
                <a:solidFill>
                  <a:srgbClr val="FF0000"/>
                </a:solidFill>
              </a:rPr>
              <a:t>角田</a:t>
            </a:r>
          </a:p>
        </p:txBody>
      </p:sp>
      <p:sp>
        <p:nvSpPr>
          <p:cNvPr id="8" name="テキスト ボックス 7">
            <a:extLst>
              <a:ext uri="{FF2B5EF4-FFF2-40B4-BE49-F238E27FC236}">
                <a16:creationId xmlns:a16="http://schemas.microsoft.com/office/drawing/2014/main" id="{92EA034B-55A8-4A25-9393-6A43EEEA780B}"/>
              </a:ext>
            </a:extLst>
          </p:cNvPr>
          <p:cNvSpPr txBox="1"/>
          <p:nvPr/>
        </p:nvSpPr>
        <p:spPr>
          <a:xfrm>
            <a:off x="251520" y="2937923"/>
            <a:ext cx="5724644" cy="461665"/>
          </a:xfrm>
          <a:prstGeom prst="rect">
            <a:avLst/>
          </a:prstGeom>
          <a:solidFill>
            <a:schemeClr val="tx2"/>
          </a:solidFill>
        </p:spPr>
        <p:txBody>
          <a:bodyPr wrap="none" rtlCol="0">
            <a:spAutoFit/>
          </a:bodyPr>
          <a:lstStyle/>
          <a:p>
            <a:r>
              <a:rPr lang="ja-JP" altLang="en-US" sz="2400" b="1" dirty="0">
                <a:solidFill>
                  <a:srgbClr val="FF0000"/>
                </a:solidFill>
              </a:rPr>
              <a:t>感染症に対する液性免疫（</a:t>
            </a:r>
            <a:r>
              <a:rPr lang="en-US" altLang="ja-JP" sz="2400" b="1" dirty="0">
                <a:solidFill>
                  <a:srgbClr val="FF0000"/>
                </a:solidFill>
              </a:rPr>
              <a:t>10</a:t>
            </a:r>
            <a:r>
              <a:rPr lang="ja-JP" altLang="en-US" sz="2400" b="1" dirty="0">
                <a:solidFill>
                  <a:srgbClr val="FF0000"/>
                </a:solidFill>
              </a:rPr>
              <a:t>）角田先生</a:t>
            </a:r>
            <a:endParaRPr kumimoji="1" lang="ja-JP" altLang="en-US" sz="2400" b="1" dirty="0">
              <a:solidFill>
                <a:srgbClr val="FF0000"/>
              </a:solidFill>
            </a:endParaRPr>
          </a:p>
        </p:txBody>
      </p:sp>
      <p:sp>
        <p:nvSpPr>
          <p:cNvPr id="4" name="正方形/長方形 3">
            <a:extLst>
              <a:ext uri="{FF2B5EF4-FFF2-40B4-BE49-F238E27FC236}">
                <a16:creationId xmlns:a16="http://schemas.microsoft.com/office/drawing/2014/main" id="{2F5F211B-FAE8-4FD4-9DA8-005DE8638F54}"/>
              </a:ext>
            </a:extLst>
          </p:cNvPr>
          <p:cNvSpPr/>
          <p:nvPr/>
        </p:nvSpPr>
        <p:spPr>
          <a:xfrm>
            <a:off x="1979712" y="4725144"/>
            <a:ext cx="5416868" cy="2062103"/>
          </a:xfrm>
          <a:prstGeom prst="rect">
            <a:avLst/>
          </a:prstGeom>
          <a:solidFill>
            <a:schemeClr val="bg1"/>
          </a:solidFill>
        </p:spPr>
        <p:txBody>
          <a:bodyPr wrap="none">
            <a:spAutoFit/>
          </a:bodyPr>
          <a:lstStyle/>
          <a:p>
            <a:r>
              <a:rPr lang="en-US" altLang="ja-JP" sz="3200" b="1" dirty="0">
                <a:solidFill>
                  <a:srgbClr val="FF0000"/>
                </a:solidFill>
              </a:rPr>
              <a:t>1</a:t>
            </a:r>
            <a:r>
              <a:rPr lang="ja-JP" altLang="en-US" sz="3200" b="1" dirty="0">
                <a:solidFill>
                  <a:srgbClr val="FF0000"/>
                </a:solidFill>
              </a:rPr>
              <a:t>　不満　　　　　　　</a:t>
            </a:r>
            <a:r>
              <a:rPr lang="en-US" altLang="ja-JP" sz="3200" b="1" dirty="0">
                <a:solidFill>
                  <a:srgbClr val="FF0000"/>
                </a:solidFill>
              </a:rPr>
              <a:t>7.1</a:t>
            </a:r>
            <a:r>
              <a:rPr lang="ja-JP" altLang="en-US" sz="3200" b="1" dirty="0">
                <a:solidFill>
                  <a:srgbClr val="FF0000"/>
                </a:solidFill>
              </a:rPr>
              <a:t>％</a:t>
            </a:r>
            <a:endParaRPr lang="en-US" altLang="ja-JP" sz="3200" b="1" dirty="0">
              <a:solidFill>
                <a:srgbClr val="FF0000"/>
              </a:solidFill>
            </a:endParaRPr>
          </a:p>
          <a:p>
            <a:r>
              <a:rPr lang="en-US" altLang="ja-JP" sz="3200" b="1" dirty="0">
                <a:solidFill>
                  <a:srgbClr val="FF0000"/>
                </a:solidFill>
              </a:rPr>
              <a:t>2</a:t>
            </a:r>
            <a:r>
              <a:rPr lang="ja-JP" altLang="en-US" sz="3200" b="1" dirty="0">
                <a:solidFill>
                  <a:srgbClr val="FF0000"/>
                </a:solidFill>
              </a:rPr>
              <a:t>　十分　　　　　　　</a:t>
            </a:r>
            <a:r>
              <a:rPr lang="en-US" altLang="ja-JP" sz="3200" b="1" dirty="0">
                <a:solidFill>
                  <a:srgbClr val="FF0000"/>
                </a:solidFill>
              </a:rPr>
              <a:t>60</a:t>
            </a:r>
            <a:r>
              <a:rPr lang="ja-JP" altLang="en-US" sz="3200" b="1" dirty="0">
                <a:solidFill>
                  <a:srgbClr val="FF0000"/>
                </a:solidFill>
              </a:rPr>
              <a:t>％</a:t>
            </a:r>
            <a:endParaRPr lang="en-US" altLang="ja-JP" sz="3200" b="1" dirty="0">
              <a:solidFill>
                <a:srgbClr val="FF0000"/>
              </a:solidFill>
            </a:endParaRPr>
          </a:p>
          <a:p>
            <a:r>
              <a:rPr lang="en-US" altLang="ja-JP" sz="3200" b="1" dirty="0">
                <a:solidFill>
                  <a:srgbClr val="FF0000"/>
                </a:solidFill>
              </a:rPr>
              <a:t>3</a:t>
            </a:r>
            <a:r>
              <a:rPr lang="ja-JP" altLang="en-US" sz="3200" b="1" dirty="0">
                <a:solidFill>
                  <a:srgbClr val="FF0000"/>
                </a:solidFill>
              </a:rPr>
              <a:t>　素晴らしい　　　　</a:t>
            </a:r>
            <a:r>
              <a:rPr lang="en-US" altLang="ja-JP" sz="3200" b="1" dirty="0">
                <a:solidFill>
                  <a:srgbClr val="FF0000"/>
                </a:solidFill>
              </a:rPr>
              <a:t>29</a:t>
            </a:r>
            <a:r>
              <a:rPr lang="ja-JP" altLang="en-US" sz="3200" b="1" dirty="0">
                <a:solidFill>
                  <a:srgbClr val="FF0000"/>
                </a:solidFill>
              </a:rPr>
              <a:t>％</a:t>
            </a:r>
            <a:endParaRPr lang="en-US" altLang="ja-JP" sz="3200" b="1" dirty="0">
              <a:solidFill>
                <a:srgbClr val="FF0000"/>
              </a:solidFill>
            </a:endParaRPr>
          </a:p>
          <a:p>
            <a:r>
              <a:rPr lang="en-US" altLang="ja-JP" sz="3200" b="1" dirty="0">
                <a:solidFill>
                  <a:srgbClr val="FF0000"/>
                </a:solidFill>
              </a:rPr>
              <a:t>4</a:t>
            </a:r>
            <a:r>
              <a:rPr lang="ja-JP" altLang="en-US" sz="3200" b="1" dirty="0">
                <a:solidFill>
                  <a:srgbClr val="FF0000"/>
                </a:solidFill>
              </a:rPr>
              <a:t>　欠席　　　　　　　</a:t>
            </a:r>
            <a:r>
              <a:rPr lang="en-US" altLang="ja-JP" sz="3200" b="1" dirty="0">
                <a:solidFill>
                  <a:srgbClr val="FF0000"/>
                </a:solidFill>
              </a:rPr>
              <a:t>3.5</a:t>
            </a:r>
            <a:r>
              <a:rPr lang="ja-JP" altLang="en-US" sz="3200" b="1" dirty="0">
                <a:solidFill>
                  <a:srgbClr val="FF0000"/>
                </a:solidFill>
              </a:rPr>
              <a:t>％</a:t>
            </a:r>
            <a:endParaRPr lang="ja-JP" altLang="en-US" sz="3200" dirty="0"/>
          </a:p>
        </p:txBody>
      </p:sp>
    </p:spTree>
    <p:extLst>
      <p:ext uri="{BB962C8B-B14F-4D97-AF65-F5344CB8AC3E}">
        <p14:creationId xmlns:p14="http://schemas.microsoft.com/office/powerpoint/2010/main" val="4182665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9D6785-56D7-480C-A6E6-24AF91F6FA0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0C2CD34-0C78-4A73-A30E-3050315BC536}"/>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DC03DC1-04FA-4B3F-B8A5-2F5EC10CAA44}"/>
              </a:ext>
            </a:extLst>
          </p:cNvPr>
          <p:cNvSpPr>
            <a:spLocks noGrp="1"/>
          </p:cNvSpPr>
          <p:nvPr>
            <p:ph type="sldNum" sz="quarter" idx="12"/>
          </p:nvPr>
        </p:nvSpPr>
        <p:spPr/>
        <p:txBody>
          <a:bodyPr/>
          <a:lstStyle/>
          <a:p>
            <a:pPr>
              <a:defRPr/>
            </a:pPr>
            <a:fld id="{62A40F47-107D-4008-AA85-B2B639D47E22}" type="slidenum">
              <a:rPr lang="en-US" altLang="ja-JP" smtClean="0"/>
              <a:pPr>
                <a:defRPr/>
              </a:pPr>
              <a:t>45</a:t>
            </a:fld>
            <a:endParaRPr lang="en-US" altLang="ja-JP" dirty="0"/>
          </a:p>
        </p:txBody>
      </p:sp>
      <p:pic>
        <p:nvPicPr>
          <p:cNvPr id="5" name="図 4">
            <a:extLst>
              <a:ext uri="{FF2B5EF4-FFF2-40B4-BE49-F238E27FC236}">
                <a16:creationId xmlns:a16="http://schemas.microsoft.com/office/drawing/2014/main" id="{170E11D1-2318-4407-A8B0-D448F6C6CA99}"/>
              </a:ext>
            </a:extLst>
          </p:cNvPr>
          <p:cNvPicPr>
            <a:picLocks noChangeAspect="1"/>
          </p:cNvPicPr>
          <p:nvPr/>
        </p:nvPicPr>
        <p:blipFill>
          <a:blip r:embed="rId2"/>
          <a:stretch>
            <a:fillRect/>
          </a:stretch>
        </p:blipFill>
        <p:spPr>
          <a:xfrm>
            <a:off x="685797" y="591833"/>
            <a:ext cx="7879501" cy="6266167"/>
          </a:xfrm>
          <a:prstGeom prst="rect">
            <a:avLst/>
          </a:prstGeom>
        </p:spPr>
      </p:pic>
      <p:pic>
        <p:nvPicPr>
          <p:cNvPr id="6" name="図 5">
            <a:extLst>
              <a:ext uri="{FF2B5EF4-FFF2-40B4-BE49-F238E27FC236}">
                <a16:creationId xmlns:a16="http://schemas.microsoft.com/office/drawing/2014/main" id="{D5798D3C-A8CA-4D0D-B670-754EBF197319}"/>
              </a:ext>
            </a:extLst>
          </p:cNvPr>
          <p:cNvPicPr>
            <a:picLocks noChangeAspect="1"/>
          </p:cNvPicPr>
          <p:nvPr/>
        </p:nvPicPr>
        <p:blipFill>
          <a:blip r:embed="rId3"/>
          <a:stretch>
            <a:fillRect/>
          </a:stretch>
        </p:blipFill>
        <p:spPr>
          <a:xfrm>
            <a:off x="539023" y="-7302"/>
            <a:ext cx="6846751" cy="468767"/>
          </a:xfrm>
          <a:prstGeom prst="rect">
            <a:avLst/>
          </a:prstGeom>
        </p:spPr>
      </p:pic>
      <p:sp>
        <p:nvSpPr>
          <p:cNvPr id="7" name="テキスト ボックス 6">
            <a:extLst>
              <a:ext uri="{FF2B5EF4-FFF2-40B4-BE49-F238E27FC236}">
                <a16:creationId xmlns:a16="http://schemas.microsoft.com/office/drawing/2014/main" id="{C5E555E7-9100-4337-AE75-AC216D610313}"/>
              </a:ext>
            </a:extLst>
          </p:cNvPr>
          <p:cNvSpPr txBox="1"/>
          <p:nvPr/>
        </p:nvSpPr>
        <p:spPr>
          <a:xfrm>
            <a:off x="2466856" y="369886"/>
            <a:ext cx="6340197" cy="461665"/>
          </a:xfrm>
          <a:prstGeom prst="rect">
            <a:avLst/>
          </a:prstGeom>
          <a:solidFill>
            <a:schemeClr val="tx2"/>
          </a:solidFill>
        </p:spPr>
        <p:txBody>
          <a:bodyPr wrap="none" rtlCol="0">
            <a:spAutoFit/>
          </a:bodyPr>
          <a:lstStyle/>
          <a:p>
            <a:r>
              <a:rPr lang="ja-JP" altLang="en-US" sz="2400" b="1" dirty="0">
                <a:solidFill>
                  <a:srgbClr val="FF0000"/>
                </a:solidFill>
              </a:rPr>
              <a:t>角田先生に建設的なコメントをお願いします</a:t>
            </a:r>
            <a:endParaRPr kumimoji="1" lang="ja-JP" altLang="en-US" sz="2400" b="1" dirty="0">
              <a:solidFill>
                <a:srgbClr val="FF0000"/>
              </a:solidFill>
            </a:endParaRPr>
          </a:p>
        </p:txBody>
      </p:sp>
      <p:cxnSp>
        <p:nvCxnSpPr>
          <p:cNvPr id="9" name="直線コネクタ 8">
            <a:extLst>
              <a:ext uri="{FF2B5EF4-FFF2-40B4-BE49-F238E27FC236}">
                <a16:creationId xmlns:a16="http://schemas.microsoft.com/office/drawing/2014/main" id="{E27D8C16-9DB2-4D28-A4FC-69945D81BAE3}"/>
              </a:ext>
            </a:extLst>
          </p:cNvPr>
          <p:cNvCxnSpPr/>
          <p:nvPr/>
        </p:nvCxnSpPr>
        <p:spPr>
          <a:xfrm>
            <a:off x="1475656" y="1124744"/>
            <a:ext cx="1152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105D6E4E-8D31-4D92-B67F-A1F6960D95BA}"/>
              </a:ext>
            </a:extLst>
          </p:cNvPr>
          <p:cNvCxnSpPr>
            <a:cxnSpLocks/>
          </p:cNvCxnSpPr>
          <p:nvPr/>
        </p:nvCxnSpPr>
        <p:spPr>
          <a:xfrm>
            <a:off x="1475656" y="2204864"/>
            <a:ext cx="19442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C90428DD-4BC7-42BD-B3F5-DAF145E0B44B}"/>
              </a:ext>
            </a:extLst>
          </p:cNvPr>
          <p:cNvCxnSpPr>
            <a:cxnSpLocks/>
          </p:cNvCxnSpPr>
          <p:nvPr/>
        </p:nvCxnSpPr>
        <p:spPr>
          <a:xfrm>
            <a:off x="6643620" y="6669360"/>
            <a:ext cx="138476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F826910F-12C6-4A8F-B67A-01161E13B744}"/>
              </a:ext>
            </a:extLst>
          </p:cNvPr>
          <p:cNvSpPr/>
          <p:nvPr/>
        </p:nvSpPr>
        <p:spPr>
          <a:xfrm>
            <a:off x="-14975" y="1038508"/>
            <a:ext cx="1107996" cy="369332"/>
          </a:xfrm>
          <a:prstGeom prst="rect">
            <a:avLst/>
          </a:prstGeom>
        </p:spPr>
        <p:txBody>
          <a:bodyPr wrap="none">
            <a:spAutoFit/>
          </a:bodyPr>
          <a:lstStyle/>
          <a:p>
            <a:r>
              <a:rPr lang="ja-JP" altLang="en-US" b="1" dirty="0">
                <a:solidFill>
                  <a:srgbClr val="0000CC"/>
                </a:solidFill>
              </a:rPr>
              <a:t>いい仕事</a:t>
            </a:r>
            <a:endParaRPr lang="ja-JP" altLang="en-US" dirty="0"/>
          </a:p>
        </p:txBody>
      </p:sp>
      <p:sp>
        <p:nvSpPr>
          <p:cNvPr id="15" name="正方形/長方形 14">
            <a:extLst>
              <a:ext uri="{FF2B5EF4-FFF2-40B4-BE49-F238E27FC236}">
                <a16:creationId xmlns:a16="http://schemas.microsoft.com/office/drawing/2014/main" id="{6B53EC3F-24D4-487D-AA74-BCE77F7BBB5E}"/>
              </a:ext>
            </a:extLst>
          </p:cNvPr>
          <p:cNvSpPr/>
          <p:nvPr/>
        </p:nvSpPr>
        <p:spPr>
          <a:xfrm>
            <a:off x="24704" y="1937478"/>
            <a:ext cx="1107996" cy="369332"/>
          </a:xfrm>
          <a:prstGeom prst="rect">
            <a:avLst/>
          </a:prstGeom>
        </p:spPr>
        <p:txBody>
          <a:bodyPr wrap="none">
            <a:spAutoFit/>
          </a:bodyPr>
          <a:lstStyle/>
          <a:p>
            <a:r>
              <a:rPr lang="ja-JP" altLang="en-US" b="1" dirty="0">
                <a:solidFill>
                  <a:srgbClr val="0000CC"/>
                </a:solidFill>
              </a:rPr>
              <a:t>よい先生</a:t>
            </a:r>
            <a:endParaRPr lang="ja-JP" altLang="en-US" dirty="0"/>
          </a:p>
        </p:txBody>
      </p:sp>
      <p:sp>
        <p:nvSpPr>
          <p:cNvPr id="16" name="正方形/長方形 15">
            <a:extLst>
              <a:ext uri="{FF2B5EF4-FFF2-40B4-BE49-F238E27FC236}">
                <a16:creationId xmlns:a16="http://schemas.microsoft.com/office/drawing/2014/main" id="{BF68FC14-C561-4EDD-A5B5-4FA31FD7055A}"/>
              </a:ext>
            </a:extLst>
          </p:cNvPr>
          <p:cNvSpPr/>
          <p:nvPr/>
        </p:nvSpPr>
        <p:spPr>
          <a:xfrm>
            <a:off x="8093691" y="6192531"/>
            <a:ext cx="1132700" cy="646331"/>
          </a:xfrm>
          <a:prstGeom prst="rect">
            <a:avLst/>
          </a:prstGeom>
        </p:spPr>
        <p:txBody>
          <a:bodyPr wrap="square">
            <a:spAutoFit/>
          </a:bodyPr>
          <a:lstStyle/>
          <a:p>
            <a:r>
              <a:rPr lang="ja-JP" altLang="en-US" b="1" dirty="0">
                <a:solidFill>
                  <a:srgbClr val="0000CC"/>
                </a:solidFill>
              </a:rPr>
              <a:t>国試をカバー</a:t>
            </a:r>
            <a:endParaRPr lang="ja-JP" altLang="en-US" dirty="0"/>
          </a:p>
        </p:txBody>
      </p:sp>
    </p:spTree>
    <p:extLst>
      <p:ext uri="{BB962C8B-B14F-4D97-AF65-F5344CB8AC3E}">
        <p14:creationId xmlns:p14="http://schemas.microsoft.com/office/powerpoint/2010/main" val="4545249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9D6785-56D7-480C-A6E6-24AF91F6FA0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0C2CD34-0C78-4A73-A30E-3050315BC536}"/>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DC03DC1-04FA-4B3F-B8A5-2F5EC10CAA44}"/>
              </a:ext>
            </a:extLst>
          </p:cNvPr>
          <p:cNvSpPr>
            <a:spLocks noGrp="1"/>
          </p:cNvSpPr>
          <p:nvPr>
            <p:ph type="sldNum" sz="quarter" idx="12"/>
          </p:nvPr>
        </p:nvSpPr>
        <p:spPr/>
        <p:txBody>
          <a:bodyPr/>
          <a:lstStyle/>
          <a:p>
            <a:pPr>
              <a:defRPr/>
            </a:pPr>
            <a:fld id="{62A40F47-107D-4008-AA85-B2B639D47E22}" type="slidenum">
              <a:rPr lang="en-US" altLang="ja-JP" smtClean="0"/>
              <a:pPr>
                <a:defRPr/>
              </a:pPr>
              <a:t>46</a:t>
            </a:fld>
            <a:endParaRPr lang="en-US" altLang="ja-JP" dirty="0"/>
          </a:p>
        </p:txBody>
      </p:sp>
      <p:pic>
        <p:nvPicPr>
          <p:cNvPr id="5" name="図 4">
            <a:extLst>
              <a:ext uri="{FF2B5EF4-FFF2-40B4-BE49-F238E27FC236}">
                <a16:creationId xmlns:a16="http://schemas.microsoft.com/office/drawing/2014/main" id="{170E11D1-2318-4407-A8B0-D448F6C6CA99}"/>
              </a:ext>
            </a:extLst>
          </p:cNvPr>
          <p:cNvPicPr>
            <a:picLocks noChangeAspect="1"/>
          </p:cNvPicPr>
          <p:nvPr/>
        </p:nvPicPr>
        <p:blipFill>
          <a:blip r:embed="rId2"/>
          <a:stretch>
            <a:fillRect/>
          </a:stretch>
        </p:blipFill>
        <p:spPr>
          <a:xfrm>
            <a:off x="685797" y="591833"/>
            <a:ext cx="7879501" cy="6266167"/>
          </a:xfrm>
          <a:prstGeom prst="rect">
            <a:avLst/>
          </a:prstGeom>
        </p:spPr>
      </p:pic>
      <p:pic>
        <p:nvPicPr>
          <p:cNvPr id="6" name="図 5">
            <a:extLst>
              <a:ext uri="{FF2B5EF4-FFF2-40B4-BE49-F238E27FC236}">
                <a16:creationId xmlns:a16="http://schemas.microsoft.com/office/drawing/2014/main" id="{D5798D3C-A8CA-4D0D-B670-754EBF197319}"/>
              </a:ext>
            </a:extLst>
          </p:cNvPr>
          <p:cNvPicPr>
            <a:picLocks noChangeAspect="1"/>
          </p:cNvPicPr>
          <p:nvPr/>
        </p:nvPicPr>
        <p:blipFill>
          <a:blip r:embed="rId3"/>
          <a:stretch>
            <a:fillRect/>
          </a:stretch>
        </p:blipFill>
        <p:spPr>
          <a:xfrm>
            <a:off x="539023" y="-7302"/>
            <a:ext cx="6846751" cy="468767"/>
          </a:xfrm>
          <a:prstGeom prst="rect">
            <a:avLst/>
          </a:prstGeom>
        </p:spPr>
      </p:pic>
      <p:sp>
        <p:nvSpPr>
          <p:cNvPr id="7" name="テキスト ボックス 6">
            <a:extLst>
              <a:ext uri="{FF2B5EF4-FFF2-40B4-BE49-F238E27FC236}">
                <a16:creationId xmlns:a16="http://schemas.microsoft.com/office/drawing/2014/main" id="{C5E555E7-9100-4337-AE75-AC216D610313}"/>
              </a:ext>
            </a:extLst>
          </p:cNvPr>
          <p:cNvSpPr txBox="1"/>
          <p:nvPr/>
        </p:nvSpPr>
        <p:spPr>
          <a:xfrm>
            <a:off x="2466856" y="369886"/>
            <a:ext cx="6340197" cy="461665"/>
          </a:xfrm>
          <a:prstGeom prst="rect">
            <a:avLst/>
          </a:prstGeom>
          <a:solidFill>
            <a:schemeClr val="tx2"/>
          </a:solidFill>
        </p:spPr>
        <p:txBody>
          <a:bodyPr wrap="none" rtlCol="0">
            <a:spAutoFit/>
          </a:bodyPr>
          <a:lstStyle/>
          <a:p>
            <a:r>
              <a:rPr lang="ja-JP" altLang="en-US" sz="2400" b="1" dirty="0">
                <a:solidFill>
                  <a:srgbClr val="FF0000"/>
                </a:solidFill>
              </a:rPr>
              <a:t>角田先生に建設的なコメントをお願いします</a:t>
            </a:r>
            <a:endParaRPr kumimoji="1" lang="ja-JP" altLang="en-US" sz="2400" b="1" dirty="0">
              <a:solidFill>
                <a:srgbClr val="FF0000"/>
              </a:solidFill>
            </a:endParaRPr>
          </a:p>
        </p:txBody>
      </p:sp>
      <p:sp>
        <p:nvSpPr>
          <p:cNvPr id="8" name="テキスト ボックス 7">
            <a:extLst>
              <a:ext uri="{FF2B5EF4-FFF2-40B4-BE49-F238E27FC236}">
                <a16:creationId xmlns:a16="http://schemas.microsoft.com/office/drawing/2014/main" id="{D3261AE7-9DEE-4F89-A4E4-2D26792E3DB5}"/>
              </a:ext>
            </a:extLst>
          </p:cNvPr>
          <p:cNvSpPr txBox="1"/>
          <p:nvPr/>
        </p:nvSpPr>
        <p:spPr>
          <a:xfrm>
            <a:off x="3131840" y="1652138"/>
            <a:ext cx="3595856" cy="307777"/>
          </a:xfrm>
          <a:prstGeom prst="rect">
            <a:avLst/>
          </a:prstGeom>
          <a:solidFill>
            <a:schemeClr val="tx2"/>
          </a:solidFill>
        </p:spPr>
        <p:txBody>
          <a:bodyPr wrap="none" rtlCol="0">
            <a:spAutoFit/>
          </a:bodyPr>
          <a:lstStyle/>
          <a:p>
            <a:r>
              <a:rPr lang="ja-JP" altLang="en-US" sz="1400" b="1" dirty="0">
                <a:solidFill>
                  <a:srgbClr val="FF0000"/>
                </a:solidFill>
              </a:rPr>
              <a:t>理解困難、要点は強調はできてるんだけど</a:t>
            </a:r>
            <a:endParaRPr kumimoji="1" lang="ja-JP" altLang="en-US" sz="1400" b="1" dirty="0">
              <a:solidFill>
                <a:srgbClr val="FF0000"/>
              </a:solidFill>
            </a:endParaRPr>
          </a:p>
        </p:txBody>
      </p:sp>
      <p:sp>
        <p:nvSpPr>
          <p:cNvPr id="9" name="テキスト ボックス 8">
            <a:extLst>
              <a:ext uri="{FF2B5EF4-FFF2-40B4-BE49-F238E27FC236}">
                <a16:creationId xmlns:a16="http://schemas.microsoft.com/office/drawing/2014/main" id="{0747AC84-4871-4A4A-97C0-6D1C9779335D}"/>
              </a:ext>
            </a:extLst>
          </p:cNvPr>
          <p:cNvSpPr txBox="1"/>
          <p:nvPr/>
        </p:nvSpPr>
        <p:spPr>
          <a:xfrm>
            <a:off x="2363769" y="2924944"/>
            <a:ext cx="6647974" cy="307777"/>
          </a:xfrm>
          <a:prstGeom prst="rect">
            <a:avLst/>
          </a:prstGeom>
          <a:noFill/>
        </p:spPr>
        <p:txBody>
          <a:bodyPr wrap="none" rtlCol="0">
            <a:spAutoFit/>
          </a:bodyPr>
          <a:lstStyle/>
          <a:p>
            <a:r>
              <a:rPr lang="ja-JP" altLang="en-US" sz="1400" b="1" dirty="0">
                <a:solidFill>
                  <a:srgbClr val="0000CC"/>
                </a:solidFill>
              </a:rPr>
              <a:t>彼の講義はよく理解することができなかった。講義を最後まで聞くのは大変苦痛</a:t>
            </a:r>
            <a:endParaRPr kumimoji="1" lang="ja-JP" altLang="en-US" sz="1400" b="1" dirty="0">
              <a:solidFill>
                <a:srgbClr val="0000CC"/>
              </a:solidFill>
            </a:endParaRPr>
          </a:p>
        </p:txBody>
      </p:sp>
      <p:sp>
        <p:nvSpPr>
          <p:cNvPr id="10" name="テキスト ボックス 9">
            <a:extLst>
              <a:ext uri="{FF2B5EF4-FFF2-40B4-BE49-F238E27FC236}">
                <a16:creationId xmlns:a16="http://schemas.microsoft.com/office/drawing/2014/main" id="{5E19282D-8449-4E87-B757-D241441EE68B}"/>
              </a:ext>
            </a:extLst>
          </p:cNvPr>
          <p:cNvSpPr txBox="1"/>
          <p:nvPr/>
        </p:nvSpPr>
        <p:spPr>
          <a:xfrm>
            <a:off x="4151555" y="3222425"/>
            <a:ext cx="1980029" cy="307777"/>
          </a:xfrm>
          <a:prstGeom prst="rect">
            <a:avLst/>
          </a:prstGeom>
          <a:noFill/>
        </p:spPr>
        <p:txBody>
          <a:bodyPr wrap="none" rtlCol="0">
            <a:spAutoFit/>
          </a:bodyPr>
          <a:lstStyle/>
          <a:p>
            <a:r>
              <a:rPr kumimoji="1" lang="ja-JP" altLang="en-US" sz="1400" b="1" dirty="0">
                <a:solidFill>
                  <a:srgbClr val="FF0000"/>
                </a:solidFill>
              </a:rPr>
              <a:t>なまっていて理解困難</a:t>
            </a:r>
          </a:p>
        </p:txBody>
      </p:sp>
      <p:sp>
        <p:nvSpPr>
          <p:cNvPr id="11" name="テキスト ボックス 10">
            <a:extLst>
              <a:ext uri="{FF2B5EF4-FFF2-40B4-BE49-F238E27FC236}">
                <a16:creationId xmlns:a16="http://schemas.microsoft.com/office/drawing/2014/main" id="{7F8FDF5D-10CA-4E2D-B0C6-AAB0D932809B}"/>
              </a:ext>
            </a:extLst>
          </p:cNvPr>
          <p:cNvSpPr txBox="1"/>
          <p:nvPr/>
        </p:nvSpPr>
        <p:spPr>
          <a:xfrm>
            <a:off x="899592" y="4877533"/>
            <a:ext cx="6766518" cy="1569660"/>
          </a:xfrm>
          <a:prstGeom prst="rect">
            <a:avLst/>
          </a:prstGeom>
          <a:solidFill>
            <a:schemeClr val="tx2"/>
          </a:solidFill>
        </p:spPr>
        <p:txBody>
          <a:bodyPr wrap="square" rtlCol="0">
            <a:spAutoFit/>
          </a:bodyPr>
          <a:lstStyle/>
          <a:p>
            <a:r>
              <a:rPr lang="ja-JP" altLang="en-US" sz="2400" b="1" dirty="0">
                <a:solidFill>
                  <a:srgbClr val="FF0000"/>
                </a:solidFill>
              </a:rPr>
              <a:t>ウェブで講義を</a:t>
            </a:r>
            <a:r>
              <a:rPr lang="en-US" altLang="ja-JP" sz="2400" b="1" dirty="0">
                <a:solidFill>
                  <a:srgbClr val="FF0000"/>
                </a:solidFill>
              </a:rPr>
              <a:t>100</a:t>
            </a:r>
            <a:r>
              <a:rPr lang="ja-JP" altLang="en-US" sz="2400" b="1" dirty="0">
                <a:solidFill>
                  <a:srgbClr val="FF0000"/>
                </a:solidFill>
              </a:rPr>
              <a:t>％見たんだけど、彼の講義からは全く何も得られなかった。時々、聞き取れることが何度かはあったけどね。とてもいい奴なんだけど理解困難。</a:t>
            </a:r>
            <a:endParaRPr kumimoji="1" lang="ja-JP" altLang="en-US" sz="2400" b="1" dirty="0">
              <a:solidFill>
                <a:srgbClr val="FF0000"/>
              </a:solidFill>
            </a:endParaRPr>
          </a:p>
        </p:txBody>
      </p:sp>
      <p:sp>
        <p:nvSpPr>
          <p:cNvPr id="12" name="矢印: 左カーブ 11">
            <a:extLst>
              <a:ext uri="{FF2B5EF4-FFF2-40B4-BE49-F238E27FC236}">
                <a16:creationId xmlns:a16="http://schemas.microsoft.com/office/drawing/2014/main" id="{D2619FB4-EF4A-4333-8148-8CE8251B14D4}"/>
              </a:ext>
            </a:extLst>
          </p:cNvPr>
          <p:cNvSpPr/>
          <p:nvPr/>
        </p:nvSpPr>
        <p:spPr>
          <a:xfrm rot="10800000">
            <a:off x="419294" y="3727147"/>
            <a:ext cx="434277" cy="19870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テキスト ボックス 12">
            <a:extLst>
              <a:ext uri="{FF2B5EF4-FFF2-40B4-BE49-F238E27FC236}">
                <a16:creationId xmlns:a16="http://schemas.microsoft.com/office/drawing/2014/main" id="{DD0BD23C-17F5-4906-9AC5-2BD34D8B0C2B}"/>
              </a:ext>
            </a:extLst>
          </p:cNvPr>
          <p:cNvSpPr txBox="1"/>
          <p:nvPr/>
        </p:nvSpPr>
        <p:spPr>
          <a:xfrm>
            <a:off x="6300192" y="4088733"/>
            <a:ext cx="2991277" cy="646331"/>
          </a:xfrm>
          <a:prstGeom prst="rect">
            <a:avLst/>
          </a:prstGeom>
          <a:noFill/>
        </p:spPr>
        <p:txBody>
          <a:bodyPr wrap="square" rtlCol="0">
            <a:spAutoFit/>
          </a:bodyPr>
          <a:lstStyle/>
          <a:p>
            <a:r>
              <a:rPr kumimoji="1" lang="ja-JP" altLang="en-US" b="1" dirty="0">
                <a:solidFill>
                  <a:srgbClr val="0000CC"/>
                </a:solidFill>
              </a:rPr>
              <a:t>あんたのなまりはヒドイ！</a:t>
            </a:r>
            <a:endParaRPr kumimoji="1" lang="en-US" altLang="ja-JP" b="1" dirty="0">
              <a:solidFill>
                <a:srgbClr val="0000CC"/>
              </a:solidFill>
            </a:endParaRPr>
          </a:p>
          <a:p>
            <a:r>
              <a:rPr lang="ja-JP" altLang="en-US" b="1" dirty="0">
                <a:solidFill>
                  <a:srgbClr val="0000CC"/>
                </a:solidFill>
              </a:rPr>
              <a:t>でも講義は楽しかったよ。</a:t>
            </a:r>
            <a:endParaRPr kumimoji="1" lang="ja-JP" altLang="en-US" b="1" dirty="0">
              <a:solidFill>
                <a:srgbClr val="0000CC"/>
              </a:solidFill>
            </a:endParaRPr>
          </a:p>
        </p:txBody>
      </p:sp>
    </p:spTree>
    <p:extLst>
      <p:ext uri="{BB962C8B-B14F-4D97-AF65-F5344CB8AC3E}">
        <p14:creationId xmlns:p14="http://schemas.microsoft.com/office/powerpoint/2010/main" val="698739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Placeholder 1" descr="THE FOURTH CASE of b...">
            <a:extLst>
              <a:ext uri="{FF2B5EF4-FFF2-40B4-BE49-F238E27FC236}">
                <a16:creationId xmlns:a16="http://schemas.microsoft.com/office/drawing/2014/main" id="{45712F63-3DCE-4551-A80D-183EC8AA51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9950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1">
            <a:extLst>
              <a:ext uri="{FF2B5EF4-FFF2-40B4-BE49-F238E27FC236}">
                <a16:creationId xmlns:a16="http://schemas.microsoft.com/office/drawing/2014/main" id="{32BA2001-15FA-44DD-9690-F54455F2B13B}"/>
              </a:ext>
            </a:extLst>
          </p:cNvPr>
          <p:cNvSpPr>
            <a:spLocks noGrp="1"/>
          </p:cNvSpPr>
          <p:nvPr>
            <p:ph type="ctrTitle"/>
          </p:nvPr>
        </p:nvSpPr>
        <p:spPr>
          <a:xfrm>
            <a:off x="685800" y="381000"/>
            <a:ext cx="7772400" cy="1470025"/>
          </a:xfrm>
        </p:spPr>
        <p:txBody>
          <a:bodyPr/>
          <a:lstStyle/>
          <a:p>
            <a:r>
              <a:rPr lang="en-US" altLang="ja-JP" sz="6000" b="1">
                <a:solidFill>
                  <a:schemeClr val="bg1"/>
                </a:solidFill>
              </a:rPr>
              <a:t>Slow Viral Diseases</a:t>
            </a:r>
          </a:p>
        </p:txBody>
      </p:sp>
      <p:sp>
        <p:nvSpPr>
          <p:cNvPr id="2052" name="Subtitle 2">
            <a:extLst>
              <a:ext uri="{FF2B5EF4-FFF2-40B4-BE49-F238E27FC236}">
                <a16:creationId xmlns:a16="http://schemas.microsoft.com/office/drawing/2014/main" id="{D0AD1A99-7E9A-4D7E-9E49-37E1BC1A4516}"/>
              </a:ext>
            </a:extLst>
          </p:cNvPr>
          <p:cNvSpPr>
            <a:spLocks noGrp="1"/>
          </p:cNvSpPr>
          <p:nvPr>
            <p:ph type="subTitle" idx="1"/>
          </p:nvPr>
        </p:nvSpPr>
        <p:spPr>
          <a:xfrm>
            <a:off x="2133600" y="2286000"/>
            <a:ext cx="7162800" cy="1752600"/>
          </a:xfrm>
        </p:spPr>
        <p:txBody>
          <a:bodyPr/>
          <a:lstStyle/>
          <a:p>
            <a:r>
              <a:rPr lang="en-US" altLang="ja-JP" sz="2800" b="1">
                <a:solidFill>
                  <a:schemeClr val="bg1"/>
                </a:solidFill>
              </a:rPr>
              <a:t>August 29, 2012</a:t>
            </a:r>
          </a:p>
          <a:p>
            <a:r>
              <a:rPr lang="en-US" altLang="ja-JP" sz="2800" b="1">
                <a:solidFill>
                  <a:schemeClr val="bg1"/>
                </a:solidFill>
              </a:rPr>
              <a:t>MID # 97</a:t>
            </a:r>
          </a:p>
          <a:p>
            <a:r>
              <a:rPr lang="en-US" altLang="ja-JP" sz="2800" b="1">
                <a:solidFill>
                  <a:schemeClr val="bg1"/>
                </a:solidFill>
              </a:rPr>
              <a:t>Ikuo Tsunoda, MD, PhD</a:t>
            </a:r>
          </a:p>
          <a:p>
            <a:r>
              <a:rPr lang="en-US" altLang="ja-JP" sz="2800" b="1">
                <a:solidFill>
                  <a:schemeClr val="bg1"/>
                </a:solidFill>
              </a:rPr>
              <a:t>Assistant Professor</a:t>
            </a:r>
          </a:p>
          <a:p>
            <a:r>
              <a:rPr lang="en-US" altLang="ja-JP" sz="2800" b="1">
                <a:solidFill>
                  <a:schemeClr val="bg1"/>
                </a:solidFill>
              </a:rPr>
              <a:t>Department of Microbiology and Immunology</a:t>
            </a:r>
          </a:p>
          <a:p>
            <a:r>
              <a:rPr lang="en-US" altLang="ja-JP" sz="2800" b="1">
                <a:solidFill>
                  <a:schemeClr val="bg1"/>
                </a:solidFill>
              </a:rPr>
              <a:t>LSUHSC</a:t>
            </a:r>
          </a:p>
          <a:p>
            <a:r>
              <a:rPr lang="en-US" altLang="ja-JP" sz="2800" b="1">
                <a:solidFill>
                  <a:schemeClr val="bg1"/>
                </a:solidFill>
              </a:rPr>
              <a:t>E-mail: </a:t>
            </a:r>
            <a:r>
              <a:rPr lang="en-US" altLang="ja-JP" sz="2800" b="1">
                <a:solidFill>
                  <a:schemeClr val="bg1"/>
                </a:solidFill>
                <a:hlinkClick r:id="rId3"/>
              </a:rPr>
              <a:t>itsunoda@hotmail.com</a:t>
            </a:r>
            <a:endParaRPr lang="en-US" altLang="ja-JP" sz="2800" b="1">
              <a:solidFill>
                <a:schemeClr val="bg1"/>
              </a:solidFill>
            </a:endParaRPr>
          </a:p>
          <a:p>
            <a:r>
              <a:rPr lang="en-US" altLang="ja-JP" sz="2800" b="1">
                <a:solidFill>
                  <a:schemeClr val="bg1"/>
                </a:solidFill>
              </a:rPr>
              <a:t>http://tsunodalaboratory.web.fc2.com/</a:t>
            </a:r>
          </a:p>
        </p:txBody>
      </p:sp>
      <p:pic>
        <p:nvPicPr>
          <p:cNvPr id="2053" name="Picture 6" descr="C:\Documents and Settings\itsuno\My Documents\My Pictures\郁生　角田家\MS activist.bmp">
            <a:extLst>
              <a:ext uri="{FF2B5EF4-FFF2-40B4-BE49-F238E27FC236}">
                <a16:creationId xmlns:a16="http://schemas.microsoft.com/office/drawing/2014/main" id="{551DC4A5-280F-465B-BF96-8A84C2DAE6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679" t="10139" r="18025" b="23195"/>
          <a:stretch>
            <a:fillRect/>
          </a:stretch>
        </p:blipFill>
        <p:spPr bwMode="auto">
          <a:xfrm>
            <a:off x="-381000" y="3128963"/>
            <a:ext cx="2362200" cy="372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03DC7BBB-B0EE-449D-9C89-0F6BAC7E6767}"/>
              </a:ext>
            </a:extLst>
          </p:cNvPr>
          <p:cNvSpPr txBox="1"/>
          <p:nvPr/>
        </p:nvSpPr>
        <p:spPr>
          <a:xfrm>
            <a:off x="4427984" y="450503"/>
            <a:ext cx="3262432" cy="461665"/>
          </a:xfrm>
          <a:prstGeom prst="rect">
            <a:avLst/>
          </a:prstGeom>
          <a:solidFill>
            <a:schemeClr val="tx2"/>
          </a:solidFill>
        </p:spPr>
        <p:txBody>
          <a:bodyPr wrap="none" rtlCol="0">
            <a:spAutoFit/>
          </a:bodyPr>
          <a:lstStyle/>
          <a:p>
            <a:r>
              <a:rPr lang="ja-JP" altLang="en-US" sz="2400" b="1" dirty="0">
                <a:solidFill>
                  <a:srgbClr val="FF0000"/>
                </a:solidFill>
              </a:rPr>
              <a:t>遅発性ウイルス感染症</a:t>
            </a:r>
            <a:endParaRPr kumimoji="1" lang="ja-JP" altLang="en-US" sz="2400" b="1" dirty="0">
              <a:solidFill>
                <a:srgbClr val="FF0000"/>
              </a:solidFill>
            </a:endParaRPr>
          </a:p>
        </p:txBody>
      </p:sp>
    </p:spTree>
    <p:extLst>
      <p:ext uri="{BB962C8B-B14F-4D97-AF65-F5344CB8AC3E}">
        <p14:creationId xmlns:p14="http://schemas.microsoft.com/office/powerpoint/2010/main" val="20994002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BB57F8A8-C0B0-4505-B435-CAEDCCA368D0}"/>
              </a:ext>
            </a:extLst>
          </p:cNvPr>
          <p:cNvSpPr>
            <a:spLocks noGrp="1"/>
          </p:cNvSpPr>
          <p:nvPr>
            <p:ph type="title"/>
          </p:nvPr>
        </p:nvSpPr>
        <p:spPr/>
        <p:txBody>
          <a:bodyPr/>
          <a:lstStyle/>
          <a:p>
            <a:endParaRPr lang="ja-JP" altLang="ja-JP"/>
          </a:p>
        </p:txBody>
      </p:sp>
      <p:sp>
        <p:nvSpPr>
          <p:cNvPr id="3075" name="Content Placeholder 2">
            <a:extLst>
              <a:ext uri="{FF2B5EF4-FFF2-40B4-BE49-F238E27FC236}">
                <a16:creationId xmlns:a16="http://schemas.microsoft.com/office/drawing/2014/main" id="{5D2D768B-0014-4037-B253-AD9789AA805F}"/>
              </a:ext>
            </a:extLst>
          </p:cNvPr>
          <p:cNvSpPr>
            <a:spLocks noGrp="1"/>
          </p:cNvSpPr>
          <p:nvPr>
            <p:ph idx="1"/>
          </p:nvPr>
        </p:nvSpPr>
        <p:spPr/>
        <p:txBody>
          <a:bodyPr/>
          <a:lstStyle/>
          <a:p>
            <a:endParaRPr lang="ja-JP" altLang="ja-JP"/>
          </a:p>
        </p:txBody>
      </p:sp>
      <p:pic>
        <p:nvPicPr>
          <p:cNvPr id="3076" name="Picture 2">
            <a:extLst>
              <a:ext uri="{FF2B5EF4-FFF2-40B4-BE49-F238E27FC236}">
                <a16:creationId xmlns:a16="http://schemas.microsoft.com/office/drawing/2014/main" id="{5902CD03-7E27-439B-A507-F260ED12F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25" y="0"/>
            <a:ext cx="8108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9F9E88FA-811C-4746-9C67-47F5A300A15F}"/>
              </a:ext>
            </a:extLst>
          </p:cNvPr>
          <p:cNvCxnSpPr/>
          <p:nvPr/>
        </p:nvCxnSpPr>
        <p:spPr>
          <a:xfrm>
            <a:off x="1371600" y="1143000"/>
            <a:ext cx="2133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83BB43F-76AE-442F-A4FE-A4CE8808FB9D}"/>
              </a:ext>
            </a:extLst>
          </p:cNvPr>
          <p:cNvCxnSpPr/>
          <p:nvPr/>
        </p:nvCxnSpPr>
        <p:spPr>
          <a:xfrm>
            <a:off x="1371600" y="2514600"/>
            <a:ext cx="70104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97FCE05-1242-4FB6-90D0-14E31BABC68D}"/>
              </a:ext>
            </a:extLst>
          </p:cNvPr>
          <p:cNvCxnSpPr/>
          <p:nvPr/>
        </p:nvCxnSpPr>
        <p:spPr>
          <a:xfrm flipV="1">
            <a:off x="1350963" y="2781300"/>
            <a:ext cx="787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4BAA02-4D68-40EA-B87B-09787141D565}"/>
              </a:ext>
            </a:extLst>
          </p:cNvPr>
          <p:cNvCxnSpPr/>
          <p:nvPr/>
        </p:nvCxnSpPr>
        <p:spPr>
          <a:xfrm>
            <a:off x="1295400" y="3352800"/>
            <a:ext cx="70104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01E797B-5756-4E23-8B5B-5619528754FA}"/>
              </a:ext>
            </a:extLst>
          </p:cNvPr>
          <p:cNvCxnSpPr/>
          <p:nvPr/>
        </p:nvCxnSpPr>
        <p:spPr>
          <a:xfrm>
            <a:off x="1333500" y="3657600"/>
            <a:ext cx="7124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6CDA500-135D-401E-B188-9C7E21532258}"/>
              </a:ext>
            </a:extLst>
          </p:cNvPr>
          <p:cNvCxnSpPr/>
          <p:nvPr/>
        </p:nvCxnSpPr>
        <p:spPr>
          <a:xfrm>
            <a:off x="1295400" y="3886200"/>
            <a:ext cx="2514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B754BDC-5A9C-4424-A584-5086550304DA}"/>
              </a:ext>
            </a:extLst>
          </p:cNvPr>
          <p:cNvCxnSpPr/>
          <p:nvPr/>
        </p:nvCxnSpPr>
        <p:spPr>
          <a:xfrm>
            <a:off x="1295400" y="4191000"/>
            <a:ext cx="274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56E67F0-D09A-4B9B-8C46-D8D5F1D6DF47}"/>
              </a:ext>
            </a:extLst>
          </p:cNvPr>
          <p:cNvCxnSpPr/>
          <p:nvPr/>
        </p:nvCxnSpPr>
        <p:spPr>
          <a:xfrm>
            <a:off x="1295400" y="3048000"/>
            <a:ext cx="2971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04A3ECD-F48D-445B-AD81-1B894D1B1FBE}"/>
              </a:ext>
            </a:extLst>
          </p:cNvPr>
          <p:cNvCxnSpPr/>
          <p:nvPr/>
        </p:nvCxnSpPr>
        <p:spPr>
          <a:xfrm>
            <a:off x="1295400" y="1371600"/>
            <a:ext cx="2133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3067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8A1EE7F-D7EF-4A35-BA74-ACB995C54791}"/>
              </a:ext>
            </a:extLst>
          </p:cNvPr>
          <p:cNvSpPr>
            <a:spLocks noGrp="1"/>
          </p:cNvSpPr>
          <p:nvPr>
            <p:ph type="sldNum" sz="quarter" idx="12"/>
          </p:nvPr>
        </p:nvSpPr>
        <p:spPr/>
        <p:txBody>
          <a:bodyPr/>
          <a:lstStyle/>
          <a:p>
            <a:pPr>
              <a:defRPr/>
            </a:pPr>
            <a:fld id="{62A40F47-107D-4008-AA85-B2B639D47E22}" type="slidenum">
              <a:rPr lang="en-US" altLang="ja-JP" smtClean="0"/>
              <a:pPr>
                <a:defRPr/>
              </a:pPr>
              <a:t>49</a:t>
            </a:fld>
            <a:endParaRPr lang="en-US" altLang="ja-JP" dirty="0"/>
          </a:p>
        </p:txBody>
      </p:sp>
      <p:pic>
        <p:nvPicPr>
          <p:cNvPr id="6" name="図 5">
            <a:extLst>
              <a:ext uri="{FF2B5EF4-FFF2-40B4-BE49-F238E27FC236}">
                <a16:creationId xmlns:a16="http://schemas.microsoft.com/office/drawing/2014/main" id="{6BC42884-2302-4AEC-8B77-770DE8863D68}"/>
              </a:ext>
            </a:extLst>
          </p:cNvPr>
          <p:cNvPicPr>
            <a:picLocks noChangeAspect="1"/>
          </p:cNvPicPr>
          <p:nvPr/>
        </p:nvPicPr>
        <p:blipFill rotWithShape="1">
          <a:blip r:embed="rId2">
            <a:extLst>
              <a:ext uri="{28A0092B-C50C-407E-A947-70E740481C1C}">
                <a14:useLocalDpi xmlns:a14="http://schemas.microsoft.com/office/drawing/2010/main" val="0"/>
              </a:ext>
            </a:extLst>
          </a:blip>
          <a:srcRect l="9274" r="8491" b="57350"/>
          <a:stretch/>
        </p:blipFill>
        <p:spPr>
          <a:xfrm>
            <a:off x="0" y="188640"/>
            <a:ext cx="9144000" cy="6149947"/>
          </a:xfrm>
          <a:prstGeom prst="rect">
            <a:avLst/>
          </a:prstGeom>
        </p:spPr>
      </p:pic>
      <p:sp>
        <p:nvSpPr>
          <p:cNvPr id="7" name="テキスト ボックス 6">
            <a:extLst>
              <a:ext uri="{FF2B5EF4-FFF2-40B4-BE49-F238E27FC236}">
                <a16:creationId xmlns:a16="http://schemas.microsoft.com/office/drawing/2014/main" id="{858A7B1C-9C19-4C57-B690-70E91159C4F2}"/>
              </a:ext>
            </a:extLst>
          </p:cNvPr>
          <p:cNvSpPr txBox="1"/>
          <p:nvPr/>
        </p:nvSpPr>
        <p:spPr>
          <a:xfrm>
            <a:off x="2141471" y="309886"/>
            <a:ext cx="5109091" cy="584775"/>
          </a:xfrm>
          <a:prstGeom prst="rect">
            <a:avLst/>
          </a:prstGeom>
          <a:noFill/>
        </p:spPr>
        <p:txBody>
          <a:bodyPr wrap="none" rtlCol="0">
            <a:spAutoFit/>
          </a:bodyPr>
          <a:lstStyle/>
          <a:p>
            <a:r>
              <a:rPr lang="ja-JP" altLang="en-US" sz="3200" b="1" dirty="0">
                <a:solidFill>
                  <a:srgbClr val="FF0000"/>
                </a:solidFill>
              </a:rPr>
              <a:t>微生物学・感染症学　評価</a:t>
            </a:r>
            <a:endParaRPr kumimoji="1" lang="ja-JP" altLang="en-US" sz="3200" b="1" dirty="0">
              <a:solidFill>
                <a:srgbClr val="FF0000"/>
              </a:solidFill>
            </a:endParaRPr>
          </a:p>
        </p:txBody>
      </p:sp>
      <p:sp>
        <p:nvSpPr>
          <p:cNvPr id="8" name="テキスト ボックス 7">
            <a:extLst>
              <a:ext uri="{FF2B5EF4-FFF2-40B4-BE49-F238E27FC236}">
                <a16:creationId xmlns:a16="http://schemas.microsoft.com/office/drawing/2014/main" id="{F3FBD949-F321-4BD8-A238-E313F95EA89D}"/>
              </a:ext>
            </a:extLst>
          </p:cNvPr>
          <p:cNvSpPr txBox="1"/>
          <p:nvPr/>
        </p:nvSpPr>
        <p:spPr>
          <a:xfrm>
            <a:off x="6012160" y="2848114"/>
            <a:ext cx="1415772" cy="830997"/>
          </a:xfrm>
          <a:prstGeom prst="rect">
            <a:avLst/>
          </a:prstGeom>
          <a:noFill/>
        </p:spPr>
        <p:txBody>
          <a:bodyPr wrap="none" rtlCol="0">
            <a:spAutoFit/>
          </a:bodyPr>
          <a:lstStyle/>
          <a:p>
            <a:r>
              <a:rPr kumimoji="1" lang="ja-JP" altLang="en-US" sz="4800" b="1" dirty="0">
                <a:solidFill>
                  <a:srgbClr val="FF0000"/>
                </a:solidFill>
              </a:rPr>
              <a:t>角田</a:t>
            </a:r>
          </a:p>
        </p:txBody>
      </p:sp>
      <p:sp>
        <p:nvSpPr>
          <p:cNvPr id="9" name="正方形/長方形 8">
            <a:extLst>
              <a:ext uri="{FF2B5EF4-FFF2-40B4-BE49-F238E27FC236}">
                <a16:creationId xmlns:a16="http://schemas.microsoft.com/office/drawing/2014/main" id="{6D98C468-6095-4B49-BDFA-D284DB936760}"/>
              </a:ext>
            </a:extLst>
          </p:cNvPr>
          <p:cNvSpPr/>
          <p:nvPr/>
        </p:nvSpPr>
        <p:spPr>
          <a:xfrm>
            <a:off x="2156157" y="4288056"/>
            <a:ext cx="3477876" cy="2062103"/>
          </a:xfrm>
          <a:prstGeom prst="rect">
            <a:avLst/>
          </a:prstGeom>
          <a:solidFill>
            <a:schemeClr val="bg1"/>
          </a:solidFill>
        </p:spPr>
        <p:txBody>
          <a:bodyPr wrap="square">
            <a:spAutoFit/>
          </a:bodyPr>
          <a:lstStyle/>
          <a:p>
            <a:r>
              <a:rPr lang="en-US" altLang="ja-JP" sz="3200" b="1" dirty="0">
                <a:solidFill>
                  <a:srgbClr val="FF0000"/>
                </a:solidFill>
              </a:rPr>
              <a:t>1</a:t>
            </a:r>
            <a:r>
              <a:rPr lang="ja-JP" altLang="en-US" sz="3200" b="1" dirty="0">
                <a:solidFill>
                  <a:srgbClr val="FF0000"/>
                </a:solidFill>
              </a:rPr>
              <a:t>　不満　　　　　　　</a:t>
            </a:r>
            <a:endParaRPr lang="en-US" altLang="ja-JP" sz="3200" b="1" dirty="0">
              <a:solidFill>
                <a:srgbClr val="FF0000"/>
              </a:solidFill>
            </a:endParaRPr>
          </a:p>
          <a:p>
            <a:r>
              <a:rPr lang="en-US" altLang="ja-JP" sz="3200" b="1" dirty="0">
                <a:solidFill>
                  <a:srgbClr val="FF0000"/>
                </a:solidFill>
              </a:rPr>
              <a:t>2</a:t>
            </a:r>
            <a:r>
              <a:rPr lang="ja-JP" altLang="en-US" sz="3200" b="1" dirty="0">
                <a:solidFill>
                  <a:srgbClr val="FF0000"/>
                </a:solidFill>
              </a:rPr>
              <a:t>　十分　　　　　　</a:t>
            </a:r>
            <a:endParaRPr lang="en-US" altLang="ja-JP" sz="3200" b="1" dirty="0">
              <a:solidFill>
                <a:srgbClr val="FF0000"/>
              </a:solidFill>
            </a:endParaRPr>
          </a:p>
          <a:p>
            <a:r>
              <a:rPr lang="en-US" altLang="ja-JP" sz="3200" b="1" dirty="0">
                <a:solidFill>
                  <a:srgbClr val="FF0000"/>
                </a:solidFill>
              </a:rPr>
              <a:t>3</a:t>
            </a:r>
            <a:r>
              <a:rPr lang="ja-JP" altLang="en-US" sz="3200" b="1" dirty="0">
                <a:solidFill>
                  <a:srgbClr val="FF0000"/>
                </a:solidFill>
              </a:rPr>
              <a:t>　素晴らしい　　　</a:t>
            </a:r>
            <a:endParaRPr lang="en-US" altLang="ja-JP" sz="3200" b="1" dirty="0">
              <a:solidFill>
                <a:srgbClr val="FF0000"/>
              </a:solidFill>
            </a:endParaRPr>
          </a:p>
          <a:p>
            <a:r>
              <a:rPr lang="en-US" altLang="ja-JP" sz="3200" b="1" dirty="0">
                <a:solidFill>
                  <a:srgbClr val="FF0000"/>
                </a:solidFill>
              </a:rPr>
              <a:t>4</a:t>
            </a:r>
            <a:r>
              <a:rPr lang="ja-JP" altLang="en-US" sz="3200" b="1" dirty="0">
                <a:solidFill>
                  <a:srgbClr val="FF0000"/>
                </a:solidFill>
              </a:rPr>
              <a:t>　欠席　　　　</a:t>
            </a:r>
            <a:endParaRPr lang="ja-JP" altLang="en-US" sz="3200" dirty="0"/>
          </a:p>
        </p:txBody>
      </p:sp>
      <p:sp>
        <p:nvSpPr>
          <p:cNvPr id="10" name="テキスト ボックス 9">
            <a:extLst>
              <a:ext uri="{FF2B5EF4-FFF2-40B4-BE49-F238E27FC236}">
                <a16:creationId xmlns:a16="http://schemas.microsoft.com/office/drawing/2014/main" id="{9CED9C4A-3592-4C3D-860D-439DC1CB2905}"/>
              </a:ext>
            </a:extLst>
          </p:cNvPr>
          <p:cNvSpPr txBox="1"/>
          <p:nvPr/>
        </p:nvSpPr>
        <p:spPr>
          <a:xfrm>
            <a:off x="107504" y="2492896"/>
            <a:ext cx="5416868" cy="461665"/>
          </a:xfrm>
          <a:prstGeom prst="rect">
            <a:avLst/>
          </a:prstGeom>
          <a:solidFill>
            <a:schemeClr val="tx2"/>
          </a:solidFill>
        </p:spPr>
        <p:txBody>
          <a:bodyPr wrap="none" rtlCol="0">
            <a:spAutoFit/>
          </a:bodyPr>
          <a:lstStyle/>
          <a:p>
            <a:r>
              <a:rPr lang="ja-JP" altLang="en-US" sz="2400" b="1" dirty="0">
                <a:solidFill>
                  <a:srgbClr val="FF0000"/>
                </a:solidFill>
              </a:rPr>
              <a:t>遅発性ウイルス感染症（</a:t>
            </a:r>
            <a:r>
              <a:rPr lang="en-US" altLang="ja-JP" sz="2400" b="1" dirty="0">
                <a:solidFill>
                  <a:srgbClr val="FF0000"/>
                </a:solidFill>
              </a:rPr>
              <a:t>97</a:t>
            </a:r>
            <a:r>
              <a:rPr lang="ja-JP" altLang="en-US" sz="2400" b="1" dirty="0">
                <a:solidFill>
                  <a:srgbClr val="FF0000"/>
                </a:solidFill>
              </a:rPr>
              <a:t>）角田先生</a:t>
            </a:r>
            <a:endParaRPr kumimoji="1" lang="ja-JP" altLang="en-US" sz="2400" b="1" dirty="0">
              <a:solidFill>
                <a:srgbClr val="FF0000"/>
              </a:solidFill>
            </a:endParaRPr>
          </a:p>
        </p:txBody>
      </p:sp>
    </p:spTree>
    <p:extLst>
      <p:ext uri="{BB962C8B-B14F-4D97-AF65-F5344CB8AC3E}">
        <p14:creationId xmlns:p14="http://schemas.microsoft.com/office/powerpoint/2010/main" val="238149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屋内, テーブル, 座る, 人 が含まれている画像&#10;&#10;自動的に生成された説明">
            <a:extLst>
              <a:ext uri="{FF2B5EF4-FFF2-40B4-BE49-F238E27FC236}">
                <a16:creationId xmlns:a16="http://schemas.microsoft.com/office/drawing/2014/main" id="{7DDBE414-0A2F-4F30-AC48-9700D6D189BC}"/>
              </a:ext>
            </a:extLst>
          </p:cNvPr>
          <p:cNvPicPr>
            <a:picLocks noChangeAspect="1"/>
          </p:cNvPicPr>
          <p:nvPr/>
        </p:nvPicPr>
        <p:blipFill rotWithShape="1">
          <a:blip r:embed="rId2">
            <a:extLst>
              <a:ext uri="{28A0092B-C50C-407E-A947-70E740481C1C}">
                <a14:useLocalDpi xmlns:a14="http://schemas.microsoft.com/office/drawing/2010/main" val="0"/>
              </a:ext>
            </a:extLst>
          </a:blip>
          <a:srcRect l="12699" t="18888" r="7113" b="14209"/>
          <a:stretch/>
        </p:blipFill>
        <p:spPr>
          <a:xfrm>
            <a:off x="0" y="2673702"/>
            <a:ext cx="7511970" cy="4184298"/>
          </a:xfrm>
          <a:prstGeom prst="rect">
            <a:avLst/>
          </a:prstGeom>
        </p:spPr>
      </p:pic>
      <p:sp>
        <p:nvSpPr>
          <p:cNvPr id="8" name="スライド番号プレースホルダー 7"/>
          <p:cNvSpPr>
            <a:spLocks noGrp="1"/>
          </p:cNvSpPr>
          <p:nvPr>
            <p:ph type="sldNum" sz="quarter" idx="12"/>
          </p:nvPr>
        </p:nvSpPr>
        <p:spPr/>
        <p:txBody>
          <a:bodyPr/>
          <a:lstStyle/>
          <a:p>
            <a:pPr>
              <a:defRPr/>
            </a:pPr>
            <a:fld id="{62A40F47-107D-4008-AA85-B2B639D47E22}" type="slidenum">
              <a:rPr lang="en-US" altLang="ja-JP" smtClean="0"/>
              <a:pPr>
                <a:defRPr/>
              </a:pPr>
              <a:t>5</a:t>
            </a:fld>
            <a:endParaRPr lang="en-US" altLang="ja-JP" dirty="0"/>
          </a:p>
        </p:txBody>
      </p:sp>
      <p:sp>
        <p:nvSpPr>
          <p:cNvPr id="7" name="正方形/長方形 6">
            <a:extLst>
              <a:ext uri="{FF2B5EF4-FFF2-40B4-BE49-F238E27FC236}">
                <a16:creationId xmlns:a16="http://schemas.microsoft.com/office/drawing/2014/main" id="{7C8F825C-19FD-420D-AC3E-1FA0FA4BC6A6}"/>
              </a:ext>
            </a:extLst>
          </p:cNvPr>
          <p:cNvSpPr/>
          <p:nvPr/>
        </p:nvSpPr>
        <p:spPr>
          <a:xfrm>
            <a:off x="4769333" y="1945450"/>
            <a:ext cx="2765501" cy="707886"/>
          </a:xfrm>
          <a:prstGeom prst="rect">
            <a:avLst/>
          </a:prstGeom>
          <a:solidFill>
            <a:schemeClr val="bg1"/>
          </a:solidFill>
        </p:spPr>
        <p:txBody>
          <a:bodyPr wrap="none">
            <a:spAutoFit/>
          </a:bodyPr>
          <a:lstStyle/>
          <a:p>
            <a:pPr algn="ctr"/>
            <a:r>
              <a:rPr lang="ja-JP" altLang="en-US" sz="2000" b="1" dirty="0">
                <a:solidFill>
                  <a:srgbClr val="0000FF"/>
                </a:solidFill>
              </a:rPr>
              <a:t>大学院</a:t>
            </a:r>
            <a:r>
              <a:rPr lang="en-US" altLang="ja-JP" sz="2000" b="1" dirty="0">
                <a:solidFill>
                  <a:srgbClr val="0000FF"/>
                </a:solidFill>
              </a:rPr>
              <a:t>2</a:t>
            </a:r>
            <a:r>
              <a:rPr lang="ja-JP" altLang="en-US" sz="2000" b="1" dirty="0">
                <a:solidFill>
                  <a:srgbClr val="0000FF"/>
                </a:solidFill>
              </a:rPr>
              <a:t>年</a:t>
            </a:r>
            <a:endParaRPr lang="en-US" altLang="ja-JP" sz="2000" b="1" dirty="0">
              <a:solidFill>
                <a:srgbClr val="0000FF"/>
              </a:solidFill>
            </a:endParaRPr>
          </a:p>
          <a:p>
            <a:pPr algn="ctr"/>
            <a:r>
              <a:rPr lang="ja-JP" altLang="en-US" sz="2000" b="1" dirty="0">
                <a:solidFill>
                  <a:srgbClr val="0000FF"/>
                </a:solidFill>
              </a:rPr>
              <a:t>イジャーズ・エフマド</a:t>
            </a:r>
          </a:p>
        </p:txBody>
      </p:sp>
      <p:sp>
        <p:nvSpPr>
          <p:cNvPr id="16" name="正方形/長方形 15">
            <a:extLst>
              <a:ext uri="{FF2B5EF4-FFF2-40B4-BE49-F238E27FC236}">
                <a16:creationId xmlns:a16="http://schemas.microsoft.com/office/drawing/2014/main" id="{B915B0BD-F2CF-4607-A52F-EE73F9B86CDA}"/>
              </a:ext>
            </a:extLst>
          </p:cNvPr>
          <p:cNvSpPr/>
          <p:nvPr/>
        </p:nvSpPr>
        <p:spPr>
          <a:xfrm>
            <a:off x="-323642" y="1920855"/>
            <a:ext cx="2722437" cy="707886"/>
          </a:xfrm>
          <a:prstGeom prst="rect">
            <a:avLst/>
          </a:prstGeom>
          <a:solidFill>
            <a:schemeClr val="bg1"/>
          </a:solidFill>
        </p:spPr>
        <p:txBody>
          <a:bodyPr wrap="square">
            <a:spAutoFit/>
          </a:bodyPr>
          <a:lstStyle/>
          <a:p>
            <a:pPr algn="ctr"/>
            <a:r>
              <a:rPr lang="ja-JP" altLang="en-US" sz="2000" b="1" dirty="0">
                <a:solidFill>
                  <a:srgbClr val="0000FF"/>
                </a:solidFill>
              </a:rPr>
              <a:t>大学院</a:t>
            </a:r>
            <a:r>
              <a:rPr lang="en-US" altLang="ja-JP" sz="2000" b="1" dirty="0">
                <a:solidFill>
                  <a:srgbClr val="0000FF"/>
                </a:solidFill>
              </a:rPr>
              <a:t>4</a:t>
            </a:r>
            <a:r>
              <a:rPr lang="ja-JP" altLang="en-US" sz="2000" b="1" dirty="0">
                <a:solidFill>
                  <a:srgbClr val="0000FF"/>
                </a:solidFill>
              </a:rPr>
              <a:t>年</a:t>
            </a:r>
            <a:endParaRPr lang="en-US" altLang="ja-JP" sz="2000" b="1" dirty="0">
              <a:solidFill>
                <a:srgbClr val="0000FF"/>
              </a:solidFill>
            </a:endParaRPr>
          </a:p>
          <a:p>
            <a:pPr algn="ctr"/>
            <a:r>
              <a:rPr lang="ja-JP" altLang="en-US" sz="2000" b="1" dirty="0">
                <a:solidFill>
                  <a:srgbClr val="0000FF"/>
                </a:solidFill>
              </a:rPr>
              <a:t>スンダル・カドカ</a:t>
            </a:r>
            <a:endParaRPr lang="en-US" altLang="ja-JP" sz="2000" b="1" dirty="0">
              <a:solidFill>
                <a:srgbClr val="0000FF"/>
              </a:solidFill>
            </a:endParaRPr>
          </a:p>
        </p:txBody>
      </p:sp>
      <p:pic>
        <p:nvPicPr>
          <p:cNvPr id="56322" name="Picture 2" descr="写真の説明はありません。">
            <a:extLst>
              <a:ext uri="{FF2B5EF4-FFF2-40B4-BE49-F238E27FC236}">
                <a16:creationId xmlns:a16="http://schemas.microsoft.com/office/drawing/2014/main" id="{F31A78D8-C097-773D-3E5F-23A4F5849E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500" r="8369" b="6195"/>
          <a:stretch/>
        </p:blipFill>
        <p:spPr bwMode="auto">
          <a:xfrm>
            <a:off x="7464716" y="2673702"/>
            <a:ext cx="1665716" cy="2241967"/>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2A31E67A-251B-47DC-B9A3-0107FF24BC93}"/>
              </a:ext>
            </a:extLst>
          </p:cNvPr>
          <p:cNvSpPr/>
          <p:nvPr/>
        </p:nvSpPr>
        <p:spPr>
          <a:xfrm>
            <a:off x="7437378" y="4613810"/>
            <a:ext cx="1706622" cy="584775"/>
          </a:xfrm>
          <a:prstGeom prst="rect">
            <a:avLst/>
          </a:prstGeom>
          <a:solidFill>
            <a:schemeClr val="bg1"/>
          </a:solidFill>
        </p:spPr>
        <p:txBody>
          <a:bodyPr wrap="square">
            <a:spAutoFit/>
          </a:bodyPr>
          <a:lstStyle/>
          <a:p>
            <a:pPr algn="ctr"/>
            <a:r>
              <a:rPr lang="ja-JP" altLang="en-US" sz="1400" b="1" dirty="0">
                <a:solidFill>
                  <a:srgbClr val="0000FF"/>
                </a:solidFill>
                <a:latin typeface="+mn-ea"/>
              </a:rPr>
              <a:t>自衛隊阪神病院 </a:t>
            </a:r>
            <a:endParaRPr lang="en-US" altLang="ja-JP" sz="1400" b="1" dirty="0">
              <a:solidFill>
                <a:srgbClr val="0000FF"/>
              </a:solidFill>
              <a:latin typeface="+mn-ea"/>
            </a:endParaRPr>
          </a:p>
          <a:p>
            <a:pPr algn="ctr"/>
            <a:r>
              <a:rPr lang="ja-JP" altLang="en-US" sz="1800" b="1" dirty="0">
                <a:solidFill>
                  <a:srgbClr val="0000FF"/>
                </a:solidFill>
                <a:latin typeface="+mn-ea"/>
              </a:rPr>
              <a:t>森口幸太</a:t>
            </a:r>
            <a:endParaRPr lang="en-US" altLang="ja-JP" sz="1800" b="1" dirty="0">
              <a:solidFill>
                <a:srgbClr val="0000FF"/>
              </a:solidFill>
              <a:latin typeface="+mn-ea"/>
            </a:endParaRPr>
          </a:p>
        </p:txBody>
      </p:sp>
      <p:pic>
        <p:nvPicPr>
          <p:cNvPr id="5" name="図 4" descr="デスクの前に立っている女性&#10;&#10;低い精度で自動的に生成された説明">
            <a:extLst>
              <a:ext uri="{FF2B5EF4-FFF2-40B4-BE49-F238E27FC236}">
                <a16:creationId xmlns:a16="http://schemas.microsoft.com/office/drawing/2014/main" id="{17011088-05D1-CC69-9BD8-8C0BE369AFE2}"/>
              </a:ext>
            </a:extLst>
          </p:cNvPr>
          <p:cNvPicPr>
            <a:picLocks noChangeAspect="1"/>
          </p:cNvPicPr>
          <p:nvPr/>
        </p:nvPicPr>
        <p:blipFill rotWithShape="1">
          <a:blip r:embed="rId4">
            <a:extLst>
              <a:ext uri="{28A0092B-C50C-407E-A947-70E740481C1C}">
                <a14:useLocalDpi xmlns:a14="http://schemas.microsoft.com/office/drawing/2010/main" val="0"/>
              </a:ext>
            </a:extLst>
          </a:blip>
          <a:srcRect l="42166" t="13795" r="29782" b="22295"/>
          <a:stretch/>
        </p:blipFill>
        <p:spPr>
          <a:xfrm>
            <a:off x="7424369" y="5198585"/>
            <a:ext cx="1581492" cy="2022830"/>
          </a:xfrm>
          <a:prstGeom prst="rect">
            <a:avLst/>
          </a:prstGeom>
        </p:spPr>
      </p:pic>
      <p:sp>
        <p:nvSpPr>
          <p:cNvPr id="17" name="正方形/長方形 16">
            <a:extLst>
              <a:ext uri="{FF2B5EF4-FFF2-40B4-BE49-F238E27FC236}">
                <a16:creationId xmlns:a16="http://schemas.microsoft.com/office/drawing/2014/main" id="{9BEEE3F9-289D-4145-91F3-7CDE3E76DA74}"/>
              </a:ext>
            </a:extLst>
          </p:cNvPr>
          <p:cNvSpPr/>
          <p:nvPr/>
        </p:nvSpPr>
        <p:spPr>
          <a:xfrm>
            <a:off x="7411204" y="6858000"/>
            <a:ext cx="1643399" cy="646331"/>
          </a:xfrm>
          <a:prstGeom prst="rect">
            <a:avLst/>
          </a:prstGeom>
          <a:solidFill>
            <a:schemeClr val="bg1"/>
          </a:solidFill>
        </p:spPr>
        <p:txBody>
          <a:bodyPr wrap="square">
            <a:spAutoFit/>
          </a:bodyPr>
          <a:lstStyle/>
          <a:p>
            <a:pPr algn="ctr"/>
            <a:r>
              <a:rPr lang="ja-JP" altLang="en-US" b="1" dirty="0">
                <a:solidFill>
                  <a:srgbClr val="0000FF"/>
                </a:solidFill>
              </a:rPr>
              <a:t>大学院</a:t>
            </a:r>
            <a:r>
              <a:rPr lang="en-US" altLang="ja-JP" b="1" dirty="0">
                <a:solidFill>
                  <a:srgbClr val="0000FF"/>
                </a:solidFill>
              </a:rPr>
              <a:t>1</a:t>
            </a:r>
            <a:r>
              <a:rPr lang="ja-JP" altLang="en-US" b="1" dirty="0">
                <a:solidFill>
                  <a:srgbClr val="0000FF"/>
                </a:solidFill>
              </a:rPr>
              <a:t>年</a:t>
            </a:r>
            <a:endParaRPr lang="en-US" altLang="ja-JP" sz="1800" b="1" dirty="0">
              <a:solidFill>
                <a:srgbClr val="0000FF"/>
              </a:solidFill>
            </a:endParaRPr>
          </a:p>
          <a:p>
            <a:pPr algn="ctr"/>
            <a:r>
              <a:rPr lang="ja-JP" altLang="en-US" sz="1800" b="1" dirty="0">
                <a:solidFill>
                  <a:srgbClr val="0000FF"/>
                </a:solidFill>
              </a:rPr>
              <a:t>城玲央奈</a:t>
            </a:r>
            <a:endParaRPr lang="en-US" altLang="ja-JP" sz="1800" b="1" dirty="0">
              <a:solidFill>
                <a:srgbClr val="0000FF"/>
              </a:solidFill>
            </a:endParaRPr>
          </a:p>
        </p:txBody>
      </p:sp>
      <p:sp>
        <p:nvSpPr>
          <p:cNvPr id="18" name="Rectangle 2">
            <a:extLst>
              <a:ext uri="{FF2B5EF4-FFF2-40B4-BE49-F238E27FC236}">
                <a16:creationId xmlns:a16="http://schemas.microsoft.com/office/drawing/2014/main" id="{8265A225-A721-D06B-86AD-EE3A093F92B6}"/>
              </a:ext>
            </a:extLst>
          </p:cNvPr>
          <p:cNvSpPr>
            <a:spLocks noGrp="1" noChangeArrowheads="1"/>
          </p:cNvSpPr>
          <p:nvPr>
            <p:ph type="title"/>
          </p:nvPr>
        </p:nvSpPr>
        <p:spPr>
          <a:xfrm>
            <a:off x="-810536" y="69655"/>
            <a:ext cx="9144000" cy="762000"/>
          </a:xfrm>
        </p:spPr>
        <p:txBody>
          <a:bodyPr/>
          <a:lstStyle/>
          <a:p>
            <a:r>
              <a:rPr lang="ja-JP" altLang="en-US" sz="3200" b="1" dirty="0">
                <a:solidFill>
                  <a:srgbClr val="0000FF"/>
                </a:solidFill>
                <a:ea typeface="ＭＳ Ｐゴシック" panose="020B0600070205080204" pitchFamily="50" charset="-128"/>
              </a:rPr>
              <a:t>近畿大学 </a:t>
            </a:r>
            <a:r>
              <a:rPr lang="en-US" altLang="ja-JP" sz="3200" b="1" dirty="0">
                <a:solidFill>
                  <a:srgbClr val="0000FF"/>
                </a:solidFill>
                <a:ea typeface="ＭＳ Ｐゴシック" panose="020B0600070205080204" pitchFamily="50" charset="-128"/>
              </a:rPr>
              <a:t>(</a:t>
            </a:r>
            <a:r>
              <a:rPr lang="ja-JP" altLang="en-US" sz="3200" b="1" dirty="0">
                <a:solidFill>
                  <a:srgbClr val="0000FF"/>
                </a:solidFill>
                <a:ea typeface="ＭＳ Ｐゴシック" panose="020B0600070205080204" pitchFamily="50" charset="-128"/>
              </a:rPr>
              <a:t>＝近大</a:t>
            </a:r>
            <a:r>
              <a:rPr lang="en-US" altLang="ja-JP" sz="3200" b="1" dirty="0">
                <a:solidFill>
                  <a:srgbClr val="0000FF"/>
                </a:solidFill>
                <a:ea typeface="ＭＳ Ｐゴシック" panose="020B0600070205080204" pitchFamily="50" charset="-128"/>
              </a:rPr>
              <a:t>) </a:t>
            </a:r>
            <a:r>
              <a:rPr lang="ja-JP" altLang="en-US" sz="3200" b="1" dirty="0">
                <a:solidFill>
                  <a:srgbClr val="0000FF"/>
                </a:solidFill>
                <a:ea typeface="ＭＳ Ｐゴシック" panose="020B0600070205080204" pitchFamily="50" charset="-128"/>
              </a:rPr>
              <a:t>医学部微生物学講座</a:t>
            </a:r>
          </a:p>
        </p:txBody>
      </p:sp>
      <p:sp>
        <p:nvSpPr>
          <p:cNvPr id="19" name="正方形/長方形 18">
            <a:extLst>
              <a:ext uri="{FF2B5EF4-FFF2-40B4-BE49-F238E27FC236}">
                <a16:creationId xmlns:a16="http://schemas.microsoft.com/office/drawing/2014/main" id="{54BFC592-60F1-DF3B-2787-A278276DAE5D}"/>
              </a:ext>
            </a:extLst>
          </p:cNvPr>
          <p:cNvSpPr/>
          <p:nvPr/>
        </p:nvSpPr>
        <p:spPr>
          <a:xfrm>
            <a:off x="179512" y="822065"/>
            <a:ext cx="7511970" cy="830997"/>
          </a:xfrm>
          <a:prstGeom prst="rect">
            <a:avLst/>
          </a:prstGeom>
        </p:spPr>
        <p:txBody>
          <a:bodyPr wrap="square">
            <a:spAutoFit/>
          </a:bodyPr>
          <a:lstStyle/>
          <a:p>
            <a:r>
              <a:rPr lang="ja-JP" altLang="en-US" sz="2400" b="1" dirty="0">
                <a:latin typeface="ＭＳ Ｐゴシック" panose="020B0600070205080204" pitchFamily="50" charset="-128"/>
                <a:ea typeface="ＭＳ Ｐゴシック" panose="020B0600070205080204" pitchFamily="50" charset="-128"/>
              </a:rPr>
              <a:t>神経ウイルス学、神経免疫学、多発性硬化症、心筋炎、バイオインフォマティクス、腸内フローラ、ピロリ菌</a:t>
            </a:r>
            <a:endParaRPr lang="ja-JP" altLang="en-US" sz="2400" dirty="0"/>
          </a:p>
        </p:txBody>
      </p:sp>
      <p:pic>
        <p:nvPicPr>
          <p:cNvPr id="1026" name="Picture 2">
            <a:extLst>
              <a:ext uri="{FF2B5EF4-FFF2-40B4-BE49-F238E27FC236}">
                <a16:creationId xmlns:a16="http://schemas.microsoft.com/office/drawing/2014/main" id="{AAC5DBD6-F1D0-2317-4785-F5159592FE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99" b="24197"/>
          <a:stretch/>
        </p:blipFill>
        <p:spPr bwMode="auto">
          <a:xfrm>
            <a:off x="7519622" y="0"/>
            <a:ext cx="1646433" cy="1738174"/>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BA01EE0A-BF8F-B5C6-A1CC-8817C4CCB8BC}"/>
              </a:ext>
            </a:extLst>
          </p:cNvPr>
          <p:cNvSpPr txBox="1"/>
          <p:nvPr/>
        </p:nvSpPr>
        <p:spPr>
          <a:xfrm>
            <a:off x="7713124" y="1719288"/>
            <a:ext cx="1417308" cy="369332"/>
          </a:xfrm>
          <a:prstGeom prst="rect">
            <a:avLst/>
          </a:prstGeom>
          <a:noFill/>
        </p:spPr>
        <p:txBody>
          <a:bodyPr wrap="square">
            <a:spAutoFit/>
          </a:bodyPr>
          <a:lstStyle/>
          <a:p>
            <a:r>
              <a:rPr lang="ja-JP" altLang="en-US" b="1" dirty="0">
                <a:latin typeface="ＭＳ Ｐゴシック" panose="020B0600070205080204" pitchFamily="50" charset="-128"/>
                <a:ea typeface="ＭＳ Ｐゴシック" panose="020B0600070205080204" pitchFamily="50" charset="-128"/>
              </a:rPr>
              <a:t>近大マグロ</a:t>
            </a:r>
            <a:endParaRPr lang="ja-JP" altLang="en-US" dirty="0"/>
          </a:p>
        </p:txBody>
      </p:sp>
    </p:spTree>
    <p:extLst>
      <p:ext uri="{BB962C8B-B14F-4D97-AF65-F5344CB8AC3E}">
        <p14:creationId xmlns:p14="http://schemas.microsoft.com/office/powerpoint/2010/main" val="3232071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CDC09CF3-1B50-4A17-B5F2-0142BEB2C6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245" r="8561" b="50343"/>
          <a:stretch/>
        </p:blipFill>
        <p:spPr>
          <a:xfrm>
            <a:off x="539023" y="231333"/>
            <a:ext cx="8275894" cy="6405685"/>
          </a:xfrm>
        </p:spPr>
      </p:pic>
      <p:sp>
        <p:nvSpPr>
          <p:cNvPr id="4" name="スライド番号プレースホルダー 3">
            <a:extLst>
              <a:ext uri="{FF2B5EF4-FFF2-40B4-BE49-F238E27FC236}">
                <a16:creationId xmlns:a16="http://schemas.microsoft.com/office/drawing/2014/main" id="{CDD961DB-020A-4F20-B02A-4CC462457896}"/>
              </a:ext>
            </a:extLst>
          </p:cNvPr>
          <p:cNvSpPr>
            <a:spLocks noGrp="1"/>
          </p:cNvSpPr>
          <p:nvPr>
            <p:ph type="sldNum" sz="quarter" idx="12"/>
          </p:nvPr>
        </p:nvSpPr>
        <p:spPr/>
        <p:txBody>
          <a:bodyPr/>
          <a:lstStyle/>
          <a:p>
            <a:pPr>
              <a:defRPr/>
            </a:pPr>
            <a:fld id="{62A40F47-107D-4008-AA85-B2B639D47E22}" type="slidenum">
              <a:rPr lang="en-US" altLang="ja-JP" smtClean="0"/>
              <a:pPr>
                <a:defRPr/>
              </a:pPr>
              <a:t>50</a:t>
            </a:fld>
            <a:endParaRPr lang="en-US" altLang="ja-JP" dirty="0"/>
          </a:p>
        </p:txBody>
      </p:sp>
      <p:sp>
        <p:nvSpPr>
          <p:cNvPr id="5" name="正方形/長方形 4">
            <a:extLst>
              <a:ext uri="{FF2B5EF4-FFF2-40B4-BE49-F238E27FC236}">
                <a16:creationId xmlns:a16="http://schemas.microsoft.com/office/drawing/2014/main" id="{02CCA10A-4D0A-4ABD-A818-FD36C446E930}"/>
              </a:ext>
            </a:extLst>
          </p:cNvPr>
          <p:cNvSpPr/>
          <p:nvPr/>
        </p:nvSpPr>
        <p:spPr>
          <a:xfrm>
            <a:off x="0" y="1772816"/>
            <a:ext cx="1338828" cy="369332"/>
          </a:xfrm>
          <a:prstGeom prst="rect">
            <a:avLst/>
          </a:prstGeom>
        </p:spPr>
        <p:txBody>
          <a:bodyPr wrap="none">
            <a:spAutoFit/>
          </a:bodyPr>
          <a:lstStyle/>
          <a:p>
            <a:r>
              <a:rPr lang="ja-JP" altLang="en-US" b="1" dirty="0">
                <a:solidFill>
                  <a:srgbClr val="0000CC"/>
                </a:solidFill>
              </a:rPr>
              <a:t>素晴らしい</a:t>
            </a:r>
            <a:endParaRPr lang="ja-JP" altLang="en-US" dirty="0"/>
          </a:p>
        </p:txBody>
      </p:sp>
      <p:sp>
        <p:nvSpPr>
          <p:cNvPr id="7" name="正方形/長方形 6">
            <a:extLst>
              <a:ext uri="{FF2B5EF4-FFF2-40B4-BE49-F238E27FC236}">
                <a16:creationId xmlns:a16="http://schemas.microsoft.com/office/drawing/2014/main" id="{B5A67635-3996-4190-BD79-780E62EF261E}"/>
              </a:ext>
            </a:extLst>
          </p:cNvPr>
          <p:cNvSpPr/>
          <p:nvPr/>
        </p:nvSpPr>
        <p:spPr>
          <a:xfrm>
            <a:off x="0" y="3140968"/>
            <a:ext cx="1107996" cy="369332"/>
          </a:xfrm>
          <a:prstGeom prst="rect">
            <a:avLst/>
          </a:prstGeom>
        </p:spPr>
        <p:txBody>
          <a:bodyPr wrap="none">
            <a:spAutoFit/>
          </a:bodyPr>
          <a:lstStyle/>
          <a:p>
            <a:r>
              <a:rPr lang="ja-JP" altLang="en-US" b="1" dirty="0">
                <a:solidFill>
                  <a:srgbClr val="0000CC"/>
                </a:solidFill>
              </a:rPr>
              <a:t>いい先生</a:t>
            </a:r>
            <a:endParaRPr lang="ja-JP" altLang="en-US" dirty="0"/>
          </a:p>
        </p:txBody>
      </p:sp>
      <p:sp>
        <p:nvSpPr>
          <p:cNvPr id="8" name="正方形/長方形 7">
            <a:extLst>
              <a:ext uri="{FF2B5EF4-FFF2-40B4-BE49-F238E27FC236}">
                <a16:creationId xmlns:a16="http://schemas.microsoft.com/office/drawing/2014/main" id="{0950E2CE-3D97-4089-A277-94C3E35A22EA}"/>
              </a:ext>
            </a:extLst>
          </p:cNvPr>
          <p:cNvSpPr/>
          <p:nvPr/>
        </p:nvSpPr>
        <p:spPr>
          <a:xfrm>
            <a:off x="4805" y="5661248"/>
            <a:ext cx="1107996" cy="646331"/>
          </a:xfrm>
          <a:prstGeom prst="rect">
            <a:avLst/>
          </a:prstGeom>
        </p:spPr>
        <p:txBody>
          <a:bodyPr wrap="square">
            <a:spAutoFit/>
          </a:bodyPr>
          <a:lstStyle/>
          <a:p>
            <a:r>
              <a:rPr lang="ja-JP" altLang="en-US" b="1" dirty="0">
                <a:solidFill>
                  <a:srgbClr val="0000CC"/>
                </a:solidFill>
              </a:rPr>
              <a:t>国試をカバー</a:t>
            </a:r>
            <a:endParaRPr lang="ja-JP" altLang="en-US" dirty="0"/>
          </a:p>
        </p:txBody>
      </p:sp>
      <p:cxnSp>
        <p:nvCxnSpPr>
          <p:cNvPr id="9" name="Straight Connector 20">
            <a:extLst>
              <a:ext uri="{FF2B5EF4-FFF2-40B4-BE49-F238E27FC236}">
                <a16:creationId xmlns:a16="http://schemas.microsoft.com/office/drawing/2014/main" id="{25B2FAD1-048A-4D13-8D3F-28761A332322}"/>
              </a:ext>
            </a:extLst>
          </p:cNvPr>
          <p:cNvCxnSpPr>
            <a:cxnSpLocks/>
          </p:cNvCxnSpPr>
          <p:nvPr/>
        </p:nvCxnSpPr>
        <p:spPr>
          <a:xfrm>
            <a:off x="1547664" y="2060848"/>
            <a:ext cx="10081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20">
            <a:extLst>
              <a:ext uri="{FF2B5EF4-FFF2-40B4-BE49-F238E27FC236}">
                <a16:creationId xmlns:a16="http://schemas.microsoft.com/office/drawing/2014/main" id="{59343F89-39C4-435F-BC1E-94CE08BCFCF7}"/>
              </a:ext>
            </a:extLst>
          </p:cNvPr>
          <p:cNvCxnSpPr>
            <a:cxnSpLocks/>
          </p:cNvCxnSpPr>
          <p:nvPr/>
        </p:nvCxnSpPr>
        <p:spPr>
          <a:xfrm>
            <a:off x="1979712" y="3510300"/>
            <a:ext cx="11521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20">
            <a:extLst>
              <a:ext uri="{FF2B5EF4-FFF2-40B4-BE49-F238E27FC236}">
                <a16:creationId xmlns:a16="http://schemas.microsoft.com/office/drawing/2014/main" id="{90D26FB0-AA0A-4E1A-BFFC-96384880C96B}"/>
              </a:ext>
            </a:extLst>
          </p:cNvPr>
          <p:cNvCxnSpPr>
            <a:cxnSpLocks/>
          </p:cNvCxnSpPr>
          <p:nvPr/>
        </p:nvCxnSpPr>
        <p:spPr>
          <a:xfrm>
            <a:off x="3635896" y="5949280"/>
            <a:ext cx="14401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5788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CDC09CF3-1B50-4A17-B5F2-0142BEB2C6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245" r="8561" b="50343"/>
          <a:stretch/>
        </p:blipFill>
        <p:spPr>
          <a:xfrm>
            <a:off x="60221" y="-387424"/>
            <a:ext cx="8275894" cy="6405685"/>
          </a:xfrm>
        </p:spPr>
      </p:pic>
      <p:sp>
        <p:nvSpPr>
          <p:cNvPr id="4" name="スライド番号プレースホルダー 3">
            <a:extLst>
              <a:ext uri="{FF2B5EF4-FFF2-40B4-BE49-F238E27FC236}">
                <a16:creationId xmlns:a16="http://schemas.microsoft.com/office/drawing/2014/main" id="{CDD961DB-020A-4F20-B02A-4CC462457896}"/>
              </a:ext>
            </a:extLst>
          </p:cNvPr>
          <p:cNvSpPr>
            <a:spLocks noGrp="1"/>
          </p:cNvSpPr>
          <p:nvPr>
            <p:ph type="sldNum" sz="quarter" idx="12"/>
          </p:nvPr>
        </p:nvSpPr>
        <p:spPr/>
        <p:txBody>
          <a:bodyPr/>
          <a:lstStyle/>
          <a:p>
            <a:pPr>
              <a:defRPr/>
            </a:pPr>
            <a:fld id="{62A40F47-107D-4008-AA85-B2B639D47E22}" type="slidenum">
              <a:rPr lang="en-US" altLang="ja-JP" smtClean="0"/>
              <a:pPr>
                <a:defRPr/>
              </a:pPr>
              <a:t>51</a:t>
            </a:fld>
            <a:endParaRPr lang="en-US" altLang="ja-JP" dirty="0"/>
          </a:p>
        </p:txBody>
      </p:sp>
      <p:sp>
        <p:nvSpPr>
          <p:cNvPr id="5" name="テキスト ボックス 4">
            <a:extLst>
              <a:ext uri="{FF2B5EF4-FFF2-40B4-BE49-F238E27FC236}">
                <a16:creationId xmlns:a16="http://schemas.microsoft.com/office/drawing/2014/main" id="{1D5DD1D8-9110-4323-84E3-0866C4842A25}"/>
              </a:ext>
            </a:extLst>
          </p:cNvPr>
          <p:cNvSpPr txBox="1"/>
          <p:nvPr/>
        </p:nvSpPr>
        <p:spPr>
          <a:xfrm>
            <a:off x="1115616" y="588732"/>
            <a:ext cx="6766518" cy="1938992"/>
          </a:xfrm>
          <a:prstGeom prst="rect">
            <a:avLst/>
          </a:prstGeom>
          <a:solidFill>
            <a:schemeClr val="tx2"/>
          </a:solidFill>
        </p:spPr>
        <p:txBody>
          <a:bodyPr wrap="square" rtlCol="0">
            <a:spAutoFit/>
          </a:bodyPr>
          <a:lstStyle/>
          <a:p>
            <a:r>
              <a:rPr lang="ja-JP" altLang="en-US" sz="2400" b="1" dirty="0">
                <a:solidFill>
                  <a:srgbClr val="FF0000"/>
                </a:solidFill>
              </a:rPr>
              <a:t>英語のなまりに対してのコメントについては、とてもよく対処してたと思う。この問題について語るときは、とてもプロフェッショナルで終始落ち着いてたし。講義は病気の臨床的な側面を盛り込んでいてとっても楽しかった。</a:t>
            </a:r>
            <a:endParaRPr lang="en-US" altLang="ja-JP" sz="2400" b="1" dirty="0">
              <a:solidFill>
                <a:srgbClr val="FF0000"/>
              </a:solidFill>
            </a:endParaRPr>
          </a:p>
        </p:txBody>
      </p:sp>
      <p:sp>
        <p:nvSpPr>
          <p:cNvPr id="2" name="矢印: 左カーブ 1">
            <a:extLst>
              <a:ext uri="{FF2B5EF4-FFF2-40B4-BE49-F238E27FC236}">
                <a16:creationId xmlns:a16="http://schemas.microsoft.com/office/drawing/2014/main" id="{E24938D5-4708-4B88-9784-CF8E69B2C9F6}"/>
              </a:ext>
            </a:extLst>
          </p:cNvPr>
          <p:cNvSpPr/>
          <p:nvPr/>
        </p:nvSpPr>
        <p:spPr>
          <a:xfrm>
            <a:off x="8191500" y="1772816"/>
            <a:ext cx="576064" cy="140154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テキスト ボックス 6">
            <a:extLst>
              <a:ext uri="{FF2B5EF4-FFF2-40B4-BE49-F238E27FC236}">
                <a16:creationId xmlns:a16="http://schemas.microsoft.com/office/drawing/2014/main" id="{5820BF7C-762C-4FF3-B9A5-21F00A184696}"/>
              </a:ext>
            </a:extLst>
          </p:cNvPr>
          <p:cNvSpPr txBox="1"/>
          <p:nvPr/>
        </p:nvSpPr>
        <p:spPr>
          <a:xfrm>
            <a:off x="855436" y="4531723"/>
            <a:ext cx="8028117" cy="1938992"/>
          </a:xfrm>
          <a:prstGeom prst="rect">
            <a:avLst/>
          </a:prstGeom>
          <a:solidFill>
            <a:schemeClr val="tx2"/>
          </a:solidFill>
        </p:spPr>
        <p:txBody>
          <a:bodyPr wrap="square" rtlCol="0">
            <a:spAutoFit/>
          </a:bodyPr>
          <a:lstStyle/>
          <a:p>
            <a:r>
              <a:rPr lang="ja-JP" altLang="en-US" sz="2400" b="1" dirty="0">
                <a:solidFill>
                  <a:srgbClr val="FF0000"/>
                </a:solidFill>
              </a:rPr>
              <a:t>角田先生は立派な講師です。うちのクラスの課題として「一言も</a:t>
            </a:r>
            <a:r>
              <a:rPr lang="ja-JP" altLang="en-US" sz="2400" b="1" dirty="0" err="1">
                <a:solidFill>
                  <a:srgbClr val="FF0000"/>
                </a:solidFill>
              </a:rPr>
              <a:t>間違ずに</a:t>
            </a:r>
            <a:r>
              <a:rPr lang="ja-JP" altLang="en-US" sz="2400" b="1" dirty="0">
                <a:solidFill>
                  <a:srgbClr val="FF0000"/>
                </a:solidFill>
              </a:rPr>
              <a:t>日本、ロシア、中国で一時間免疫学について語る」ってのはどうかな。そうすれば教員に対するリスペクトってのも生まれるかも。クラスを代表して謝罪します。素晴らしい講義でした。</a:t>
            </a:r>
            <a:endParaRPr lang="en-US" altLang="ja-JP" sz="2400" b="1" dirty="0">
              <a:solidFill>
                <a:srgbClr val="FF0000"/>
              </a:solidFill>
            </a:endParaRPr>
          </a:p>
        </p:txBody>
      </p:sp>
      <p:sp>
        <p:nvSpPr>
          <p:cNvPr id="8" name="矢印: 左カーブ 7">
            <a:extLst>
              <a:ext uri="{FF2B5EF4-FFF2-40B4-BE49-F238E27FC236}">
                <a16:creationId xmlns:a16="http://schemas.microsoft.com/office/drawing/2014/main" id="{A12057DA-1F22-4714-B7C4-162954914781}"/>
              </a:ext>
            </a:extLst>
          </p:cNvPr>
          <p:cNvSpPr/>
          <p:nvPr/>
        </p:nvSpPr>
        <p:spPr>
          <a:xfrm rot="10800000">
            <a:off x="118207" y="3861048"/>
            <a:ext cx="611560" cy="18002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2506491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CDC09CF3-1B50-4A17-B5F2-0142BEB2C6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809" t="50000" r="8128" b="4387"/>
          <a:stretch/>
        </p:blipFill>
        <p:spPr>
          <a:xfrm>
            <a:off x="0" y="266702"/>
            <a:ext cx="8594999" cy="6120680"/>
          </a:xfrm>
        </p:spPr>
      </p:pic>
      <p:sp>
        <p:nvSpPr>
          <p:cNvPr id="4" name="スライド番号プレースホルダー 3">
            <a:extLst>
              <a:ext uri="{FF2B5EF4-FFF2-40B4-BE49-F238E27FC236}">
                <a16:creationId xmlns:a16="http://schemas.microsoft.com/office/drawing/2014/main" id="{CDD961DB-020A-4F20-B02A-4CC462457896}"/>
              </a:ext>
            </a:extLst>
          </p:cNvPr>
          <p:cNvSpPr>
            <a:spLocks noGrp="1"/>
          </p:cNvSpPr>
          <p:nvPr>
            <p:ph type="sldNum" sz="quarter" idx="12"/>
          </p:nvPr>
        </p:nvSpPr>
        <p:spPr/>
        <p:txBody>
          <a:bodyPr/>
          <a:lstStyle/>
          <a:p>
            <a:pPr>
              <a:defRPr/>
            </a:pPr>
            <a:fld id="{62A40F47-107D-4008-AA85-B2B639D47E22}" type="slidenum">
              <a:rPr lang="en-US" altLang="ja-JP" smtClean="0"/>
              <a:pPr>
                <a:defRPr/>
              </a:pPr>
              <a:t>52</a:t>
            </a:fld>
            <a:endParaRPr lang="en-US" altLang="ja-JP" dirty="0"/>
          </a:p>
        </p:txBody>
      </p:sp>
      <p:sp>
        <p:nvSpPr>
          <p:cNvPr id="5" name="テキスト ボックス 4">
            <a:extLst>
              <a:ext uri="{FF2B5EF4-FFF2-40B4-BE49-F238E27FC236}">
                <a16:creationId xmlns:a16="http://schemas.microsoft.com/office/drawing/2014/main" id="{8179BEDE-D4F2-4E00-B5CA-2E2111670ACB}"/>
              </a:ext>
            </a:extLst>
          </p:cNvPr>
          <p:cNvSpPr txBox="1"/>
          <p:nvPr/>
        </p:nvSpPr>
        <p:spPr>
          <a:xfrm>
            <a:off x="683568" y="56357"/>
            <a:ext cx="7776864" cy="1938992"/>
          </a:xfrm>
          <a:prstGeom prst="rect">
            <a:avLst/>
          </a:prstGeom>
          <a:solidFill>
            <a:schemeClr val="tx2"/>
          </a:solidFill>
        </p:spPr>
        <p:txBody>
          <a:bodyPr wrap="square" rtlCol="0">
            <a:spAutoFit/>
          </a:bodyPr>
          <a:lstStyle/>
          <a:p>
            <a:r>
              <a:rPr lang="ja-JP" altLang="en-US" sz="2400" b="1" dirty="0">
                <a:solidFill>
                  <a:srgbClr val="FF0000"/>
                </a:solidFill>
              </a:rPr>
              <a:t>クラスメイト数名が、あなたの英語のなまりついてコメントしたことにとっても困惑してます。確かに、あなたはなまってるけど、彼らが日本に行って難しい講義をしたら同じことになるはず。私はあなたの講義も、あなたが教授であるのも嬉しいわ。ありがとう。</a:t>
            </a:r>
            <a:endParaRPr lang="en-US" altLang="ja-JP" sz="2400" b="1" dirty="0">
              <a:solidFill>
                <a:srgbClr val="FF0000"/>
              </a:solidFill>
            </a:endParaRPr>
          </a:p>
        </p:txBody>
      </p:sp>
      <p:sp>
        <p:nvSpPr>
          <p:cNvPr id="7" name="テキスト ボックス 6">
            <a:extLst>
              <a:ext uri="{FF2B5EF4-FFF2-40B4-BE49-F238E27FC236}">
                <a16:creationId xmlns:a16="http://schemas.microsoft.com/office/drawing/2014/main" id="{49126223-D761-4725-B81C-6A9DFAD47606}"/>
              </a:ext>
            </a:extLst>
          </p:cNvPr>
          <p:cNvSpPr txBox="1"/>
          <p:nvPr/>
        </p:nvSpPr>
        <p:spPr>
          <a:xfrm>
            <a:off x="834209" y="5601314"/>
            <a:ext cx="7776864" cy="1200329"/>
          </a:xfrm>
          <a:prstGeom prst="rect">
            <a:avLst/>
          </a:prstGeom>
          <a:solidFill>
            <a:schemeClr val="tx2"/>
          </a:solidFill>
        </p:spPr>
        <p:txBody>
          <a:bodyPr wrap="square" rtlCol="0">
            <a:spAutoFit/>
          </a:bodyPr>
          <a:lstStyle/>
          <a:p>
            <a:r>
              <a:rPr lang="ja-JP" altLang="en-US" sz="2400" b="1" dirty="0">
                <a:solidFill>
                  <a:srgbClr val="FF0000"/>
                </a:solidFill>
              </a:rPr>
              <a:t>角田先生が喋ってることをわかんない人は、将来半分の患者さんの言うことを理解できないね。あんな文句をいう奴は、耳をもう一つか二つ生やす必要あるよ。</a:t>
            </a:r>
            <a:endParaRPr lang="en-US" altLang="ja-JP" sz="2400" b="1" dirty="0">
              <a:solidFill>
                <a:srgbClr val="FF0000"/>
              </a:solidFill>
            </a:endParaRPr>
          </a:p>
        </p:txBody>
      </p:sp>
      <p:sp>
        <p:nvSpPr>
          <p:cNvPr id="8" name="矢印: 左カーブ 7">
            <a:extLst>
              <a:ext uri="{FF2B5EF4-FFF2-40B4-BE49-F238E27FC236}">
                <a16:creationId xmlns:a16="http://schemas.microsoft.com/office/drawing/2014/main" id="{98C0C861-5F42-4E53-9B47-FE6F432C981D}"/>
              </a:ext>
            </a:extLst>
          </p:cNvPr>
          <p:cNvSpPr/>
          <p:nvPr/>
        </p:nvSpPr>
        <p:spPr>
          <a:xfrm>
            <a:off x="8374251" y="1025853"/>
            <a:ext cx="576064" cy="140154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矢印: 左カーブ 8">
            <a:extLst>
              <a:ext uri="{FF2B5EF4-FFF2-40B4-BE49-F238E27FC236}">
                <a16:creationId xmlns:a16="http://schemas.microsoft.com/office/drawing/2014/main" id="{97E6EA74-7382-42D8-BF35-7D4FF8DB420C}"/>
              </a:ext>
            </a:extLst>
          </p:cNvPr>
          <p:cNvSpPr/>
          <p:nvPr/>
        </p:nvSpPr>
        <p:spPr>
          <a:xfrm rot="10800000">
            <a:off x="174425" y="5085183"/>
            <a:ext cx="611560" cy="149989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5118287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FDC394A-3090-4694-A2C2-BE59A2954EFE}"/>
              </a:ext>
            </a:extLst>
          </p:cNvPr>
          <p:cNvSpPr>
            <a:spLocks noGrp="1"/>
          </p:cNvSpPr>
          <p:nvPr>
            <p:ph type="sldNum" sz="quarter" idx="12"/>
          </p:nvPr>
        </p:nvSpPr>
        <p:spPr/>
        <p:txBody>
          <a:bodyPr/>
          <a:lstStyle/>
          <a:p>
            <a:pPr>
              <a:defRPr/>
            </a:pPr>
            <a:fld id="{62A40F47-107D-4008-AA85-B2B639D47E22}" type="slidenum">
              <a:rPr lang="en-US" altLang="ja-JP" smtClean="0"/>
              <a:pPr>
                <a:defRPr/>
              </a:pPr>
              <a:t>53</a:t>
            </a:fld>
            <a:endParaRPr lang="en-US" altLang="ja-JP" dirty="0"/>
          </a:p>
        </p:txBody>
      </p:sp>
      <p:pic>
        <p:nvPicPr>
          <p:cNvPr id="2050" name="Picture 2" descr="20130830060340a4a.jpg">
            <a:extLst>
              <a:ext uri="{FF2B5EF4-FFF2-40B4-BE49-F238E27FC236}">
                <a16:creationId xmlns:a16="http://schemas.microsoft.com/office/drawing/2014/main" id="{6E814101-C1B9-457D-BA0A-81FDE45DF5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1295"/>
          <a:stretch/>
        </p:blipFill>
        <p:spPr bwMode="auto">
          <a:xfrm>
            <a:off x="-324544" y="1538729"/>
            <a:ext cx="9572286" cy="39017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D course evaluation 2013 2">
            <a:extLst>
              <a:ext uri="{FF2B5EF4-FFF2-40B4-BE49-F238E27FC236}">
                <a16:creationId xmlns:a16="http://schemas.microsoft.com/office/drawing/2014/main" id="{9C2A5F22-114D-4824-8EC1-7A19F33FE8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47" r="33254" b="91710"/>
          <a:stretch/>
        </p:blipFill>
        <p:spPr bwMode="auto">
          <a:xfrm>
            <a:off x="611560" y="632816"/>
            <a:ext cx="2853580" cy="905913"/>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F404524A-4405-4463-B3A7-53B10F451165}"/>
              </a:ext>
            </a:extLst>
          </p:cNvPr>
          <p:cNvSpPr txBox="1"/>
          <p:nvPr/>
        </p:nvSpPr>
        <p:spPr>
          <a:xfrm>
            <a:off x="883767" y="0"/>
            <a:ext cx="6750566" cy="584775"/>
          </a:xfrm>
          <a:prstGeom prst="rect">
            <a:avLst/>
          </a:prstGeom>
          <a:noFill/>
        </p:spPr>
        <p:txBody>
          <a:bodyPr wrap="none" rtlCol="0">
            <a:spAutoFit/>
          </a:bodyPr>
          <a:lstStyle/>
          <a:p>
            <a:r>
              <a:rPr lang="en-US" altLang="ja-JP" sz="3200" b="1" dirty="0">
                <a:solidFill>
                  <a:srgbClr val="FF0000"/>
                </a:solidFill>
              </a:rPr>
              <a:t>2013</a:t>
            </a:r>
            <a:r>
              <a:rPr lang="ja-JP" altLang="en-US" sz="3200" b="1" dirty="0">
                <a:solidFill>
                  <a:srgbClr val="FF0000"/>
                </a:solidFill>
              </a:rPr>
              <a:t>年　微生物学・感染症学　評価</a:t>
            </a:r>
            <a:endParaRPr kumimoji="1" lang="ja-JP" altLang="en-US" sz="3200" b="1" dirty="0">
              <a:solidFill>
                <a:srgbClr val="FF0000"/>
              </a:solidFill>
            </a:endParaRPr>
          </a:p>
        </p:txBody>
      </p:sp>
      <p:sp>
        <p:nvSpPr>
          <p:cNvPr id="10" name="正方形/長方形 9">
            <a:extLst>
              <a:ext uri="{FF2B5EF4-FFF2-40B4-BE49-F238E27FC236}">
                <a16:creationId xmlns:a16="http://schemas.microsoft.com/office/drawing/2014/main" id="{DAA43C03-2DF6-4842-AA9F-5CF318931773}"/>
              </a:ext>
            </a:extLst>
          </p:cNvPr>
          <p:cNvSpPr/>
          <p:nvPr/>
        </p:nvSpPr>
        <p:spPr>
          <a:xfrm>
            <a:off x="2038350" y="3861048"/>
            <a:ext cx="4261842" cy="2062103"/>
          </a:xfrm>
          <a:prstGeom prst="rect">
            <a:avLst/>
          </a:prstGeom>
          <a:solidFill>
            <a:schemeClr val="bg1"/>
          </a:solidFill>
        </p:spPr>
        <p:txBody>
          <a:bodyPr wrap="square">
            <a:spAutoFit/>
          </a:bodyPr>
          <a:lstStyle/>
          <a:p>
            <a:r>
              <a:rPr lang="en-US" altLang="ja-JP" sz="3200" b="1" dirty="0">
                <a:solidFill>
                  <a:srgbClr val="FF0000"/>
                </a:solidFill>
              </a:rPr>
              <a:t>1</a:t>
            </a:r>
            <a:r>
              <a:rPr lang="ja-JP" altLang="en-US" sz="3200" b="1" dirty="0">
                <a:solidFill>
                  <a:srgbClr val="FF0000"/>
                </a:solidFill>
              </a:rPr>
              <a:t>　不満　　　　</a:t>
            </a:r>
            <a:r>
              <a:rPr lang="en-US" altLang="ja-JP" sz="3200" b="1" dirty="0">
                <a:solidFill>
                  <a:srgbClr val="FF0000"/>
                </a:solidFill>
              </a:rPr>
              <a:t>0.9</a:t>
            </a:r>
            <a:r>
              <a:rPr lang="ja-JP" altLang="en-US" sz="3200" b="1" dirty="0">
                <a:solidFill>
                  <a:srgbClr val="FF0000"/>
                </a:solidFill>
              </a:rPr>
              <a:t>％　　　　　　</a:t>
            </a:r>
            <a:endParaRPr lang="en-US" altLang="ja-JP" sz="3200" b="1" dirty="0">
              <a:solidFill>
                <a:srgbClr val="FF0000"/>
              </a:solidFill>
            </a:endParaRPr>
          </a:p>
          <a:p>
            <a:r>
              <a:rPr lang="en-US" altLang="ja-JP" sz="3200" b="1" dirty="0">
                <a:solidFill>
                  <a:srgbClr val="FF0000"/>
                </a:solidFill>
              </a:rPr>
              <a:t>2</a:t>
            </a:r>
            <a:r>
              <a:rPr lang="ja-JP" altLang="en-US" sz="3200" b="1" dirty="0">
                <a:solidFill>
                  <a:srgbClr val="FF0000"/>
                </a:solidFill>
              </a:rPr>
              <a:t>　十分　　　　</a:t>
            </a:r>
            <a:r>
              <a:rPr lang="en-US" altLang="ja-JP" sz="3200" b="1" dirty="0">
                <a:solidFill>
                  <a:srgbClr val="FF0000"/>
                </a:solidFill>
              </a:rPr>
              <a:t>26</a:t>
            </a:r>
            <a:r>
              <a:rPr lang="ja-JP" altLang="en-US" sz="3200" b="1" dirty="0">
                <a:solidFill>
                  <a:srgbClr val="FF0000"/>
                </a:solidFill>
              </a:rPr>
              <a:t>％　　　　</a:t>
            </a:r>
            <a:endParaRPr lang="en-US" altLang="ja-JP" sz="3200" b="1" dirty="0">
              <a:solidFill>
                <a:srgbClr val="FF0000"/>
              </a:solidFill>
            </a:endParaRPr>
          </a:p>
          <a:p>
            <a:r>
              <a:rPr lang="en-US" altLang="ja-JP" sz="3200" b="1" dirty="0">
                <a:solidFill>
                  <a:srgbClr val="FF0000"/>
                </a:solidFill>
              </a:rPr>
              <a:t>3</a:t>
            </a:r>
            <a:r>
              <a:rPr lang="ja-JP" altLang="en-US" sz="3200" b="1" dirty="0">
                <a:solidFill>
                  <a:srgbClr val="FF0000"/>
                </a:solidFill>
              </a:rPr>
              <a:t>　素晴らしい　</a:t>
            </a:r>
            <a:r>
              <a:rPr lang="en-US" altLang="ja-JP" sz="3200" b="1" dirty="0">
                <a:solidFill>
                  <a:srgbClr val="FF0000"/>
                </a:solidFill>
              </a:rPr>
              <a:t>69</a:t>
            </a:r>
            <a:r>
              <a:rPr lang="ja-JP" altLang="en-US" sz="3200" b="1" dirty="0">
                <a:solidFill>
                  <a:srgbClr val="FF0000"/>
                </a:solidFill>
              </a:rPr>
              <a:t>％　　</a:t>
            </a:r>
            <a:endParaRPr lang="en-US" altLang="ja-JP" sz="3200" b="1" dirty="0">
              <a:solidFill>
                <a:srgbClr val="FF0000"/>
              </a:solidFill>
            </a:endParaRPr>
          </a:p>
          <a:p>
            <a:r>
              <a:rPr lang="ja-JP" altLang="en-US" sz="3200" b="1" dirty="0">
                <a:solidFill>
                  <a:srgbClr val="FF0000"/>
                </a:solidFill>
              </a:rPr>
              <a:t>欠席　ゼロ　　　　</a:t>
            </a:r>
            <a:endParaRPr lang="ja-JP" altLang="en-US" sz="3200" dirty="0"/>
          </a:p>
        </p:txBody>
      </p:sp>
    </p:spTree>
    <p:extLst>
      <p:ext uri="{BB962C8B-B14F-4D97-AF65-F5344CB8AC3E}">
        <p14:creationId xmlns:p14="http://schemas.microsoft.com/office/powerpoint/2010/main" val="33524503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7D7DEFD-1D19-4C70-BA61-7F71CAC5F292}"/>
              </a:ext>
            </a:extLst>
          </p:cNvPr>
          <p:cNvSpPr>
            <a:spLocks noGrp="1"/>
          </p:cNvSpPr>
          <p:nvPr>
            <p:ph type="sldNum" sz="quarter" idx="12"/>
          </p:nvPr>
        </p:nvSpPr>
        <p:spPr/>
        <p:txBody>
          <a:bodyPr/>
          <a:lstStyle/>
          <a:p>
            <a:pPr>
              <a:defRPr/>
            </a:pPr>
            <a:fld id="{62A40F47-107D-4008-AA85-B2B639D47E22}" type="slidenum">
              <a:rPr lang="en-US" altLang="ja-JP" smtClean="0"/>
              <a:pPr>
                <a:defRPr/>
              </a:pPr>
              <a:t>54</a:t>
            </a:fld>
            <a:endParaRPr lang="en-US" altLang="ja-JP" dirty="0"/>
          </a:p>
        </p:txBody>
      </p:sp>
      <p:sp>
        <p:nvSpPr>
          <p:cNvPr id="7" name="テキスト ボックス 3">
            <a:extLst>
              <a:ext uri="{FF2B5EF4-FFF2-40B4-BE49-F238E27FC236}">
                <a16:creationId xmlns:a16="http://schemas.microsoft.com/office/drawing/2014/main" id="{DD4324D0-BACC-4AA3-B86B-A223074D8F1D}"/>
              </a:ext>
            </a:extLst>
          </p:cNvPr>
          <p:cNvSpPr txBox="1">
            <a:spLocks noChangeArrowheads="1"/>
          </p:cNvSpPr>
          <p:nvPr/>
        </p:nvSpPr>
        <p:spPr bwMode="auto">
          <a:xfrm>
            <a:off x="14199" y="44624"/>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近畿大学微生物学での自主授業アンケート</a:t>
            </a:r>
            <a:endParaRPr lang="en-US" altLang="ja-JP" b="1" dirty="0">
              <a:solidFill>
                <a:srgbClr val="0000CC"/>
              </a:solidFill>
              <a:latin typeface="+mj-ea"/>
              <a:ea typeface="+mj-ea"/>
            </a:endParaRPr>
          </a:p>
          <a:p>
            <a:pPr algn="ctr" eaLnBrk="1" hangingPunct="1">
              <a:spcBef>
                <a:spcPct val="0"/>
              </a:spcBef>
              <a:buFontTx/>
              <a:buNone/>
            </a:pPr>
            <a:endParaRPr lang="ja-JP" altLang="en-US" b="1" dirty="0">
              <a:solidFill>
                <a:srgbClr val="0000CC"/>
              </a:solidFill>
              <a:latin typeface="+mj-ea"/>
              <a:ea typeface="+mj-ea"/>
            </a:endParaRPr>
          </a:p>
        </p:txBody>
      </p:sp>
      <p:pic>
        <p:nvPicPr>
          <p:cNvPr id="3" name="図 2">
            <a:extLst>
              <a:ext uri="{FF2B5EF4-FFF2-40B4-BE49-F238E27FC236}">
                <a16:creationId xmlns:a16="http://schemas.microsoft.com/office/drawing/2014/main" id="{92C0B4D1-98D6-4C4D-FD1F-E718F8AD1311}"/>
              </a:ext>
            </a:extLst>
          </p:cNvPr>
          <p:cNvPicPr>
            <a:picLocks noChangeAspect="1"/>
          </p:cNvPicPr>
          <p:nvPr/>
        </p:nvPicPr>
        <p:blipFill>
          <a:blip r:embed="rId2"/>
          <a:stretch>
            <a:fillRect/>
          </a:stretch>
        </p:blipFill>
        <p:spPr>
          <a:xfrm>
            <a:off x="683567" y="836711"/>
            <a:ext cx="6776225" cy="1077215"/>
          </a:xfrm>
          <a:prstGeom prst="rect">
            <a:avLst/>
          </a:prstGeom>
        </p:spPr>
      </p:pic>
      <p:pic>
        <p:nvPicPr>
          <p:cNvPr id="6" name="図 5">
            <a:extLst>
              <a:ext uri="{FF2B5EF4-FFF2-40B4-BE49-F238E27FC236}">
                <a16:creationId xmlns:a16="http://schemas.microsoft.com/office/drawing/2014/main" id="{5B6A8FD4-480F-F524-11F1-6DA18AC42CA7}"/>
              </a:ext>
            </a:extLst>
          </p:cNvPr>
          <p:cNvPicPr>
            <a:picLocks noChangeAspect="1"/>
          </p:cNvPicPr>
          <p:nvPr/>
        </p:nvPicPr>
        <p:blipFill>
          <a:blip r:embed="rId3"/>
          <a:stretch>
            <a:fillRect/>
          </a:stretch>
        </p:blipFill>
        <p:spPr>
          <a:xfrm>
            <a:off x="683567" y="2050200"/>
            <a:ext cx="6895802" cy="514704"/>
          </a:xfrm>
          <a:prstGeom prst="rect">
            <a:avLst/>
          </a:prstGeom>
        </p:spPr>
      </p:pic>
      <p:pic>
        <p:nvPicPr>
          <p:cNvPr id="16" name="図 15">
            <a:extLst>
              <a:ext uri="{FF2B5EF4-FFF2-40B4-BE49-F238E27FC236}">
                <a16:creationId xmlns:a16="http://schemas.microsoft.com/office/drawing/2014/main" id="{67F36B3D-F42E-2433-40C2-539B794E3420}"/>
              </a:ext>
            </a:extLst>
          </p:cNvPr>
          <p:cNvPicPr>
            <a:picLocks noChangeAspect="1"/>
          </p:cNvPicPr>
          <p:nvPr/>
        </p:nvPicPr>
        <p:blipFill>
          <a:blip r:embed="rId4"/>
          <a:stretch>
            <a:fillRect/>
          </a:stretch>
        </p:blipFill>
        <p:spPr>
          <a:xfrm>
            <a:off x="539552" y="4115446"/>
            <a:ext cx="7712129" cy="799831"/>
          </a:xfrm>
          <a:prstGeom prst="rect">
            <a:avLst/>
          </a:prstGeom>
        </p:spPr>
      </p:pic>
      <p:pic>
        <p:nvPicPr>
          <p:cNvPr id="18" name="図 17">
            <a:extLst>
              <a:ext uri="{FF2B5EF4-FFF2-40B4-BE49-F238E27FC236}">
                <a16:creationId xmlns:a16="http://schemas.microsoft.com/office/drawing/2014/main" id="{ED954EF4-9B30-7033-9822-6CE10613A3F8}"/>
              </a:ext>
            </a:extLst>
          </p:cNvPr>
          <p:cNvPicPr>
            <a:picLocks noChangeAspect="1"/>
          </p:cNvPicPr>
          <p:nvPr/>
        </p:nvPicPr>
        <p:blipFill rotWithShape="1">
          <a:blip r:embed="rId5"/>
          <a:srcRect t="27237"/>
          <a:stretch/>
        </p:blipFill>
        <p:spPr>
          <a:xfrm>
            <a:off x="691886" y="5347328"/>
            <a:ext cx="7425430" cy="720077"/>
          </a:xfrm>
          <a:prstGeom prst="rect">
            <a:avLst/>
          </a:prstGeom>
        </p:spPr>
      </p:pic>
      <p:sp>
        <p:nvSpPr>
          <p:cNvPr id="19" name="正方形/長方形 18">
            <a:extLst>
              <a:ext uri="{FF2B5EF4-FFF2-40B4-BE49-F238E27FC236}">
                <a16:creationId xmlns:a16="http://schemas.microsoft.com/office/drawing/2014/main" id="{87654347-D1DF-F3E2-607E-F101A45ACA66}"/>
              </a:ext>
            </a:extLst>
          </p:cNvPr>
          <p:cNvSpPr/>
          <p:nvPr/>
        </p:nvSpPr>
        <p:spPr>
          <a:xfrm>
            <a:off x="691886" y="5347328"/>
            <a:ext cx="498798" cy="278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8608197D-3E69-CF74-113E-EE12850EAE1F}"/>
              </a:ext>
            </a:extLst>
          </p:cNvPr>
          <p:cNvPicPr>
            <a:picLocks noChangeAspect="1"/>
          </p:cNvPicPr>
          <p:nvPr/>
        </p:nvPicPr>
        <p:blipFill>
          <a:blip r:embed="rId6"/>
          <a:stretch>
            <a:fillRect/>
          </a:stretch>
        </p:blipFill>
        <p:spPr>
          <a:xfrm>
            <a:off x="693709" y="2705864"/>
            <a:ext cx="7217208" cy="651131"/>
          </a:xfrm>
          <a:prstGeom prst="rect">
            <a:avLst/>
          </a:prstGeom>
        </p:spPr>
      </p:pic>
      <p:pic>
        <p:nvPicPr>
          <p:cNvPr id="23" name="図 22">
            <a:extLst>
              <a:ext uri="{FF2B5EF4-FFF2-40B4-BE49-F238E27FC236}">
                <a16:creationId xmlns:a16="http://schemas.microsoft.com/office/drawing/2014/main" id="{5BAA78DA-C873-6057-0401-26F7EBA00016}"/>
              </a:ext>
            </a:extLst>
          </p:cNvPr>
          <p:cNvPicPr>
            <a:picLocks noChangeAspect="1"/>
          </p:cNvPicPr>
          <p:nvPr/>
        </p:nvPicPr>
        <p:blipFill>
          <a:blip r:embed="rId7"/>
          <a:stretch>
            <a:fillRect/>
          </a:stretch>
        </p:blipFill>
        <p:spPr>
          <a:xfrm>
            <a:off x="521218" y="6181613"/>
            <a:ext cx="7514904" cy="597167"/>
          </a:xfrm>
          <a:prstGeom prst="rect">
            <a:avLst/>
          </a:prstGeom>
        </p:spPr>
      </p:pic>
      <p:sp>
        <p:nvSpPr>
          <p:cNvPr id="24" name="正方形/長方形 23">
            <a:extLst>
              <a:ext uri="{FF2B5EF4-FFF2-40B4-BE49-F238E27FC236}">
                <a16:creationId xmlns:a16="http://schemas.microsoft.com/office/drawing/2014/main" id="{D938DB38-95C9-9096-A575-7A57C3FAB1C0}"/>
              </a:ext>
            </a:extLst>
          </p:cNvPr>
          <p:cNvSpPr/>
          <p:nvPr/>
        </p:nvSpPr>
        <p:spPr>
          <a:xfrm>
            <a:off x="763894" y="6213049"/>
            <a:ext cx="498798" cy="278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8E7A9E23-109F-AB2C-A3FB-895E1241F0AF}"/>
              </a:ext>
            </a:extLst>
          </p:cNvPr>
          <p:cNvPicPr>
            <a:picLocks noChangeAspect="1"/>
          </p:cNvPicPr>
          <p:nvPr/>
        </p:nvPicPr>
        <p:blipFill>
          <a:blip r:embed="rId8"/>
          <a:stretch>
            <a:fillRect/>
          </a:stretch>
        </p:blipFill>
        <p:spPr>
          <a:xfrm>
            <a:off x="829638" y="3354782"/>
            <a:ext cx="6665152" cy="536708"/>
          </a:xfrm>
          <a:prstGeom prst="rect">
            <a:avLst/>
          </a:prstGeom>
        </p:spPr>
      </p:pic>
      <p:cxnSp>
        <p:nvCxnSpPr>
          <p:cNvPr id="11" name="直線コネクタ 10">
            <a:extLst>
              <a:ext uri="{FF2B5EF4-FFF2-40B4-BE49-F238E27FC236}">
                <a16:creationId xmlns:a16="http://schemas.microsoft.com/office/drawing/2014/main" id="{3B62B00E-086A-483F-A248-0093E598D927}"/>
              </a:ext>
            </a:extLst>
          </p:cNvPr>
          <p:cNvCxnSpPr>
            <a:cxnSpLocks/>
          </p:cNvCxnSpPr>
          <p:nvPr/>
        </p:nvCxnSpPr>
        <p:spPr>
          <a:xfrm>
            <a:off x="763894" y="1115851"/>
            <a:ext cx="9361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9730C405-5F90-E911-B980-B3709223D9F3}"/>
              </a:ext>
            </a:extLst>
          </p:cNvPr>
          <p:cNvCxnSpPr>
            <a:cxnSpLocks/>
          </p:cNvCxnSpPr>
          <p:nvPr/>
        </p:nvCxnSpPr>
        <p:spPr>
          <a:xfrm>
            <a:off x="794640" y="4437112"/>
            <a:ext cx="1257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0910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7D7DEFD-1D19-4C70-BA61-7F71CAC5F292}"/>
              </a:ext>
            </a:extLst>
          </p:cNvPr>
          <p:cNvSpPr>
            <a:spLocks noGrp="1"/>
          </p:cNvSpPr>
          <p:nvPr>
            <p:ph type="sldNum" sz="quarter" idx="12"/>
          </p:nvPr>
        </p:nvSpPr>
        <p:spPr/>
        <p:txBody>
          <a:bodyPr/>
          <a:lstStyle/>
          <a:p>
            <a:pPr>
              <a:defRPr/>
            </a:pPr>
            <a:fld id="{62A40F47-107D-4008-AA85-B2B639D47E22}" type="slidenum">
              <a:rPr lang="en-US" altLang="ja-JP" smtClean="0"/>
              <a:pPr>
                <a:defRPr/>
              </a:pPr>
              <a:t>55</a:t>
            </a:fld>
            <a:endParaRPr lang="en-US" altLang="ja-JP" dirty="0"/>
          </a:p>
        </p:txBody>
      </p:sp>
      <p:sp>
        <p:nvSpPr>
          <p:cNvPr id="7" name="テキスト ボックス 3">
            <a:extLst>
              <a:ext uri="{FF2B5EF4-FFF2-40B4-BE49-F238E27FC236}">
                <a16:creationId xmlns:a16="http://schemas.microsoft.com/office/drawing/2014/main" id="{DD4324D0-BACC-4AA3-B86B-A223074D8F1D}"/>
              </a:ext>
            </a:extLst>
          </p:cNvPr>
          <p:cNvSpPr txBox="1">
            <a:spLocks noChangeArrowheads="1"/>
          </p:cNvSpPr>
          <p:nvPr/>
        </p:nvSpPr>
        <p:spPr bwMode="auto">
          <a:xfrm>
            <a:off x="14199" y="44624"/>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角田の米国での英語発音トレーニングは？</a:t>
            </a:r>
            <a:endParaRPr lang="en-US" altLang="ja-JP" b="1" dirty="0">
              <a:solidFill>
                <a:srgbClr val="0000CC"/>
              </a:solidFill>
              <a:latin typeface="+mj-ea"/>
              <a:ea typeface="+mj-ea"/>
            </a:endParaRPr>
          </a:p>
          <a:p>
            <a:pPr algn="ctr" eaLnBrk="1" hangingPunct="1">
              <a:spcBef>
                <a:spcPct val="0"/>
              </a:spcBef>
              <a:buFontTx/>
              <a:buNone/>
            </a:pPr>
            <a:r>
              <a:rPr lang="en-US" altLang="ja-JP" b="1" dirty="0">
                <a:solidFill>
                  <a:srgbClr val="0000CC"/>
                </a:solidFill>
                <a:latin typeface="+mj-ea"/>
                <a:ea typeface="+mj-ea"/>
              </a:rPr>
              <a:t>2005</a:t>
            </a:r>
            <a:r>
              <a:rPr lang="ja-JP" altLang="en-US" b="1" dirty="0">
                <a:solidFill>
                  <a:srgbClr val="0000CC"/>
                </a:solidFill>
                <a:latin typeface="+mj-ea"/>
                <a:ea typeface="+mj-ea"/>
              </a:rPr>
              <a:t>年医師のための生涯教育セミナー講演</a:t>
            </a:r>
            <a:endParaRPr lang="en-US" altLang="ja-JP" b="1" dirty="0">
              <a:solidFill>
                <a:srgbClr val="0000CC"/>
              </a:solidFill>
              <a:latin typeface="+mj-ea"/>
              <a:ea typeface="+mj-ea"/>
            </a:endParaRPr>
          </a:p>
          <a:p>
            <a:pPr algn="ctr" eaLnBrk="1" hangingPunct="1">
              <a:spcBef>
                <a:spcPct val="0"/>
              </a:spcBef>
              <a:buFontTx/>
              <a:buNone/>
            </a:pPr>
            <a:endParaRPr lang="ja-JP" altLang="en-US" b="1" dirty="0">
              <a:solidFill>
                <a:srgbClr val="0000CC"/>
              </a:solidFill>
              <a:latin typeface="+mj-ea"/>
              <a:ea typeface="+mj-ea"/>
            </a:endParaRPr>
          </a:p>
        </p:txBody>
      </p:sp>
      <p:pic>
        <p:nvPicPr>
          <p:cNvPr id="9" name="図 8">
            <a:extLst>
              <a:ext uri="{FF2B5EF4-FFF2-40B4-BE49-F238E27FC236}">
                <a16:creationId xmlns:a16="http://schemas.microsoft.com/office/drawing/2014/main" id="{BEE8C5DF-D8C7-4802-AC89-3A90C22425C2}"/>
              </a:ext>
            </a:extLst>
          </p:cNvPr>
          <p:cNvPicPr>
            <a:picLocks noChangeAspect="1"/>
          </p:cNvPicPr>
          <p:nvPr/>
        </p:nvPicPr>
        <p:blipFill>
          <a:blip r:embed="rId2"/>
          <a:stretch>
            <a:fillRect/>
          </a:stretch>
        </p:blipFill>
        <p:spPr>
          <a:xfrm rot="5400000">
            <a:off x="1678098" y="899463"/>
            <a:ext cx="5787803" cy="6073828"/>
          </a:xfrm>
          <a:prstGeom prst="rect">
            <a:avLst/>
          </a:prstGeom>
        </p:spPr>
      </p:pic>
      <p:cxnSp>
        <p:nvCxnSpPr>
          <p:cNvPr id="11" name="直線コネクタ 10">
            <a:extLst>
              <a:ext uri="{FF2B5EF4-FFF2-40B4-BE49-F238E27FC236}">
                <a16:creationId xmlns:a16="http://schemas.microsoft.com/office/drawing/2014/main" id="{3B62B00E-086A-483F-A248-0093E598D927}"/>
              </a:ext>
            </a:extLst>
          </p:cNvPr>
          <p:cNvCxnSpPr>
            <a:cxnSpLocks/>
          </p:cNvCxnSpPr>
          <p:nvPr/>
        </p:nvCxnSpPr>
        <p:spPr>
          <a:xfrm>
            <a:off x="5756026" y="4210456"/>
            <a:ext cx="9361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855EF85-5A67-4972-B3C9-C6242259FA63}"/>
              </a:ext>
            </a:extLst>
          </p:cNvPr>
          <p:cNvCxnSpPr>
            <a:cxnSpLocks/>
          </p:cNvCxnSpPr>
          <p:nvPr/>
        </p:nvCxnSpPr>
        <p:spPr>
          <a:xfrm>
            <a:off x="3154594" y="6425573"/>
            <a:ext cx="2713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A68CFD67-A08B-28F8-5074-772030B67290}"/>
              </a:ext>
            </a:extLst>
          </p:cNvPr>
          <p:cNvSpPr txBox="1"/>
          <p:nvPr/>
        </p:nvSpPr>
        <p:spPr>
          <a:xfrm>
            <a:off x="6461787" y="1149604"/>
            <a:ext cx="2736304" cy="369332"/>
          </a:xfrm>
          <a:prstGeom prst="rect">
            <a:avLst/>
          </a:prstGeom>
          <a:noFill/>
        </p:spPr>
        <p:txBody>
          <a:bodyPr wrap="square">
            <a:spAutoFit/>
          </a:bodyPr>
          <a:lstStyle/>
          <a:p>
            <a:pPr>
              <a:buClr>
                <a:srgbClr val="FF0000"/>
              </a:buClr>
            </a:pPr>
            <a:r>
              <a:rPr lang="ja-JP" altLang="en-US" b="1" dirty="0">
                <a:highlight>
                  <a:srgbClr val="FFFF00"/>
                </a:highlight>
                <a:latin typeface="ＭＳ Ｐゴシック" panose="020B0600070205080204" pitchFamily="50" charset="-128"/>
                <a:ea typeface="ＭＳ Ｐゴシック" panose="020B0600070205080204" pitchFamily="50" charset="-128"/>
              </a:rPr>
              <a:t>多発性硬化症アップデート</a:t>
            </a:r>
            <a:endParaRPr lang="en-US" altLang="ja-JP" sz="1800" b="1" dirty="0">
              <a:highlight>
                <a:srgbClr val="FFFF00"/>
              </a:highlight>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A1FA16D2-AE7F-9EAE-7CB3-F3362E313BF9}"/>
              </a:ext>
            </a:extLst>
          </p:cNvPr>
          <p:cNvSpPr txBox="1"/>
          <p:nvPr/>
        </p:nvSpPr>
        <p:spPr>
          <a:xfrm>
            <a:off x="5368507" y="1752345"/>
            <a:ext cx="2010033" cy="369332"/>
          </a:xfrm>
          <a:prstGeom prst="rect">
            <a:avLst/>
          </a:prstGeom>
          <a:noFill/>
        </p:spPr>
        <p:txBody>
          <a:bodyPr wrap="square">
            <a:spAutoFit/>
          </a:bodyPr>
          <a:lstStyle/>
          <a:p>
            <a:pPr>
              <a:buClr>
                <a:srgbClr val="FF0000"/>
              </a:buClr>
            </a:pPr>
            <a:r>
              <a:rPr lang="ja-JP" altLang="en-US" sz="1800" b="1" dirty="0">
                <a:highlight>
                  <a:srgbClr val="FFFF00"/>
                </a:highlight>
                <a:latin typeface="ＭＳ Ｐゴシック" panose="020B0600070205080204" pitchFamily="50" charset="-128"/>
                <a:ea typeface="ＭＳ Ｐゴシック" panose="020B0600070205080204" pitchFamily="50" charset="-128"/>
              </a:rPr>
              <a:t>日程</a:t>
            </a:r>
            <a:endParaRPr lang="en-US" altLang="ja-JP" sz="1800" b="1" dirty="0">
              <a:highlight>
                <a:srgbClr val="FFFF00"/>
              </a:highlight>
              <a:latin typeface="ＭＳ Ｐゴシック" panose="020B0600070205080204" pitchFamily="50" charset="-128"/>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23DD5AA6-FE7E-C7BC-69E0-309FEFAA6469}"/>
              </a:ext>
            </a:extLst>
          </p:cNvPr>
          <p:cNvSpPr txBox="1"/>
          <p:nvPr/>
        </p:nvSpPr>
        <p:spPr>
          <a:xfrm>
            <a:off x="4932040" y="5446193"/>
            <a:ext cx="2010033" cy="369332"/>
          </a:xfrm>
          <a:prstGeom prst="rect">
            <a:avLst/>
          </a:prstGeom>
          <a:noFill/>
        </p:spPr>
        <p:txBody>
          <a:bodyPr wrap="square">
            <a:spAutoFit/>
          </a:bodyPr>
          <a:lstStyle/>
          <a:p>
            <a:pPr>
              <a:buClr>
                <a:srgbClr val="FF0000"/>
              </a:buClr>
            </a:pPr>
            <a:r>
              <a:rPr lang="ja-JP" altLang="en-US" sz="1800" b="1" dirty="0">
                <a:highlight>
                  <a:srgbClr val="FFFF00"/>
                </a:highlight>
                <a:latin typeface="ＭＳ Ｐゴシック" panose="020B0600070205080204" pitchFamily="50" charset="-128"/>
                <a:ea typeface="ＭＳ Ｐゴシック" panose="020B0600070205080204" pitchFamily="50" charset="-128"/>
              </a:rPr>
              <a:t>教授陣</a:t>
            </a:r>
            <a:endParaRPr lang="en-US" altLang="ja-JP" sz="1800" b="1" dirty="0">
              <a:highlight>
                <a:srgbClr val="FFFF00"/>
              </a:highlight>
              <a:latin typeface="ＭＳ Ｐゴシック" panose="020B0600070205080204" pitchFamily="50" charset="-128"/>
              <a:ea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D5248947-F6D8-B623-795A-87BAA06BDCFE}"/>
              </a:ext>
            </a:extLst>
          </p:cNvPr>
          <p:cNvSpPr txBox="1"/>
          <p:nvPr/>
        </p:nvSpPr>
        <p:spPr>
          <a:xfrm>
            <a:off x="5945170" y="6178032"/>
            <a:ext cx="2647581" cy="369332"/>
          </a:xfrm>
          <a:prstGeom prst="rect">
            <a:avLst/>
          </a:prstGeom>
          <a:noFill/>
        </p:spPr>
        <p:txBody>
          <a:bodyPr wrap="square">
            <a:spAutoFit/>
          </a:bodyPr>
          <a:lstStyle/>
          <a:p>
            <a:pPr>
              <a:buClr>
                <a:srgbClr val="FF0000"/>
              </a:buClr>
            </a:pPr>
            <a:r>
              <a:rPr lang="ja-JP" altLang="en-US" b="1" dirty="0">
                <a:highlight>
                  <a:srgbClr val="FFFF00"/>
                </a:highlight>
                <a:latin typeface="ＭＳ Ｐゴシック" panose="020B0600070205080204" pitchFamily="50" charset="-128"/>
                <a:ea typeface="ＭＳ Ｐゴシック" panose="020B0600070205080204" pitchFamily="50" charset="-128"/>
              </a:rPr>
              <a:t>角田郁生　ユタ大学</a:t>
            </a:r>
            <a:endParaRPr lang="en-US" altLang="ja-JP" sz="1800" b="1" dirty="0">
              <a:highlight>
                <a:srgbClr val="FFFF00"/>
              </a:highligh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8435764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01BFB2D-503F-45F9-9988-4BBCC4C6E988}"/>
              </a:ext>
            </a:extLst>
          </p:cNvPr>
          <p:cNvPicPr>
            <a:picLocks noChangeAspect="1"/>
          </p:cNvPicPr>
          <p:nvPr/>
        </p:nvPicPr>
        <p:blipFill>
          <a:blip r:embed="rId2"/>
          <a:stretch>
            <a:fillRect/>
          </a:stretch>
        </p:blipFill>
        <p:spPr>
          <a:xfrm rot="5400000">
            <a:off x="2032852" y="-783472"/>
            <a:ext cx="4211337" cy="8136904"/>
          </a:xfrm>
          <a:prstGeom prst="rect">
            <a:avLst/>
          </a:prstGeom>
        </p:spPr>
      </p:pic>
      <p:sp>
        <p:nvSpPr>
          <p:cNvPr id="4" name="スライド番号プレースホルダー 3">
            <a:extLst>
              <a:ext uri="{FF2B5EF4-FFF2-40B4-BE49-F238E27FC236}">
                <a16:creationId xmlns:a16="http://schemas.microsoft.com/office/drawing/2014/main" id="{67D7DEFD-1D19-4C70-BA61-7F71CAC5F292}"/>
              </a:ext>
            </a:extLst>
          </p:cNvPr>
          <p:cNvSpPr>
            <a:spLocks noGrp="1"/>
          </p:cNvSpPr>
          <p:nvPr>
            <p:ph type="sldNum" sz="quarter" idx="12"/>
          </p:nvPr>
        </p:nvSpPr>
        <p:spPr/>
        <p:txBody>
          <a:bodyPr/>
          <a:lstStyle/>
          <a:p>
            <a:pPr>
              <a:defRPr/>
            </a:pPr>
            <a:fld id="{62A40F47-107D-4008-AA85-B2B639D47E22}" type="slidenum">
              <a:rPr lang="en-US" altLang="ja-JP" smtClean="0"/>
              <a:pPr>
                <a:defRPr/>
              </a:pPr>
              <a:t>56</a:t>
            </a:fld>
            <a:endParaRPr lang="en-US" altLang="ja-JP" dirty="0"/>
          </a:p>
        </p:txBody>
      </p:sp>
      <p:sp>
        <p:nvSpPr>
          <p:cNvPr id="7" name="テキスト ボックス 3">
            <a:extLst>
              <a:ext uri="{FF2B5EF4-FFF2-40B4-BE49-F238E27FC236}">
                <a16:creationId xmlns:a16="http://schemas.microsoft.com/office/drawing/2014/main" id="{DD4324D0-BACC-4AA3-B86B-A223074D8F1D}"/>
              </a:ext>
            </a:extLst>
          </p:cNvPr>
          <p:cNvSpPr txBox="1">
            <a:spLocks noChangeArrowheads="1"/>
          </p:cNvSpPr>
          <p:nvPr/>
        </p:nvSpPr>
        <p:spPr bwMode="auto">
          <a:xfrm>
            <a:off x="14199" y="44624"/>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角田の米国での英語発音トレーニングは？</a:t>
            </a:r>
            <a:endParaRPr lang="en-US" altLang="ja-JP" b="1" dirty="0">
              <a:solidFill>
                <a:srgbClr val="0000CC"/>
              </a:solidFill>
              <a:latin typeface="+mj-ea"/>
              <a:ea typeface="+mj-ea"/>
            </a:endParaRPr>
          </a:p>
          <a:p>
            <a:pPr algn="ctr" eaLnBrk="1" hangingPunct="1">
              <a:spcBef>
                <a:spcPct val="0"/>
              </a:spcBef>
              <a:buFontTx/>
              <a:buNone/>
            </a:pPr>
            <a:r>
              <a:rPr lang="en-US" altLang="ja-JP" b="1" dirty="0">
                <a:solidFill>
                  <a:srgbClr val="0000CC"/>
                </a:solidFill>
                <a:latin typeface="+mj-ea"/>
                <a:ea typeface="+mj-ea"/>
              </a:rPr>
              <a:t>2005</a:t>
            </a:r>
            <a:r>
              <a:rPr lang="ja-JP" altLang="en-US" b="1" dirty="0">
                <a:solidFill>
                  <a:srgbClr val="0000CC"/>
                </a:solidFill>
                <a:latin typeface="+mj-ea"/>
                <a:ea typeface="+mj-ea"/>
              </a:rPr>
              <a:t>年医師のための生涯教育セミナー講演</a:t>
            </a:r>
            <a:endParaRPr lang="en-US" altLang="ja-JP" b="1" dirty="0">
              <a:solidFill>
                <a:srgbClr val="0000CC"/>
              </a:solidFill>
              <a:latin typeface="+mj-ea"/>
              <a:ea typeface="+mj-ea"/>
            </a:endParaRPr>
          </a:p>
          <a:p>
            <a:pPr algn="ctr" eaLnBrk="1" hangingPunct="1">
              <a:spcBef>
                <a:spcPct val="0"/>
              </a:spcBef>
              <a:buFontTx/>
              <a:buNone/>
            </a:pPr>
            <a:endParaRPr lang="ja-JP" altLang="en-US" b="1" dirty="0">
              <a:solidFill>
                <a:srgbClr val="0000CC"/>
              </a:solidFill>
              <a:latin typeface="+mj-ea"/>
              <a:ea typeface="+mj-ea"/>
            </a:endParaRPr>
          </a:p>
        </p:txBody>
      </p:sp>
      <p:cxnSp>
        <p:nvCxnSpPr>
          <p:cNvPr id="11" name="直線コネクタ 10">
            <a:extLst>
              <a:ext uri="{FF2B5EF4-FFF2-40B4-BE49-F238E27FC236}">
                <a16:creationId xmlns:a16="http://schemas.microsoft.com/office/drawing/2014/main" id="{3B62B00E-086A-483F-A248-0093E598D927}"/>
              </a:ext>
            </a:extLst>
          </p:cNvPr>
          <p:cNvCxnSpPr>
            <a:cxnSpLocks/>
          </p:cNvCxnSpPr>
          <p:nvPr/>
        </p:nvCxnSpPr>
        <p:spPr>
          <a:xfrm>
            <a:off x="3470026" y="1881925"/>
            <a:ext cx="1282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図 7">
            <a:extLst>
              <a:ext uri="{FF2B5EF4-FFF2-40B4-BE49-F238E27FC236}">
                <a16:creationId xmlns:a16="http://schemas.microsoft.com/office/drawing/2014/main" id="{5D218FE0-C56F-4202-BA67-111A0998D4C0}"/>
              </a:ext>
            </a:extLst>
          </p:cNvPr>
          <p:cNvPicPr>
            <a:picLocks noChangeAspect="1"/>
          </p:cNvPicPr>
          <p:nvPr/>
        </p:nvPicPr>
        <p:blipFill>
          <a:blip r:embed="rId3"/>
          <a:stretch>
            <a:fillRect/>
          </a:stretch>
        </p:blipFill>
        <p:spPr>
          <a:xfrm rot="5400000">
            <a:off x="6980390" y="4595759"/>
            <a:ext cx="2564903" cy="2010032"/>
          </a:xfrm>
          <a:prstGeom prst="rect">
            <a:avLst/>
          </a:prstGeom>
        </p:spPr>
      </p:pic>
      <p:sp>
        <p:nvSpPr>
          <p:cNvPr id="9" name="テキスト ボックス 8">
            <a:extLst>
              <a:ext uri="{FF2B5EF4-FFF2-40B4-BE49-F238E27FC236}">
                <a16:creationId xmlns:a16="http://schemas.microsoft.com/office/drawing/2014/main" id="{6EF4C9B3-5FF4-0893-3D7E-EACE9B892243}"/>
              </a:ext>
            </a:extLst>
          </p:cNvPr>
          <p:cNvSpPr txBox="1"/>
          <p:nvPr/>
        </p:nvSpPr>
        <p:spPr>
          <a:xfrm>
            <a:off x="6727382" y="1291118"/>
            <a:ext cx="2010033" cy="646331"/>
          </a:xfrm>
          <a:prstGeom prst="rect">
            <a:avLst/>
          </a:prstGeom>
          <a:noFill/>
        </p:spPr>
        <p:txBody>
          <a:bodyPr wrap="square">
            <a:spAutoFit/>
          </a:bodyPr>
          <a:lstStyle/>
          <a:p>
            <a:pPr>
              <a:buClr>
                <a:srgbClr val="FF0000"/>
              </a:buClr>
            </a:pPr>
            <a:r>
              <a:rPr lang="ja-JP" altLang="en-US" b="1" dirty="0">
                <a:highlight>
                  <a:srgbClr val="FFFF00"/>
                </a:highlight>
                <a:latin typeface="ＭＳ Ｐゴシック" panose="020B0600070205080204" pitchFamily="50" charset="-128"/>
                <a:ea typeface="ＭＳ Ｐゴシック" panose="020B0600070205080204" pitchFamily="50" charset="-128"/>
              </a:rPr>
              <a:t>多発性硬化症の動物モデル</a:t>
            </a:r>
            <a:endParaRPr lang="en-US" altLang="ja-JP" sz="1800" b="1" dirty="0">
              <a:highlight>
                <a:srgbClr val="FFFF00"/>
              </a:highlight>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ACA40E67-1AD8-AA83-426B-8E065A98DC9B}"/>
              </a:ext>
            </a:extLst>
          </p:cNvPr>
          <p:cNvSpPr txBox="1"/>
          <p:nvPr/>
        </p:nvSpPr>
        <p:spPr>
          <a:xfrm>
            <a:off x="4842321" y="1624254"/>
            <a:ext cx="2010033" cy="369332"/>
          </a:xfrm>
          <a:prstGeom prst="rect">
            <a:avLst/>
          </a:prstGeom>
          <a:noFill/>
        </p:spPr>
        <p:txBody>
          <a:bodyPr wrap="square">
            <a:spAutoFit/>
          </a:bodyPr>
          <a:lstStyle/>
          <a:p>
            <a:pPr>
              <a:buClr>
                <a:srgbClr val="FF0000"/>
              </a:buClr>
            </a:pPr>
            <a:r>
              <a:rPr lang="ja-JP" altLang="en-US" sz="1800" b="1" dirty="0">
                <a:highlight>
                  <a:srgbClr val="FFFF00"/>
                </a:highlight>
                <a:latin typeface="ＭＳ Ｐゴシック" panose="020B0600070205080204" pitchFamily="50" charset="-128"/>
                <a:ea typeface="ＭＳ Ｐゴシック" panose="020B0600070205080204" pitchFamily="50" charset="-128"/>
              </a:rPr>
              <a:t>角田郁生</a:t>
            </a:r>
            <a:endParaRPr lang="en-US" altLang="ja-JP" sz="1800" b="1" dirty="0">
              <a:highlight>
                <a:srgbClr val="FFFF00"/>
              </a:highligh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0625363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5C5CE14-84DE-45CC-9903-28DC95C73AB4}"/>
              </a:ext>
            </a:extLst>
          </p:cNvPr>
          <p:cNvPicPr>
            <a:picLocks noChangeAspect="1"/>
          </p:cNvPicPr>
          <p:nvPr/>
        </p:nvPicPr>
        <p:blipFill>
          <a:blip r:embed="rId2"/>
          <a:stretch>
            <a:fillRect/>
          </a:stretch>
        </p:blipFill>
        <p:spPr>
          <a:xfrm rot="5400000">
            <a:off x="-880119" y="1968350"/>
            <a:ext cx="10641158" cy="8233865"/>
          </a:xfrm>
          <a:prstGeom prst="rect">
            <a:avLst/>
          </a:prstGeom>
        </p:spPr>
      </p:pic>
      <p:sp>
        <p:nvSpPr>
          <p:cNvPr id="4" name="スライド番号プレースホルダー 3">
            <a:extLst>
              <a:ext uri="{FF2B5EF4-FFF2-40B4-BE49-F238E27FC236}">
                <a16:creationId xmlns:a16="http://schemas.microsoft.com/office/drawing/2014/main" id="{67D7DEFD-1D19-4C70-BA61-7F71CAC5F292}"/>
              </a:ext>
            </a:extLst>
          </p:cNvPr>
          <p:cNvSpPr>
            <a:spLocks noGrp="1"/>
          </p:cNvSpPr>
          <p:nvPr>
            <p:ph type="sldNum" sz="quarter" idx="12"/>
          </p:nvPr>
        </p:nvSpPr>
        <p:spPr/>
        <p:txBody>
          <a:bodyPr/>
          <a:lstStyle/>
          <a:p>
            <a:pPr>
              <a:defRPr/>
            </a:pPr>
            <a:fld id="{62A40F47-107D-4008-AA85-B2B639D47E22}" type="slidenum">
              <a:rPr lang="en-US" altLang="ja-JP" smtClean="0"/>
              <a:pPr>
                <a:defRPr/>
              </a:pPr>
              <a:t>57</a:t>
            </a:fld>
            <a:endParaRPr lang="en-US" altLang="ja-JP" dirty="0"/>
          </a:p>
        </p:txBody>
      </p:sp>
      <p:sp>
        <p:nvSpPr>
          <p:cNvPr id="7" name="テキスト ボックス 3">
            <a:extLst>
              <a:ext uri="{FF2B5EF4-FFF2-40B4-BE49-F238E27FC236}">
                <a16:creationId xmlns:a16="http://schemas.microsoft.com/office/drawing/2014/main" id="{DD4324D0-BACC-4AA3-B86B-A223074D8F1D}"/>
              </a:ext>
            </a:extLst>
          </p:cNvPr>
          <p:cNvSpPr txBox="1">
            <a:spLocks noChangeArrowheads="1"/>
          </p:cNvSpPr>
          <p:nvPr/>
        </p:nvSpPr>
        <p:spPr bwMode="auto">
          <a:xfrm>
            <a:off x="-540568" y="74216"/>
            <a:ext cx="95575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en-US" altLang="ja-JP" b="1" dirty="0">
                <a:solidFill>
                  <a:srgbClr val="0000CC"/>
                </a:solidFill>
                <a:latin typeface="+mj-ea"/>
                <a:ea typeface="+mj-ea"/>
              </a:rPr>
              <a:t>2005</a:t>
            </a:r>
            <a:r>
              <a:rPr lang="ja-JP" altLang="en-US" b="1" dirty="0">
                <a:solidFill>
                  <a:srgbClr val="0000CC"/>
                </a:solidFill>
                <a:latin typeface="+mj-ea"/>
                <a:ea typeface="+mj-ea"/>
              </a:rPr>
              <a:t>年生涯教育セミナー講演評価表</a:t>
            </a:r>
            <a:endParaRPr lang="en-US" altLang="ja-JP" b="1" dirty="0">
              <a:solidFill>
                <a:srgbClr val="0000CC"/>
              </a:solidFill>
              <a:latin typeface="+mj-ea"/>
              <a:ea typeface="+mj-ea"/>
            </a:endParaRPr>
          </a:p>
          <a:p>
            <a:pPr algn="ctr" eaLnBrk="1" hangingPunct="1">
              <a:spcBef>
                <a:spcPct val="0"/>
              </a:spcBef>
              <a:buFontTx/>
              <a:buNone/>
            </a:pPr>
            <a:endParaRPr lang="ja-JP" altLang="en-US" b="1" dirty="0">
              <a:solidFill>
                <a:srgbClr val="0000CC"/>
              </a:solidFill>
              <a:latin typeface="+mj-ea"/>
              <a:ea typeface="+mj-ea"/>
            </a:endParaRPr>
          </a:p>
        </p:txBody>
      </p:sp>
      <p:cxnSp>
        <p:nvCxnSpPr>
          <p:cNvPr id="11" name="直線コネクタ 10">
            <a:extLst>
              <a:ext uri="{FF2B5EF4-FFF2-40B4-BE49-F238E27FC236}">
                <a16:creationId xmlns:a16="http://schemas.microsoft.com/office/drawing/2014/main" id="{3B62B00E-086A-483F-A248-0093E598D927}"/>
              </a:ext>
            </a:extLst>
          </p:cNvPr>
          <p:cNvCxnSpPr>
            <a:cxnSpLocks/>
          </p:cNvCxnSpPr>
          <p:nvPr/>
        </p:nvCxnSpPr>
        <p:spPr>
          <a:xfrm>
            <a:off x="787474" y="5117082"/>
            <a:ext cx="10801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C57AFF59-0741-C6A8-2D3C-573DD57DAA41}"/>
              </a:ext>
            </a:extLst>
          </p:cNvPr>
          <p:cNvSpPr txBox="1"/>
          <p:nvPr/>
        </p:nvSpPr>
        <p:spPr>
          <a:xfrm>
            <a:off x="5292080" y="816457"/>
            <a:ext cx="2010033" cy="369332"/>
          </a:xfrm>
          <a:prstGeom prst="rect">
            <a:avLst/>
          </a:prstGeom>
          <a:noFill/>
        </p:spPr>
        <p:txBody>
          <a:bodyPr wrap="square">
            <a:spAutoFit/>
          </a:bodyPr>
          <a:lstStyle/>
          <a:p>
            <a:pPr>
              <a:buClr>
                <a:srgbClr val="FF0000"/>
              </a:buClr>
            </a:pPr>
            <a:r>
              <a:rPr lang="ja-JP" altLang="en-US" sz="1800" b="1" dirty="0">
                <a:highlight>
                  <a:srgbClr val="FFFF00"/>
                </a:highlight>
                <a:latin typeface="ＭＳ Ｐゴシック" panose="020B0600070205080204" pitchFamily="50" charset="-128"/>
                <a:ea typeface="ＭＳ Ｐゴシック" panose="020B0600070205080204" pitchFamily="50" charset="-128"/>
              </a:rPr>
              <a:t>評価表</a:t>
            </a:r>
            <a:endParaRPr lang="en-US" altLang="ja-JP" sz="1800" b="1" dirty="0">
              <a:highlight>
                <a:srgbClr val="FFFF00"/>
              </a:highlight>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F7BD0B06-6CD8-7BA4-699B-17657BDFD562}"/>
              </a:ext>
            </a:extLst>
          </p:cNvPr>
          <p:cNvSpPr txBox="1"/>
          <p:nvPr/>
        </p:nvSpPr>
        <p:spPr>
          <a:xfrm>
            <a:off x="4203370" y="2293460"/>
            <a:ext cx="4605300" cy="369332"/>
          </a:xfrm>
          <a:prstGeom prst="rect">
            <a:avLst/>
          </a:prstGeom>
          <a:noFill/>
        </p:spPr>
        <p:txBody>
          <a:bodyPr wrap="square">
            <a:spAutoFit/>
          </a:bodyPr>
          <a:lstStyle/>
          <a:p>
            <a:pPr>
              <a:buClr>
                <a:srgbClr val="FF0000"/>
              </a:buClr>
            </a:pPr>
            <a:r>
              <a:rPr lang="ja-JP" altLang="en-US" sz="1800" b="1" dirty="0">
                <a:highlight>
                  <a:srgbClr val="FFFF00"/>
                </a:highlight>
                <a:latin typeface="ＭＳ Ｐゴシック" panose="020B0600070205080204" pitchFamily="50" charset="-128"/>
                <a:ea typeface="ＭＳ Ｐゴシック" panose="020B0600070205080204" pitchFamily="50" charset="-128"/>
              </a:rPr>
              <a:t>次の</a:t>
            </a:r>
            <a:r>
              <a:rPr lang="en-US" altLang="ja-JP" sz="1800" b="1" dirty="0">
                <a:highlight>
                  <a:srgbClr val="FFFF00"/>
                </a:highlight>
                <a:latin typeface="ＭＳ Ｐゴシック" panose="020B0600070205080204" pitchFamily="50" charset="-128"/>
                <a:ea typeface="ＭＳ Ｐゴシック" panose="020B0600070205080204" pitchFamily="50" charset="-128"/>
              </a:rPr>
              <a:t>5</a:t>
            </a:r>
            <a:r>
              <a:rPr lang="ja-JP" altLang="en-US" sz="1800" b="1" dirty="0">
                <a:highlight>
                  <a:srgbClr val="FFFF00"/>
                </a:highlight>
                <a:latin typeface="ＭＳ Ｐゴシック" panose="020B0600070205080204" pitchFamily="50" charset="-128"/>
                <a:ea typeface="ＭＳ Ｐゴシック" panose="020B0600070205080204" pitchFamily="50" charset="-128"/>
              </a:rPr>
              <a:t>段階で授業の評価をお願いします</a:t>
            </a:r>
            <a:endParaRPr lang="en-US" altLang="ja-JP" sz="1800" b="1" dirty="0">
              <a:highlight>
                <a:srgbClr val="FFFF00"/>
              </a:highlight>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707C6FBE-52AC-29E9-39BA-D72D2E0B59C2}"/>
              </a:ext>
            </a:extLst>
          </p:cNvPr>
          <p:cNvSpPr txBox="1"/>
          <p:nvPr/>
        </p:nvSpPr>
        <p:spPr>
          <a:xfrm>
            <a:off x="323527" y="2934498"/>
            <a:ext cx="1544067" cy="646331"/>
          </a:xfrm>
          <a:prstGeom prst="rect">
            <a:avLst/>
          </a:prstGeom>
          <a:noFill/>
        </p:spPr>
        <p:txBody>
          <a:bodyPr wrap="square">
            <a:spAutoFit/>
          </a:bodyPr>
          <a:lstStyle/>
          <a:p>
            <a:pPr>
              <a:buClr>
                <a:srgbClr val="FF0000"/>
              </a:buClr>
            </a:pPr>
            <a:r>
              <a:rPr lang="ja-JP" altLang="en-US" b="1" dirty="0">
                <a:highlight>
                  <a:srgbClr val="FFFF00"/>
                </a:highlight>
                <a:latin typeface="ＭＳ Ｐゴシック" panose="020B0600070205080204" pitchFamily="50" charset="-128"/>
                <a:ea typeface="ＭＳ Ｐゴシック" panose="020B0600070205080204" pitchFamily="50" charset="-128"/>
              </a:rPr>
              <a:t>プレゼンのわかりやすさ</a:t>
            </a:r>
            <a:endParaRPr lang="en-US" altLang="ja-JP" sz="1800" b="1" dirty="0">
              <a:highlight>
                <a:srgbClr val="FFFF00"/>
              </a:highlight>
              <a:latin typeface="ＭＳ Ｐゴシック" panose="020B0600070205080204" pitchFamily="50" charset="-128"/>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CF34042D-64E9-BDB7-FED0-2676FBA03F7F}"/>
              </a:ext>
            </a:extLst>
          </p:cNvPr>
          <p:cNvSpPr txBox="1"/>
          <p:nvPr/>
        </p:nvSpPr>
        <p:spPr>
          <a:xfrm>
            <a:off x="5101512" y="3620151"/>
            <a:ext cx="1728398" cy="646331"/>
          </a:xfrm>
          <a:prstGeom prst="rect">
            <a:avLst/>
          </a:prstGeom>
          <a:noFill/>
        </p:spPr>
        <p:txBody>
          <a:bodyPr wrap="square">
            <a:spAutoFit/>
          </a:bodyPr>
          <a:lstStyle/>
          <a:p>
            <a:pPr>
              <a:buClr>
                <a:srgbClr val="FF0000"/>
              </a:buClr>
            </a:pPr>
            <a:r>
              <a:rPr lang="ja-JP" altLang="en-US" sz="1800" b="1" dirty="0">
                <a:highlight>
                  <a:srgbClr val="FFFF00"/>
                </a:highlight>
                <a:latin typeface="ＭＳ Ｐゴシック" panose="020B0600070205080204" pitchFamily="50" charset="-128"/>
                <a:ea typeface="ＭＳ Ｐゴシック" panose="020B0600070205080204" pitchFamily="50" charset="-128"/>
              </a:rPr>
              <a:t>トピックはカバーされたか？</a:t>
            </a:r>
            <a:endParaRPr lang="en-US" altLang="ja-JP" sz="1800" b="1" dirty="0">
              <a:highlight>
                <a:srgbClr val="FFFF00"/>
              </a:highlight>
              <a:latin typeface="ＭＳ Ｐゴシック" panose="020B0600070205080204" pitchFamily="50" charset="-128"/>
              <a:ea typeface="ＭＳ Ｐゴシック" panose="020B0600070205080204" pitchFamily="50" charset="-128"/>
            </a:endParaRPr>
          </a:p>
        </p:txBody>
      </p:sp>
      <p:sp>
        <p:nvSpPr>
          <p:cNvPr id="13" name="テキスト ボックス 12">
            <a:extLst>
              <a:ext uri="{FF2B5EF4-FFF2-40B4-BE49-F238E27FC236}">
                <a16:creationId xmlns:a16="http://schemas.microsoft.com/office/drawing/2014/main" id="{30E0AD8B-4192-8731-89AF-734EA9F79B42}"/>
              </a:ext>
            </a:extLst>
          </p:cNvPr>
          <p:cNvSpPr txBox="1"/>
          <p:nvPr/>
        </p:nvSpPr>
        <p:spPr>
          <a:xfrm>
            <a:off x="2913482" y="3820825"/>
            <a:ext cx="1728398" cy="369332"/>
          </a:xfrm>
          <a:prstGeom prst="rect">
            <a:avLst/>
          </a:prstGeom>
          <a:noFill/>
        </p:spPr>
        <p:txBody>
          <a:bodyPr wrap="square">
            <a:spAutoFit/>
          </a:bodyPr>
          <a:lstStyle/>
          <a:p>
            <a:pPr>
              <a:buClr>
                <a:srgbClr val="FF0000"/>
              </a:buClr>
            </a:pPr>
            <a:r>
              <a:rPr lang="ja-JP" altLang="en-US" sz="1800" b="1" dirty="0">
                <a:highlight>
                  <a:srgbClr val="FFFF00"/>
                </a:highlight>
                <a:latin typeface="ＭＳ Ｐゴシック" panose="020B0600070205080204" pitchFamily="50" charset="-128"/>
                <a:ea typeface="ＭＳ Ｐゴシック" panose="020B0600070205080204" pitchFamily="50" charset="-128"/>
              </a:rPr>
              <a:t>臨床との関連</a:t>
            </a:r>
            <a:endParaRPr lang="en-US" altLang="ja-JP" sz="1800" b="1" dirty="0">
              <a:highlight>
                <a:srgbClr val="FFFF00"/>
              </a:highlight>
              <a:latin typeface="ＭＳ Ｐゴシック" panose="020B0600070205080204" pitchFamily="50" charset="-128"/>
              <a:ea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27B8F8FA-D6C1-F964-04E8-E3E534D2CC32}"/>
              </a:ext>
            </a:extLst>
          </p:cNvPr>
          <p:cNvSpPr txBox="1"/>
          <p:nvPr/>
        </p:nvSpPr>
        <p:spPr>
          <a:xfrm>
            <a:off x="7415602" y="3071221"/>
            <a:ext cx="1728398" cy="369332"/>
          </a:xfrm>
          <a:prstGeom prst="rect">
            <a:avLst/>
          </a:prstGeom>
          <a:noFill/>
        </p:spPr>
        <p:txBody>
          <a:bodyPr wrap="square">
            <a:spAutoFit/>
          </a:bodyPr>
          <a:lstStyle/>
          <a:p>
            <a:pPr>
              <a:buClr>
                <a:srgbClr val="FF0000"/>
              </a:buClr>
            </a:pPr>
            <a:r>
              <a:rPr lang="ja-JP" altLang="en-US" sz="1800" b="1" dirty="0">
                <a:highlight>
                  <a:srgbClr val="FFFF00"/>
                </a:highlight>
                <a:latin typeface="ＭＳ Ｐゴシック" panose="020B0600070205080204" pitchFamily="50" charset="-128"/>
                <a:ea typeface="ＭＳ Ｐゴシック" panose="020B0600070205080204" pitchFamily="50" charset="-128"/>
              </a:rPr>
              <a:t>サイエンス</a:t>
            </a:r>
            <a:endParaRPr lang="en-US" altLang="ja-JP" sz="1800" b="1" dirty="0">
              <a:highlight>
                <a:srgbClr val="FFFF00"/>
              </a:highlight>
              <a:latin typeface="ＭＳ Ｐゴシック" panose="020B0600070205080204" pitchFamily="50" charset="-128"/>
              <a:ea typeface="ＭＳ Ｐゴシック" panose="020B0600070205080204" pitchFamily="50" charset="-128"/>
            </a:endParaRPr>
          </a:p>
        </p:txBody>
      </p:sp>
      <p:sp>
        <p:nvSpPr>
          <p:cNvPr id="15" name="テキスト ボックス 14">
            <a:extLst>
              <a:ext uri="{FF2B5EF4-FFF2-40B4-BE49-F238E27FC236}">
                <a16:creationId xmlns:a16="http://schemas.microsoft.com/office/drawing/2014/main" id="{F956C598-B59B-3C1D-6716-1CDF8A5B3FD2}"/>
              </a:ext>
            </a:extLst>
          </p:cNvPr>
          <p:cNvSpPr txBox="1"/>
          <p:nvPr/>
        </p:nvSpPr>
        <p:spPr>
          <a:xfrm>
            <a:off x="3707801" y="3524731"/>
            <a:ext cx="1728398" cy="369332"/>
          </a:xfrm>
          <a:prstGeom prst="rect">
            <a:avLst/>
          </a:prstGeom>
          <a:noFill/>
        </p:spPr>
        <p:txBody>
          <a:bodyPr wrap="square">
            <a:spAutoFit/>
          </a:bodyPr>
          <a:lstStyle/>
          <a:p>
            <a:pPr>
              <a:buClr>
                <a:srgbClr val="FF0000"/>
              </a:buClr>
            </a:pPr>
            <a:r>
              <a:rPr lang="ja-JP" altLang="en-US" sz="1800" b="1" dirty="0">
                <a:highlight>
                  <a:srgbClr val="FFFF00"/>
                </a:highlight>
                <a:latin typeface="ＭＳ Ｐゴシック" panose="020B0600070205080204" pitchFamily="50" charset="-128"/>
                <a:ea typeface="ＭＳ Ｐゴシック" panose="020B0600070205080204" pitchFamily="50" charset="-128"/>
              </a:rPr>
              <a:t>講義の目標</a:t>
            </a:r>
            <a:endParaRPr lang="en-US" altLang="ja-JP" sz="1800" b="1" dirty="0">
              <a:highlight>
                <a:srgbClr val="FFFF00"/>
              </a:highligh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7528465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7BD5C3D-E8B0-43BD-84E6-F73D3C0B0194}"/>
              </a:ext>
            </a:extLst>
          </p:cNvPr>
          <p:cNvSpPr>
            <a:spLocks noGrp="1"/>
          </p:cNvSpPr>
          <p:nvPr>
            <p:ph type="sldNum" sz="quarter" idx="12"/>
          </p:nvPr>
        </p:nvSpPr>
        <p:spPr/>
        <p:txBody>
          <a:bodyPr/>
          <a:lstStyle/>
          <a:p>
            <a:pPr>
              <a:defRPr/>
            </a:pPr>
            <a:fld id="{62A40F47-107D-4008-AA85-B2B639D47E22}" type="slidenum">
              <a:rPr lang="en-US" altLang="ja-JP" smtClean="0"/>
              <a:pPr>
                <a:defRPr/>
              </a:pPr>
              <a:t>58</a:t>
            </a:fld>
            <a:endParaRPr lang="en-US" altLang="ja-JP" dirty="0"/>
          </a:p>
        </p:txBody>
      </p:sp>
      <p:pic>
        <p:nvPicPr>
          <p:cNvPr id="5" name="図 4">
            <a:extLst>
              <a:ext uri="{FF2B5EF4-FFF2-40B4-BE49-F238E27FC236}">
                <a16:creationId xmlns:a16="http://schemas.microsoft.com/office/drawing/2014/main" id="{0069CD0F-BED3-41F7-A6C1-2A8402628195}"/>
              </a:ext>
            </a:extLst>
          </p:cNvPr>
          <p:cNvPicPr>
            <a:picLocks noChangeAspect="1"/>
          </p:cNvPicPr>
          <p:nvPr/>
        </p:nvPicPr>
        <p:blipFill rotWithShape="1">
          <a:blip r:embed="rId2"/>
          <a:srcRect l="8263" t="13601" r="21650" b="13601"/>
          <a:stretch/>
        </p:blipFill>
        <p:spPr>
          <a:xfrm>
            <a:off x="539552" y="188640"/>
            <a:ext cx="7830247" cy="4574976"/>
          </a:xfrm>
          <a:prstGeom prst="rect">
            <a:avLst/>
          </a:prstGeom>
        </p:spPr>
      </p:pic>
      <p:sp>
        <p:nvSpPr>
          <p:cNvPr id="6" name="Rectangle 3">
            <a:extLst>
              <a:ext uri="{FF2B5EF4-FFF2-40B4-BE49-F238E27FC236}">
                <a16:creationId xmlns:a16="http://schemas.microsoft.com/office/drawing/2014/main" id="{7408ECF4-8E41-4B16-904C-CB3D7E90FE89}"/>
              </a:ext>
            </a:extLst>
          </p:cNvPr>
          <p:cNvSpPr txBox="1">
            <a:spLocks noChangeArrowheads="1"/>
          </p:cNvSpPr>
          <p:nvPr/>
        </p:nvSpPr>
        <p:spPr bwMode="auto">
          <a:xfrm>
            <a:off x="609600" y="4763616"/>
            <a:ext cx="8534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88" indent="-342888" algn="l" rtl="0" eaLnBrk="0" fontAlgn="base" hangingPunct="0">
              <a:spcBef>
                <a:spcPct val="20000"/>
              </a:spcBef>
              <a:spcAft>
                <a:spcPct val="0"/>
              </a:spcAft>
              <a:buChar char="•"/>
              <a:defRPr kumimoji="1" sz="3200">
                <a:solidFill>
                  <a:schemeClr val="tx1"/>
                </a:solidFill>
                <a:latin typeface="+mn-lt"/>
                <a:ea typeface="+mn-ea"/>
                <a:cs typeface="+mn-cs"/>
              </a:defRPr>
            </a:lvl1pPr>
            <a:lvl2pPr marL="742923" indent="-285739" algn="l" rtl="0" eaLnBrk="0" fontAlgn="base" hangingPunct="0">
              <a:spcBef>
                <a:spcPct val="20000"/>
              </a:spcBef>
              <a:spcAft>
                <a:spcPct val="0"/>
              </a:spcAft>
              <a:buChar char="–"/>
              <a:defRPr kumimoji="1" sz="2800">
                <a:solidFill>
                  <a:schemeClr val="tx1"/>
                </a:solidFill>
                <a:latin typeface="+mn-lt"/>
                <a:ea typeface="+mn-ea"/>
              </a:defRPr>
            </a:lvl2pPr>
            <a:lvl3pPr marL="1142957" indent="-228591" algn="l" rtl="0" eaLnBrk="0" fontAlgn="base" hangingPunct="0">
              <a:spcBef>
                <a:spcPct val="20000"/>
              </a:spcBef>
              <a:spcAft>
                <a:spcPct val="0"/>
              </a:spcAft>
              <a:buChar char="•"/>
              <a:defRPr kumimoji="1" sz="2400">
                <a:solidFill>
                  <a:schemeClr val="tx1"/>
                </a:solidFill>
                <a:latin typeface="+mn-lt"/>
                <a:ea typeface="+mn-ea"/>
              </a:defRPr>
            </a:lvl3pPr>
            <a:lvl4pPr marL="1600141" indent="-228591" algn="l" rtl="0" eaLnBrk="0" fontAlgn="base" hangingPunct="0">
              <a:spcBef>
                <a:spcPct val="20000"/>
              </a:spcBef>
              <a:spcAft>
                <a:spcPct val="0"/>
              </a:spcAft>
              <a:buChar char="–"/>
              <a:defRPr kumimoji="1" sz="2000">
                <a:solidFill>
                  <a:schemeClr val="tx1"/>
                </a:solidFill>
                <a:latin typeface="+mn-lt"/>
                <a:ea typeface="+mn-ea"/>
              </a:defRPr>
            </a:lvl4pPr>
            <a:lvl5pPr marL="2057324" indent="-228591" algn="l" rtl="0" eaLnBrk="0" fontAlgn="base" hangingPunct="0">
              <a:spcBef>
                <a:spcPct val="20000"/>
              </a:spcBef>
              <a:spcAft>
                <a:spcPct val="0"/>
              </a:spcAft>
              <a:buChar char="»"/>
              <a:defRPr kumimoji="1" sz="2000">
                <a:solidFill>
                  <a:schemeClr val="tx1"/>
                </a:solidFill>
                <a:latin typeface="+mn-lt"/>
                <a:ea typeface="+mn-ea"/>
              </a:defRPr>
            </a:lvl5pPr>
            <a:lvl6pPr marL="2514509" indent="-228591" algn="l" rtl="0" fontAlgn="base">
              <a:spcBef>
                <a:spcPct val="20000"/>
              </a:spcBef>
              <a:spcAft>
                <a:spcPct val="0"/>
              </a:spcAft>
              <a:buChar char="»"/>
              <a:defRPr kumimoji="1" sz="2000">
                <a:solidFill>
                  <a:schemeClr val="tx1"/>
                </a:solidFill>
                <a:latin typeface="+mn-lt"/>
                <a:ea typeface="+mn-ea"/>
              </a:defRPr>
            </a:lvl6pPr>
            <a:lvl7pPr marL="2971690" indent="-228591" algn="l" rtl="0" fontAlgn="base">
              <a:spcBef>
                <a:spcPct val="20000"/>
              </a:spcBef>
              <a:spcAft>
                <a:spcPct val="0"/>
              </a:spcAft>
              <a:buChar char="»"/>
              <a:defRPr kumimoji="1" sz="2000">
                <a:solidFill>
                  <a:schemeClr val="tx1"/>
                </a:solidFill>
                <a:latin typeface="+mn-lt"/>
                <a:ea typeface="+mn-ea"/>
              </a:defRPr>
            </a:lvl7pPr>
            <a:lvl8pPr marL="3428873" indent="-228591" algn="l" rtl="0" fontAlgn="base">
              <a:spcBef>
                <a:spcPct val="20000"/>
              </a:spcBef>
              <a:spcAft>
                <a:spcPct val="0"/>
              </a:spcAft>
              <a:buChar char="»"/>
              <a:defRPr kumimoji="1" sz="2000">
                <a:solidFill>
                  <a:schemeClr val="tx1"/>
                </a:solidFill>
                <a:latin typeface="+mn-lt"/>
                <a:ea typeface="+mn-ea"/>
              </a:defRPr>
            </a:lvl8pPr>
            <a:lvl9pPr marL="3886055" indent="-228591" algn="l" rtl="0" fontAlgn="base">
              <a:spcBef>
                <a:spcPct val="20000"/>
              </a:spcBef>
              <a:spcAft>
                <a:spcPct val="0"/>
              </a:spcAft>
              <a:buChar char="»"/>
              <a:defRPr kumimoji="1" sz="2000">
                <a:solidFill>
                  <a:schemeClr val="tx1"/>
                </a:solidFill>
                <a:latin typeface="+mn-lt"/>
                <a:ea typeface="+mn-ea"/>
              </a:defRPr>
            </a:lvl9pPr>
          </a:lstStyle>
          <a:p>
            <a:pPr>
              <a:lnSpc>
                <a:spcPct val="150000"/>
              </a:lnSpc>
              <a:buClr>
                <a:srgbClr val="FF0000"/>
              </a:buClr>
              <a:buFont typeface="Wingdings" panose="05000000000000000000" pitchFamily="2" charset="2"/>
              <a:buChar char="l"/>
            </a:pPr>
            <a:r>
              <a:rPr lang="ja-JP" altLang="en-US" sz="2400" b="1" kern="0" dirty="0">
                <a:latin typeface="ＭＳ Ｐゴシック" panose="020B0600070205080204" pitchFamily="50" charset="-128"/>
                <a:ea typeface="ＭＳ Ｐゴシック" panose="020B0600070205080204" pitchFamily="50" charset="-128"/>
              </a:rPr>
              <a:t>スピーチ・クリニック</a:t>
            </a:r>
            <a:endParaRPr lang="en-US" altLang="ja-JP" sz="2400" b="1" kern="0" dirty="0">
              <a:latin typeface="ＭＳ Ｐゴシック" panose="020B0600070205080204" pitchFamily="50" charset="-128"/>
              <a:ea typeface="ＭＳ Ｐゴシック" panose="020B0600070205080204" pitchFamily="50" charset="-128"/>
            </a:endParaRPr>
          </a:p>
          <a:p>
            <a:pPr>
              <a:lnSpc>
                <a:spcPct val="150000"/>
              </a:lnSpc>
              <a:buClr>
                <a:srgbClr val="FF0000"/>
              </a:buClr>
              <a:buFont typeface="Wingdings" panose="05000000000000000000" pitchFamily="2" charset="2"/>
              <a:buChar char="l"/>
            </a:pPr>
            <a:r>
              <a:rPr lang="ja-JP" altLang="en-US" sz="2400" b="1" kern="0" dirty="0">
                <a:latin typeface="ＭＳ Ｐゴシック" panose="020B0600070205080204" pitchFamily="50" charset="-128"/>
                <a:ea typeface="ＭＳ Ｐゴシック" panose="020B0600070205080204" pitchFamily="50" charset="-128"/>
              </a:rPr>
              <a:t>言語・聴覚障害の治療</a:t>
            </a:r>
            <a:endParaRPr lang="en-US" altLang="ja-JP" sz="2400" b="1" kern="0" dirty="0">
              <a:latin typeface="ＭＳ Ｐゴシック" panose="020B0600070205080204" pitchFamily="50" charset="-128"/>
              <a:ea typeface="ＭＳ Ｐゴシック" panose="020B0600070205080204" pitchFamily="50" charset="-128"/>
            </a:endParaRPr>
          </a:p>
          <a:p>
            <a:pPr>
              <a:lnSpc>
                <a:spcPct val="150000"/>
              </a:lnSpc>
              <a:buClr>
                <a:srgbClr val="FF0000"/>
              </a:buClr>
              <a:buFont typeface="Wingdings" panose="05000000000000000000" pitchFamily="2" charset="2"/>
              <a:buChar char="l"/>
            </a:pPr>
            <a:r>
              <a:rPr lang="ja-JP" altLang="en-US" sz="2400" b="1" kern="0" dirty="0">
                <a:latin typeface="ＭＳ Ｐゴシック" panose="020B0600070205080204" pitchFamily="50" charset="-128"/>
                <a:ea typeface="ＭＳ Ｐゴシック" panose="020B0600070205080204" pitchFamily="50" charset="-128"/>
              </a:rPr>
              <a:t>原因：　事故による脳障害・脳性まひ・自閉症・</a:t>
            </a:r>
            <a:r>
              <a:rPr lang="ja-JP" altLang="en-US" sz="2400" b="1" kern="0" dirty="0">
                <a:solidFill>
                  <a:srgbClr val="FF0000"/>
                </a:solidFill>
                <a:latin typeface="ＭＳ Ｐゴシック" panose="020B0600070205080204" pitchFamily="50" charset="-128"/>
                <a:ea typeface="ＭＳ Ｐゴシック" panose="020B0600070205080204" pitchFamily="50" charset="-128"/>
              </a:rPr>
              <a:t>外国人</a:t>
            </a:r>
            <a:endParaRPr lang="en-US" altLang="ja-JP" sz="2400" b="1" kern="0" dirty="0">
              <a:solidFill>
                <a:srgbClr val="FF0000"/>
              </a:solidFill>
              <a:latin typeface="ＭＳ Ｐゴシック" panose="020B0600070205080204" pitchFamily="50" charset="-128"/>
              <a:ea typeface="ＭＳ Ｐゴシック" panose="020B0600070205080204" pitchFamily="50" charset="-128"/>
            </a:endParaRPr>
          </a:p>
          <a:p>
            <a:pPr marL="0" indent="0">
              <a:buFontTx/>
              <a:buNone/>
            </a:pPr>
            <a:endParaRPr lang="en-US" altLang="ja-JP" sz="2400" b="1" kern="0"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kern="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8849364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97FA267-25AB-4198-B02A-F94078D99504}"/>
              </a:ext>
            </a:extLst>
          </p:cNvPr>
          <p:cNvSpPr>
            <a:spLocks noGrp="1"/>
          </p:cNvSpPr>
          <p:nvPr>
            <p:ph type="sldNum" sz="quarter" idx="12"/>
          </p:nvPr>
        </p:nvSpPr>
        <p:spPr/>
        <p:txBody>
          <a:bodyPr/>
          <a:lstStyle/>
          <a:p>
            <a:pPr>
              <a:defRPr/>
            </a:pPr>
            <a:fld id="{62A40F47-107D-4008-AA85-B2B639D47E22}" type="slidenum">
              <a:rPr lang="en-US" altLang="ja-JP" smtClean="0"/>
              <a:pPr>
                <a:defRPr/>
              </a:pPr>
              <a:t>59</a:t>
            </a:fld>
            <a:endParaRPr lang="en-US" altLang="ja-JP" dirty="0"/>
          </a:p>
        </p:txBody>
      </p:sp>
      <p:pic>
        <p:nvPicPr>
          <p:cNvPr id="6" name="図 5">
            <a:extLst>
              <a:ext uri="{FF2B5EF4-FFF2-40B4-BE49-F238E27FC236}">
                <a16:creationId xmlns:a16="http://schemas.microsoft.com/office/drawing/2014/main" id="{85EBA019-DD39-4C13-8893-70B2D5E44F41}"/>
              </a:ext>
            </a:extLst>
          </p:cNvPr>
          <p:cNvPicPr>
            <a:picLocks noChangeAspect="1"/>
          </p:cNvPicPr>
          <p:nvPr/>
        </p:nvPicPr>
        <p:blipFill>
          <a:blip r:embed="rId2"/>
          <a:stretch>
            <a:fillRect/>
          </a:stretch>
        </p:blipFill>
        <p:spPr>
          <a:xfrm rot="16200000">
            <a:off x="998375" y="59566"/>
            <a:ext cx="7147250" cy="8269494"/>
          </a:xfrm>
          <a:prstGeom prst="rect">
            <a:avLst/>
          </a:prstGeom>
        </p:spPr>
      </p:pic>
      <p:sp>
        <p:nvSpPr>
          <p:cNvPr id="7" name="テキスト ボックス 3">
            <a:extLst>
              <a:ext uri="{FF2B5EF4-FFF2-40B4-BE49-F238E27FC236}">
                <a16:creationId xmlns:a16="http://schemas.microsoft.com/office/drawing/2014/main" id="{DD5D182C-7916-4537-A714-BE0F27B8BB30}"/>
              </a:ext>
            </a:extLst>
          </p:cNvPr>
          <p:cNvSpPr txBox="1">
            <a:spLocks noChangeArrowheads="1"/>
          </p:cNvSpPr>
          <p:nvPr/>
        </p:nvSpPr>
        <p:spPr bwMode="auto">
          <a:xfrm>
            <a:off x="-540568" y="74216"/>
            <a:ext cx="95575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角田スピーチ・クリニックでの治療　</a:t>
            </a:r>
            <a:r>
              <a:rPr lang="en-US" altLang="ja-JP" b="1" dirty="0">
                <a:solidFill>
                  <a:srgbClr val="0000CC"/>
                </a:solidFill>
                <a:latin typeface="+mj-ea"/>
                <a:ea typeface="+mj-ea"/>
              </a:rPr>
              <a:t>2005-2007</a:t>
            </a:r>
            <a:r>
              <a:rPr lang="ja-JP" altLang="en-US" b="1" dirty="0">
                <a:solidFill>
                  <a:srgbClr val="0000CC"/>
                </a:solidFill>
                <a:latin typeface="+mj-ea"/>
                <a:ea typeface="+mj-ea"/>
              </a:rPr>
              <a:t>年</a:t>
            </a:r>
            <a:endParaRPr lang="en-US" altLang="ja-JP" b="1" dirty="0">
              <a:solidFill>
                <a:srgbClr val="0000CC"/>
              </a:solidFill>
              <a:latin typeface="+mj-ea"/>
              <a:ea typeface="+mj-ea"/>
            </a:endParaRPr>
          </a:p>
          <a:p>
            <a:pPr algn="ctr" eaLnBrk="1" hangingPunct="1">
              <a:spcBef>
                <a:spcPct val="0"/>
              </a:spcBef>
              <a:buFontTx/>
              <a:buNone/>
            </a:pPr>
            <a:endParaRPr lang="ja-JP" altLang="en-US" b="1" dirty="0">
              <a:solidFill>
                <a:srgbClr val="0000CC"/>
              </a:solidFill>
              <a:latin typeface="+mj-ea"/>
              <a:ea typeface="+mj-ea"/>
            </a:endParaRPr>
          </a:p>
        </p:txBody>
      </p:sp>
      <p:cxnSp>
        <p:nvCxnSpPr>
          <p:cNvPr id="8" name="直線コネクタ 7">
            <a:extLst>
              <a:ext uri="{FF2B5EF4-FFF2-40B4-BE49-F238E27FC236}">
                <a16:creationId xmlns:a16="http://schemas.microsoft.com/office/drawing/2014/main" id="{BE3922D9-E183-4DB2-9611-26CE62384577}"/>
              </a:ext>
            </a:extLst>
          </p:cNvPr>
          <p:cNvCxnSpPr>
            <a:cxnSpLocks/>
          </p:cNvCxnSpPr>
          <p:nvPr/>
        </p:nvCxnSpPr>
        <p:spPr>
          <a:xfrm>
            <a:off x="4115465" y="1066077"/>
            <a:ext cx="2405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65E4C32D-6BAD-60C4-3D5D-F490FF63A6A0}"/>
              </a:ext>
            </a:extLst>
          </p:cNvPr>
          <p:cNvSpPr txBox="1"/>
          <p:nvPr/>
        </p:nvSpPr>
        <p:spPr>
          <a:xfrm>
            <a:off x="0" y="3717032"/>
            <a:ext cx="792088" cy="646331"/>
          </a:xfrm>
          <a:prstGeom prst="rect">
            <a:avLst/>
          </a:prstGeom>
          <a:noFill/>
        </p:spPr>
        <p:txBody>
          <a:bodyPr wrap="square">
            <a:spAutoFit/>
          </a:bodyPr>
          <a:lstStyle/>
          <a:p>
            <a:pPr>
              <a:buClr>
                <a:srgbClr val="FF0000"/>
              </a:buClr>
            </a:pPr>
            <a:r>
              <a:rPr lang="ja-JP" altLang="en-US" sz="1800" b="1" dirty="0">
                <a:highlight>
                  <a:srgbClr val="FFFF00"/>
                </a:highlight>
                <a:latin typeface="ＭＳ Ｐゴシック" panose="020B0600070205080204" pitchFamily="50" charset="-128"/>
                <a:ea typeface="ＭＳ Ｐゴシック" panose="020B0600070205080204" pitchFamily="50" charset="-128"/>
              </a:rPr>
              <a:t>語尾の</a:t>
            </a:r>
            <a:r>
              <a:rPr lang="en-US" altLang="ja-JP" sz="1800" b="1" dirty="0">
                <a:highlight>
                  <a:srgbClr val="FFFF00"/>
                </a:highlight>
                <a:latin typeface="ＭＳ Ｐゴシック" panose="020B0600070205080204" pitchFamily="50" charset="-128"/>
                <a:ea typeface="ＭＳ Ｐゴシック" panose="020B0600070205080204" pitchFamily="50" charset="-128"/>
              </a:rPr>
              <a:t>R</a:t>
            </a:r>
          </a:p>
        </p:txBody>
      </p:sp>
      <p:sp>
        <p:nvSpPr>
          <p:cNvPr id="10" name="テキスト ボックス 9">
            <a:extLst>
              <a:ext uri="{FF2B5EF4-FFF2-40B4-BE49-F238E27FC236}">
                <a16:creationId xmlns:a16="http://schemas.microsoft.com/office/drawing/2014/main" id="{13DA6569-08DA-5A10-8F82-508B693C5BDA}"/>
              </a:ext>
            </a:extLst>
          </p:cNvPr>
          <p:cNvSpPr txBox="1"/>
          <p:nvPr/>
        </p:nvSpPr>
        <p:spPr>
          <a:xfrm>
            <a:off x="0" y="4365797"/>
            <a:ext cx="792088" cy="646331"/>
          </a:xfrm>
          <a:prstGeom prst="rect">
            <a:avLst/>
          </a:prstGeom>
          <a:noFill/>
        </p:spPr>
        <p:txBody>
          <a:bodyPr wrap="square">
            <a:spAutoFit/>
          </a:bodyPr>
          <a:lstStyle/>
          <a:p>
            <a:pPr>
              <a:buClr>
                <a:srgbClr val="FF0000"/>
              </a:buClr>
            </a:pPr>
            <a:r>
              <a:rPr lang="ja-JP" altLang="en-US" b="1" dirty="0">
                <a:highlight>
                  <a:srgbClr val="FFFF00"/>
                </a:highlight>
                <a:latin typeface="ＭＳ Ｐゴシック" panose="020B0600070205080204" pitchFamily="50" charset="-128"/>
                <a:ea typeface="ＭＳ Ｐゴシック" panose="020B0600070205080204" pitchFamily="50" charset="-128"/>
              </a:rPr>
              <a:t>単語中</a:t>
            </a:r>
            <a:r>
              <a:rPr lang="ja-JP" altLang="en-US" sz="1800" b="1" dirty="0">
                <a:highlight>
                  <a:srgbClr val="FFFF00"/>
                </a:highlight>
                <a:latin typeface="ＭＳ Ｐゴシック" panose="020B0600070205080204" pitchFamily="50" charset="-128"/>
                <a:ea typeface="ＭＳ Ｐゴシック" panose="020B0600070205080204" pitchFamily="50" charset="-128"/>
              </a:rPr>
              <a:t>の</a:t>
            </a:r>
            <a:r>
              <a:rPr lang="en-US" altLang="ja-JP" sz="1800" b="1" dirty="0">
                <a:highlight>
                  <a:srgbClr val="FFFF00"/>
                </a:highlight>
                <a:latin typeface="ＭＳ Ｐゴシック" panose="020B0600070205080204" pitchFamily="50" charset="-128"/>
                <a:ea typeface="ＭＳ Ｐゴシック" panose="020B0600070205080204" pitchFamily="50" charset="-128"/>
              </a:rPr>
              <a:t>R</a:t>
            </a:r>
          </a:p>
        </p:txBody>
      </p:sp>
      <p:sp>
        <p:nvSpPr>
          <p:cNvPr id="11" name="テキスト ボックス 10">
            <a:extLst>
              <a:ext uri="{FF2B5EF4-FFF2-40B4-BE49-F238E27FC236}">
                <a16:creationId xmlns:a16="http://schemas.microsoft.com/office/drawing/2014/main" id="{B8F6FFB2-5BA3-B729-77EF-06DD9CFF65E9}"/>
              </a:ext>
            </a:extLst>
          </p:cNvPr>
          <p:cNvSpPr txBox="1"/>
          <p:nvPr/>
        </p:nvSpPr>
        <p:spPr>
          <a:xfrm>
            <a:off x="126974" y="5012128"/>
            <a:ext cx="792088" cy="369332"/>
          </a:xfrm>
          <a:prstGeom prst="rect">
            <a:avLst/>
          </a:prstGeom>
          <a:noFill/>
        </p:spPr>
        <p:txBody>
          <a:bodyPr wrap="square">
            <a:spAutoFit/>
          </a:bodyPr>
          <a:lstStyle/>
          <a:p>
            <a:pPr>
              <a:buClr>
                <a:srgbClr val="FF0000"/>
              </a:buClr>
            </a:pPr>
            <a:r>
              <a:rPr lang="en-US" altLang="ja-JP" b="1" dirty="0">
                <a:highlight>
                  <a:srgbClr val="FFFF00"/>
                </a:highlight>
                <a:latin typeface="ＭＳ Ｐゴシック" panose="020B0600070205080204" pitchFamily="50" charset="-128"/>
                <a:ea typeface="ＭＳ Ｐゴシック" panose="020B0600070205080204" pitchFamily="50" charset="-128"/>
              </a:rPr>
              <a:t>Th</a:t>
            </a:r>
            <a:endParaRPr lang="en-US" altLang="ja-JP" sz="1800" b="1" dirty="0">
              <a:highlight>
                <a:srgbClr val="FFFF00"/>
              </a:highligh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489841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1CBDE69-5385-40DC-9629-47896CDD98E0}"/>
              </a:ext>
            </a:extLst>
          </p:cNvPr>
          <p:cNvSpPr>
            <a:spLocks noGrp="1"/>
          </p:cNvSpPr>
          <p:nvPr>
            <p:ph type="sldNum" sz="quarter" idx="12"/>
          </p:nvPr>
        </p:nvSpPr>
        <p:spPr/>
        <p:txBody>
          <a:bodyPr/>
          <a:lstStyle/>
          <a:p>
            <a:pPr>
              <a:defRPr/>
            </a:pPr>
            <a:fld id="{62A40F47-107D-4008-AA85-B2B639D47E22}" type="slidenum">
              <a:rPr lang="en-US" altLang="ja-JP" smtClean="0"/>
              <a:pPr>
                <a:defRPr/>
              </a:pPr>
              <a:t>6</a:t>
            </a:fld>
            <a:endParaRPr lang="en-US" altLang="ja-JP" dirty="0"/>
          </a:p>
        </p:txBody>
      </p:sp>
      <p:pic>
        <p:nvPicPr>
          <p:cNvPr id="4098" name="Picture 2" descr="https://images-na.ssl-images-amazon.com/images/I/51xBibA7XAL._SX351_BO1,204,203,200_.jpg">
            <a:extLst>
              <a:ext uri="{FF2B5EF4-FFF2-40B4-BE49-F238E27FC236}">
                <a16:creationId xmlns:a16="http://schemas.microsoft.com/office/drawing/2014/main" id="{155956A4-BFE8-4D30-A482-332C13F36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41632"/>
            <a:ext cx="2341449" cy="3309867"/>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A5DDBDD2-9D22-41F8-A02C-EC10370FDA0A}"/>
              </a:ext>
            </a:extLst>
          </p:cNvPr>
          <p:cNvPicPr>
            <a:picLocks noChangeAspect="1"/>
          </p:cNvPicPr>
          <p:nvPr/>
        </p:nvPicPr>
        <p:blipFill rotWithShape="1">
          <a:blip r:embed="rId3"/>
          <a:srcRect l="5113" t="44400" r="57088" b="12484"/>
          <a:stretch/>
        </p:blipFill>
        <p:spPr>
          <a:xfrm>
            <a:off x="3076367" y="724323"/>
            <a:ext cx="5832069" cy="3741915"/>
          </a:xfrm>
          <a:prstGeom prst="rect">
            <a:avLst/>
          </a:prstGeom>
        </p:spPr>
      </p:pic>
      <p:pic>
        <p:nvPicPr>
          <p:cNvPr id="4100" name="Picture 4" descr="https://images-na.ssl-images-amazon.com/images/I/51u8%2B5JJdNL._SX350_BO1,204,203,200_.jpg">
            <a:extLst>
              <a:ext uri="{FF2B5EF4-FFF2-40B4-BE49-F238E27FC236}">
                <a16:creationId xmlns:a16="http://schemas.microsoft.com/office/drawing/2014/main" id="{EA061F14-AE82-4A65-A0C5-6ED78DBCDD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208" y="3949339"/>
            <a:ext cx="1964432" cy="2784806"/>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7A0A506D-2DB1-4239-8E1B-628C492371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5135" y="5159367"/>
            <a:ext cx="1652885" cy="1652885"/>
          </a:xfrm>
          <a:prstGeom prst="rect">
            <a:avLst/>
          </a:prstGeom>
        </p:spPr>
      </p:pic>
      <p:pic>
        <p:nvPicPr>
          <p:cNvPr id="11" name="図 10">
            <a:extLst>
              <a:ext uri="{FF2B5EF4-FFF2-40B4-BE49-F238E27FC236}">
                <a16:creationId xmlns:a16="http://schemas.microsoft.com/office/drawing/2014/main" id="{286F8114-DE40-45CC-90BF-F90F0D7E8B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112" y="3925833"/>
            <a:ext cx="2808312" cy="2808312"/>
          </a:xfrm>
          <a:prstGeom prst="rect">
            <a:avLst/>
          </a:prstGeom>
        </p:spPr>
      </p:pic>
      <p:cxnSp>
        <p:nvCxnSpPr>
          <p:cNvPr id="13" name="直線コネクタ 12">
            <a:extLst>
              <a:ext uri="{FF2B5EF4-FFF2-40B4-BE49-F238E27FC236}">
                <a16:creationId xmlns:a16="http://schemas.microsoft.com/office/drawing/2014/main" id="{8DFB12FF-2A10-42E8-9F90-C76CA035D087}"/>
              </a:ext>
            </a:extLst>
          </p:cNvPr>
          <p:cNvCxnSpPr/>
          <p:nvPr/>
        </p:nvCxnSpPr>
        <p:spPr>
          <a:xfrm>
            <a:off x="7062803" y="3120217"/>
            <a:ext cx="180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849941A5-CE0B-43A2-9240-44B3C315126F}"/>
              </a:ext>
            </a:extLst>
          </p:cNvPr>
          <p:cNvCxnSpPr>
            <a:cxnSpLocks/>
          </p:cNvCxnSpPr>
          <p:nvPr/>
        </p:nvCxnSpPr>
        <p:spPr>
          <a:xfrm flipV="1">
            <a:off x="3115525" y="3278608"/>
            <a:ext cx="376208" cy="36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2">
            <a:extLst>
              <a:ext uri="{FF2B5EF4-FFF2-40B4-BE49-F238E27FC236}">
                <a16:creationId xmlns:a16="http://schemas.microsoft.com/office/drawing/2014/main" id="{6E5ADBA4-3391-455B-9DA8-61EF16B88140}"/>
              </a:ext>
            </a:extLst>
          </p:cNvPr>
          <p:cNvSpPr>
            <a:spLocks noGrp="1" noChangeArrowheads="1"/>
          </p:cNvSpPr>
          <p:nvPr>
            <p:ph type="title"/>
          </p:nvPr>
        </p:nvSpPr>
        <p:spPr>
          <a:xfrm>
            <a:off x="1138633" y="-45803"/>
            <a:ext cx="9144000" cy="762000"/>
          </a:xfrm>
        </p:spPr>
        <p:txBody>
          <a:bodyPr/>
          <a:lstStyle/>
          <a:p>
            <a:r>
              <a:rPr lang="ja-JP" altLang="en-US" sz="3200" b="1" dirty="0">
                <a:solidFill>
                  <a:srgbClr val="0000FF"/>
                </a:solidFill>
                <a:ea typeface="ＭＳ Ｐゴシック" panose="020B0600070205080204" pitchFamily="50" charset="-128"/>
              </a:rPr>
              <a:t>海外留学参考書</a:t>
            </a:r>
          </a:p>
        </p:txBody>
      </p:sp>
    </p:spTree>
    <p:extLst>
      <p:ext uri="{BB962C8B-B14F-4D97-AF65-F5344CB8AC3E}">
        <p14:creationId xmlns:p14="http://schemas.microsoft.com/office/powerpoint/2010/main" val="24827758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55FF501-A896-4571-9DF2-E1470CD13688}"/>
              </a:ext>
            </a:extLst>
          </p:cNvPr>
          <p:cNvSpPr>
            <a:spLocks noGrp="1"/>
          </p:cNvSpPr>
          <p:nvPr>
            <p:ph type="sldNum" sz="quarter" idx="12"/>
          </p:nvPr>
        </p:nvSpPr>
        <p:spPr/>
        <p:txBody>
          <a:bodyPr/>
          <a:lstStyle/>
          <a:p>
            <a:pPr>
              <a:defRPr/>
            </a:pPr>
            <a:fld id="{62A40F47-107D-4008-AA85-B2B639D47E22}" type="slidenum">
              <a:rPr lang="en-US" altLang="ja-JP" smtClean="0"/>
              <a:pPr>
                <a:defRPr/>
              </a:pPr>
              <a:t>60</a:t>
            </a:fld>
            <a:endParaRPr lang="en-US" altLang="ja-JP" dirty="0"/>
          </a:p>
        </p:txBody>
      </p:sp>
      <p:sp>
        <p:nvSpPr>
          <p:cNvPr id="7" name="テキスト ボックス 3">
            <a:extLst>
              <a:ext uri="{FF2B5EF4-FFF2-40B4-BE49-F238E27FC236}">
                <a16:creationId xmlns:a16="http://schemas.microsoft.com/office/drawing/2014/main" id="{C807D211-EEAC-4B7B-B34A-85D5953F88BD}"/>
              </a:ext>
            </a:extLst>
          </p:cNvPr>
          <p:cNvSpPr txBox="1">
            <a:spLocks noChangeArrowheads="1"/>
          </p:cNvSpPr>
          <p:nvPr/>
        </p:nvSpPr>
        <p:spPr bwMode="auto">
          <a:xfrm>
            <a:off x="107504" y="74216"/>
            <a:ext cx="89095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en-US" altLang="ja-JP" b="1" dirty="0">
                <a:solidFill>
                  <a:srgbClr val="0000CC"/>
                </a:solidFill>
                <a:latin typeface="+mj-ea"/>
                <a:ea typeface="+mj-ea"/>
              </a:rPr>
              <a:t>R</a:t>
            </a:r>
            <a:r>
              <a:rPr lang="ja-JP" altLang="en-US" b="1" dirty="0">
                <a:solidFill>
                  <a:srgbClr val="0000CC"/>
                </a:solidFill>
                <a:latin typeface="+mj-ea"/>
                <a:ea typeface="+mj-ea"/>
              </a:rPr>
              <a:t>が単語の中にあるときの発音</a:t>
            </a:r>
          </a:p>
        </p:txBody>
      </p:sp>
      <p:pic>
        <p:nvPicPr>
          <p:cNvPr id="3" name="図 2">
            <a:extLst>
              <a:ext uri="{FF2B5EF4-FFF2-40B4-BE49-F238E27FC236}">
                <a16:creationId xmlns:a16="http://schemas.microsoft.com/office/drawing/2014/main" id="{210322C2-C9BA-4FC4-97C4-6C70E5A4195A}"/>
              </a:ext>
            </a:extLst>
          </p:cNvPr>
          <p:cNvPicPr>
            <a:picLocks noChangeAspect="1"/>
          </p:cNvPicPr>
          <p:nvPr/>
        </p:nvPicPr>
        <p:blipFill>
          <a:blip r:embed="rId2"/>
          <a:stretch>
            <a:fillRect/>
          </a:stretch>
        </p:blipFill>
        <p:spPr>
          <a:xfrm rot="10800000">
            <a:off x="1764820" y="558460"/>
            <a:ext cx="5470344" cy="6405149"/>
          </a:xfrm>
          <a:prstGeom prst="rect">
            <a:avLst/>
          </a:prstGeom>
        </p:spPr>
      </p:pic>
      <p:sp>
        <p:nvSpPr>
          <p:cNvPr id="2" name="正方形/長方形 1">
            <a:extLst>
              <a:ext uri="{FF2B5EF4-FFF2-40B4-BE49-F238E27FC236}">
                <a16:creationId xmlns:a16="http://schemas.microsoft.com/office/drawing/2014/main" id="{FDFA3210-F486-D768-AD0B-BA384B48ECC2}"/>
              </a:ext>
            </a:extLst>
          </p:cNvPr>
          <p:cNvSpPr/>
          <p:nvPr/>
        </p:nvSpPr>
        <p:spPr>
          <a:xfrm>
            <a:off x="3563888" y="4653136"/>
            <a:ext cx="2952328"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605B5BD4-D3B2-BD1B-36C4-EDFEB8D9DC03}"/>
              </a:ext>
            </a:extLst>
          </p:cNvPr>
          <p:cNvSpPr/>
          <p:nvPr/>
        </p:nvSpPr>
        <p:spPr>
          <a:xfrm>
            <a:off x="3104104" y="5949280"/>
            <a:ext cx="3916168"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9558BE82-472F-4A46-DA23-8515BABDE9E3}"/>
              </a:ext>
            </a:extLst>
          </p:cNvPr>
          <p:cNvPicPr>
            <a:picLocks noChangeAspect="1"/>
          </p:cNvPicPr>
          <p:nvPr/>
        </p:nvPicPr>
        <p:blipFill rotWithShape="1">
          <a:blip r:embed="rId3"/>
          <a:srcRect l="13775" t="58400" r="52198" b="32467"/>
          <a:stretch/>
        </p:blipFill>
        <p:spPr>
          <a:xfrm>
            <a:off x="3104104" y="5379147"/>
            <a:ext cx="6052009" cy="834533"/>
          </a:xfrm>
          <a:prstGeom prst="rect">
            <a:avLst/>
          </a:prstGeom>
        </p:spPr>
      </p:pic>
      <p:cxnSp>
        <p:nvCxnSpPr>
          <p:cNvPr id="9" name="直線コネクタ 8">
            <a:extLst>
              <a:ext uri="{FF2B5EF4-FFF2-40B4-BE49-F238E27FC236}">
                <a16:creationId xmlns:a16="http://schemas.microsoft.com/office/drawing/2014/main" id="{BD296072-D192-204C-5705-C5940636EFF0}"/>
              </a:ext>
            </a:extLst>
          </p:cNvPr>
          <p:cNvCxnSpPr/>
          <p:nvPr/>
        </p:nvCxnSpPr>
        <p:spPr>
          <a:xfrm>
            <a:off x="4211960" y="6213680"/>
            <a:ext cx="43204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377A5DD9-A155-43FF-ED6D-984F8F757F75}"/>
              </a:ext>
            </a:extLst>
          </p:cNvPr>
          <p:cNvCxnSpPr>
            <a:cxnSpLocks/>
          </p:cNvCxnSpPr>
          <p:nvPr/>
        </p:nvCxnSpPr>
        <p:spPr>
          <a:xfrm>
            <a:off x="2411760" y="2996952"/>
            <a:ext cx="45365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B7D7281B-05AC-DC03-CC15-A74AC0EE6116}"/>
              </a:ext>
            </a:extLst>
          </p:cNvPr>
          <p:cNvCxnSpPr>
            <a:cxnSpLocks/>
          </p:cNvCxnSpPr>
          <p:nvPr/>
        </p:nvCxnSpPr>
        <p:spPr>
          <a:xfrm>
            <a:off x="1907704" y="3212976"/>
            <a:ext cx="18722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792563A4-C58A-2031-25D7-751C63C9DBD0}"/>
              </a:ext>
            </a:extLst>
          </p:cNvPr>
          <p:cNvSpPr txBox="1"/>
          <p:nvPr/>
        </p:nvSpPr>
        <p:spPr>
          <a:xfrm>
            <a:off x="3779912" y="2998693"/>
            <a:ext cx="5237113" cy="338554"/>
          </a:xfrm>
          <a:prstGeom prst="rect">
            <a:avLst/>
          </a:prstGeom>
          <a:noFill/>
        </p:spPr>
        <p:txBody>
          <a:bodyPr wrap="square">
            <a:spAutoFit/>
          </a:bodyPr>
          <a:lstStyle/>
          <a:p>
            <a:r>
              <a:rPr lang="ja-JP" altLang="en-US" sz="1600" b="1" kern="0" dirty="0">
                <a:latin typeface="ＭＳ Ｐゴシック" panose="020B0600070205080204" pitchFamily="50" charset="-128"/>
                <a:ea typeface="ＭＳ Ｐゴシック" panose="020B0600070205080204" pitchFamily="50" charset="-128"/>
              </a:rPr>
              <a:t>舌を後ろに引く。舌の先端を口の中のどこにも触れない</a:t>
            </a:r>
            <a:endParaRPr lang="ja-JP" altLang="en-US" sz="1600" dirty="0"/>
          </a:p>
        </p:txBody>
      </p:sp>
    </p:spTree>
    <p:extLst>
      <p:ext uri="{BB962C8B-B14F-4D97-AF65-F5344CB8AC3E}">
        <p14:creationId xmlns:p14="http://schemas.microsoft.com/office/powerpoint/2010/main" val="25847009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55FF501-A896-4571-9DF2-E1470CD13688}"/>
              </a:ext>
            </a:extLst>
          </p:cNvPr>
          <p:cNvSpPr>
            <a:spLocks noGrp="1"/>
          </p:cNvSpPr>
          <p:nvPr>
            <p:ph type="sldNum" sz="quarter" idx="12"/>
          </p:nvPr>
        </p:nvSpPr>
        <p:spPr/>
        <p:txBody>
          <a:bodyPr/>
          <a:lstStyle/>
          <a:p>
            <a:pPr>
              <a:defRPr/>
            </a:pPr>
            <a:fld id="{62A40F47-107D-4008-AA85-B2B639D47E22}" type="slidenum">
              <a:rPr lang="en-US" altLang="ja-JP" smtClean="0"/>
              <a:pPr>
                <a:defRPr/>
              </a:pPr>
              <a:t>61</a:t>
            </a:fld>
            <a:endParaRPr lang="en-US" altLang="ja-JP" dirty="0"/>
          </a:p>
        </p:txBody>
      </p:sp>
      <p:sp>
        <p:nvSpPr>
          <p:cNvPr id="7" name="テキスト ボックス 3">
            <a:extLst>
              <a:ext uri="{FF2B5EF4-FFF2-40B4-BE49-F238E27FC236}">
                <a16:creationId xmlns:a16="http://schemas.microsoft.com/office/drawing/2014/main" id="{C807D211-EEAC-4B7B-B34A-85D5953F88BD}"/>
              </a:ext>
            </a:extLst>
          </p:cNvPr>
          <p:cNvSpPr txBox="1">
            <a:spLocks noChangeArrowheads="1"/>
          </p:cNvSpPr>
          <p:nvPr/>
        </p:nvSpPr>
        <p:spPr bwMode="auto">
          <a:xfrm>
            <a:off x="107504" y="74216"/>
            <a:ext cx="89095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Ｔｈの発音</a:t>
            </a:r>
          </a:p>
        </p:txBody>
      </p:sp>
      <p:pic>
        <p:nvPicPr>
          <p:cNvPr id="5" name="図 4">
            <a:extLst>
              <a:ext uri="{FF2B5EF4-FFF2-40B4-BE49-F238E27FC236}">
                <a16:creationId xmlns:a16="http://schemas.microsoft.com/office/drawing/2014/main" id="{B42E7B59-9E8F-4E82-9A0E-1C13BAA6CD2F}"/>
              </a:ext>
            </a:extLst>
          </p:cNvPr>
          <p:cNvPicPr>
            <a:picLocks noChangeAspect="1"/>
          </p:cNvPicPr>
          <p:nvPr/>
        </p:nvPicPr>
        <p:blipFill>
          <a:blip r:embed="rId2"/>
          <a:stretch>
            <a:fillRect/>
          </a:stretch>
        </p:blipFill>
        <p:spPr>
          <a:xfrm rot="10800000">
            <a:off x="827584" y="658991"/>
            <a:ext cx="7673326" cy="6124793"/>
          </a:xfrm>
          <a:prstGeom prst="rect">
            <a:avLst/>
          </a:prstGeom>
        </p:spPr>
      </p:pic>
      <p:cxnSp>
        <p:nvCxnSpPr>
          <p:cNvPr id="8" name="直線コネクタ 7">
            <a:extLst>
              <a:ext uri="{FF2B5EF4-FFF2-40B4-BE49-F238E27FC236}">
                <a16:creationId xmlns:a16="http://schemas.microsoft.com/office/drawing/2014/main" id="{5EBB3C5A-022A-4919-992A-8887E14C428A}"/>
              </a:ext>
            </a:extLst>
          </p:cNvPr>
          <p:cNvCxnSpPr>
            <a:cxnSpLocks/>
          </p:cNvCxnSpPr>
          <p:nvPr/>
        </p:nvCxnSpPr>
        <p:spPr>
          <a:xfrm>
            <a:off x="1249121" y="2401432"/>
            <a:ext cx="6480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4D12A506-EAA4-C30C-AFC8-346B62B03D62}"/>
              </a:ext>
            </a:extLst>
          </p:cNvPr>
          <p:cNvSpPr txBox="1"/>
          <p:nvPr/>
        </p:nvSpPr>
        <p:spPr>
          <a:xfrm>
            <a:off x="6324881" y="2098136"/>
            <a:ext cx="2819119" cy="369332"/>
          </a:xfrm>
          <a:prstGeom prst="rect">
            <a:avLst/>
          </a:prstGeom>
          <a:noFill/>
        </p:spPr>
        <p:txBody>
          <a:bodyPr wrap="square">
            <a:spAutoFit/>
          </a:bodyPr>
          <a:lstStyle/>
          <a:p>
            <a:r>
              <a:rPr lang="ja-JP" altLang="en-US" b="1" kern="0" dirty="0">
                <a:latin typeface="ＭＳ Ｐゴシック" panose="020B0600070205080204" pitchFamily="50" charset="-128"/>
                <a:ea typeface="ＭＳ Ｐゴシック" panose="020B0600070205080204" pitchFamily="50" charset="-128"/>
              </a:rPr>
              <a:t>空気が常に流れるように</a:t>
            </a:r>
            <a:endParaRPr lang="ja-JP" altLang="en-US" dirty="0"/>
          </a:p>
        </p:txBody>
      </p:sp>
      <p:sp>
        <p:nvSpPr>
          <p:cNvPr id="9" name="テキスト ボックス 8">
            <a:extLst>
              <a:ext uri="{FF2B5EF4-FFF2-40B4-BE49-F238E27FC236}">
                <a16:creationId xmlns:a16="http://schemas.microsoft.com/office/drawing/2014/main" id="{3E524ADA-748B-F5E2-F904-587E731597BE}"/>
              </a:ext>
            </a:extLst>
          </p:cNvPr>
          <p:cNvSpPr txBox="1"/>
          <p:nvPr/>
        </p:nvSpPr>
        <p:spPr>
          <a:xfrm>
            <a:off x="4876383" y="3429000"/>
            <a:ext cx="4140642" cy="646331"/>
          </a:xfrm>
          <a:prstGeom prst="rect">
            <a:avLst/>
          </a:prstGeom>
          <a:solidFill>
            <a:schemeClr val="bg1"/>
          </a:solidFill>
        </p:spPr>
        <p:txBody>
          <a:bodyPr wrap="square">
            <a:spAutoFit/>
          </a:bodyPr>
          <a:lstStyle/>
          <a:p>
            <a:r>
              <a:rPr lang="ja-JP" altLang="en-US" b="1" kern="0" dirty="0">
                <a:latin typeface="ＭＳ Ｐゴシック" panose="020B0600070205080204" pitchFamily="50" charset="-128"/>
                <a:ea typeface="ＭＳ Ｐゴシック" panose="020B0600070205080204" pitchFamily="50" charset="-128"/>
              </a:rPr>
              <a:t>手の甲を口に近づけておいて、舌先と上歯の間から空気が流れているのを確認</a:t>
            </a:r>
            <a:endParaRPr lang="ja-JP" altLang="en-US" dirty="0"/>
          </a:p>
        </p:txBody>
      </p:sp>
      <p:cxnSp>
        <p:nvCxnSpPr>
          <p:cNvPr id="3" name="直線コネクタ 2">
            <a:extLst>
              <a:ext uri="{FF2B5EF4-FFF2-40B4-BE49-F238E27FC236}">
                <a16:creationId xmlns:a16="http://schemas.microsoft.com/office/drawing/2014/main" id="{D2CB64D9-2EAB-7A93-6785-C9A81EFB7AB5}"/>
              </a:ext>
            </a:extLst>
          </p:cNvPr>
          <p:cNvCxnSpPr/>
          <p:nvPr/>
        </p:nvCxnSpPr>
        <p:spPr>
          <a:xfrm>
            <a:off x="1771069" y="3386959"/>
            <a:ext cx="56166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9952F821-0EA4-1A30-06D9-931F7B0E5120}"/>
              </a:ext>
            </a:extLst>
          </p:cNvPr>
          <p:cNvCxnSpPr>
            <a:cxnSpLocks/>
          </p:cNvCxnSpPr>
          <p:nvPr/>
        </p:nvCxnSpPr>
        <p:spPr>
          <a:xfrm>
            <a:off x="971600" y="3717032"/>
            <a:ext cx="374441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5280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QR コード&#10;&#10;自動的に生成された説明">
            <a:extLst>
              <a:ext uri="{FF2B5EF4-FFF2-40B4-BE49-F238E27FC236}">
                <a16:creationId xmlns:a16="http://schemas.microsoft.com/office/drawing/2014/main" id="{7108E3AB-3347-41F1-AFF6-9B0DC14D9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221" y="624597"/>
            <a:ext cx="1673579" cy="1673579"/>
          </a:xfrm>
          <a:prstGeom prst="rect">
            <a:avLst/>
          </a:prstGeom>
        </p:spPr>
      </p:pic>
      <p:sp>
        <p:nvSpPr>
          <p:cNvPr id="3075" name="Rectangle 3"/>
          <p:cNvSpPr>
            <a:spLocks noGrp="1" noChangeArrowheads="1"/>
          </p:cNvSpPr>
          <p:nvPr>
            <p:ph type="body" idx="1"/>
          </p:nvPr>
        </p:nvSpPr>
        <p:spPr>
          <a:xfrm>
            <a:off x="495994" y="629399"/>
            <a:ext cx="8534400" cy="5257800"/>
          </a:xfrm>
        </p:spPr>
        <p:txBody>
          <a:bodyPr/>
          <a:lstStyle/>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藤岡拓太郎　漫画家　感音性難聴（＋）</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marL="0" indent="0">
              <a:buClr>
                <a:srgbClr val="FF0000"/>
              </a:buClr>
              <a:buNone/>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p:txBody>
      </p:sp>
      <p:sp>
        <p:nvSpPr>
          <p:cNvPr id="6" name="テキスト ボックス 3">
            <a:extLst>
              <a:ext uri="{FF2B5EF4-FFF2-40B4-BE49-F238E27FC236}">
                <a16:creationId xmlns:a16="http://schemas.microsoft.com/office/drawing/2014/main" id="{2063A51E-5657-491F-8C74-417811436774}"/>
              </a:ext>
            </a:extLst>
          </p:cNvPr>
          <p:cNvSpPr txBox="1">
            <a:spLocks noChangeArrowheads="1"/>
          </p:cNvSpPr>
          <p:nvPr/>
        </p:nvSpPr>
        <p:spPr bwMode="auto">
          <a:xfrm>
            <a:off x="14199" y="44624"/>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en-US" altLang="ja-JP" b="1" dirty="0">
                <a:solidFill>
                  <a:srgbClr val="0000CC"/>
                </a:solidFill>
                <a:latin typeface="+mj-ea"/>
                <a:ea typeface="+mj-ea"/>
              </a:rPr>
              <a:t>15</a:t>
            </a:r>
            <a:r>
              <a:rPr lang="ja-JP" altLang="en-US" b="1" dirty="0">
                <a:solidFill>
                  <a:srgbClr val="0000CC"/>
                </a:solidFill>
                <a:latin typeface="+mj-ea"/>
                <a:ea typeface="+mj-ea"/>
              </a:rPr>
              <a:t>ページ漫画「きこえにくい映画とお笑いの話」</a:t>
            </a:r>
          </a:p>
        </p:txBody>
      </p:sp>
      <p:pic>
        <p:nvPicPr>
          <p:cNvPr id="4098" name="Picture 2" descr="画像">
            <a:extLst>
              <a:ext uri="{FF2B5EF4-FFF2-40B4-BE49-F238E27FC236}">
                <a16:creationId xmlns:a16="http://schemas.microsoft.com/office/drawing/2014/main" id="{36D3C9A7-DEDC-43DE-84C5-41861B4F74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9" y="1163086"/>
            <a:ext cx="3843368" cy="565509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画像">
            <a:extLst>
              <a:ext uri="{FF2B5EF4-FFF2-40B4-BE49-F238E27FC236}">
                <a16:creationId xmlns:a16="http://schemas.microsoft.com/office/drawing/2014/main" id="{D65ECBAE-E68C-4CDD-B7FB-85B0F3C52B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1113660"/>
            <a:ext cx="3873696" cy="5699716"/>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AABC9F67-A00B-435A-80EB-358C174EA8E5}"/>
              </a:ext>
            </a:extLst>
          </p:cNvPr>
          <p:cNvSpPr txBox="1"/>
          <p:nvPr/>
        </p:nvSpPr>
        <p:spPr>
          <a:xfrm>
            <a:off x="7300925" y="6519446"/>
            <a:ext cx="1877875" cy="338554"/>
          </a:xfrm>
          <a:prstGeom prst="rect">
            <a:avLst/>
          </a:prstGeom>
          <a:noFill/>
        </p:spPr>
        <p:txBody>
          <a:bodyPr wrap="square">
            <a:spAutoFit/>
          </a:bodyPr>
          <a:lstStyle/>
          <a:p>
            <a:r>
              <a:rPr lang="ja-JP" altLang="en-US" sz="800" dirty="0"/>
              <a:t>https://twitter.com/f_takutaro/status/1366676987289292804/photo/1</a:t>
            </a:r>
          </a:p>
        </p:txBody>
      </p:sp>
    </p:spTree>
    <p:extLst>
      <p:ext uri="{BB962C8B-B14F-4D97-AF65-F5344CB8AC3E}">
        <p14:creationId xmlns:p14="http://schemas.microsoft.com/office/powerpoint/2010/main" val="32765034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643127" y="908720"/>
            <a:ext cx="8534400" cy="5257800"/>
          </a:xfrm>
        </p:spPr>
        <p:txBody>
          <a:bodyPr/>
          <a:lstStyle/>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自己紹介</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医学英語は必要か？</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医学研究留学とは？</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日米の医学部のシステムの違い</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アメリカで教授になるには？　アメリカの医学教育</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solidFill>
                  <a:srgbClr val="0000FF"/>
                </a:solidFill>
                <a:latin typeface="ＭＳ Ｐゴシック" panose="020B0600070205080204" pitchFamily="50" charset="-128"/>
                <a:ea typeface="ＭＳ Ｐゴシック" panose="020B0600070205080204" pitchFamily="50" charset="-128"/>
              </a:rPr>
              <a:t>国際交流・短期留学の意味</a:t>
            </a:r>
            <a:endParaRPr lang="en-US" altLang="ja-JP" sz="2400" b="1" dirty="0">
              <a:solidFill>
                <a:srgbClr val="0000FF"/>
              </a:solidFill>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solidFill>
                <a:srgbClr val="0000FF"/>
              </a:solidFill>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p:txBody>
      </p:sp>
      <p:sp>
        <p:nvSpPr>
          <p:cNvPr id="6" name="テキスト ボックス 3">
            <a:extLst>
              <a:ext uri="{FF2B5EF4-FFF2-40B4-BE49-F238E27FC236}">
                <a16:creationId xmlns:a16="http://schemas.microsoft.com/office/drawing/2014/main" id="{2063A51E-5657-491F-8C74-417811436774}"/>
              </a:ext>
            </a:extLst>
          </p:cNvPr>
          <p:cNvSpPr txBox="1">
            <a:spLocks noChangeArrowheads="1"/>
          </p:cNvSpPr>
          <p:nvPr/>
        </p:nvSpPr>
        <p:spPr bwMode="auto">
          <a:xfrm>
            <a:off x="14199" y="44624"/>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海外留学の</a:t>
            </a:r>
            <a:r>
              <a:rPr lang="ja-JP" altLang="en-US" b="1" dirty="0" err="1">
                <a:solidFill>
                  <a:srgbClr val="0000CC"/>
                </a:solidFill>
                <a:latin typeface="+mj-ea"/>
                <a:ea typeface="+mj-ea"/>
              </a:rPr>
              <a:t>すゝめ</a:t>
            </a:r>
            <a:endParaRPr lang="ja-JP" altLang="en-US" b="1" dirty="0">
              <a:solidFill>
                <a:srgbClr val="0000CC"/>
              </a:solidFill>
              <a:latin typeface="+mj-ea"/>
              <a:ea typeface="+mj-ea"/>
            </a:endParaRPr>
          </a:p>
        </p:txBody>
      </p:sp>
    </p:spTree>
    <p:extLst>
      <p:ext uri="{BB962C8B-B14F-4D97-AF65-F5344CB8AC3E}">
        <p14:creationId xmlns:p14="http://schemas.microsoft.com/office/powerpoint/2010/main" val="32402515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2CE3B21-437D-44C4-8FD7-D6381EF8A21D}"/>
              </a:ext>
            </a:extLst>
          </p:cNvPr>
          <p:cNvSpPr>
            <a:spLocks noGrp="1"/>
          </p:cNvSpPr>
          <p:nvPr>
            <p:ph type="sldNum" sz="quarter" idx="12"/>
          </p:nvPr>
        </p:nvSpPr>
        <p:spPr/>
        <p:txBody>
          <a:bodyPr/>
          <a:lstStyle/>
          <a:p>
            <a:pPr>
              <a:defRPr/>
            </a:pPr>
            <a:fld id="{62A40F47-107D-4008-AA85-B2B639D47E22}" type="slidenum">
              <a:rPr lang="en-US" altLang="ja-JP" smtClean="0"/>
              <a:pPr>
                <a:defRPr/>
              </a:pPr>
              <a:t>64</a:t>
            </a:fld>
            <a:endParaRPr lang="en-US" altLang="ja-JP" dirty="0"/>
          </a:p>
        </p:txBody>
      </p:sp>
      <p:pic>
        <p:nvPicPr>
          <p:cNvPr id="5" name="図 4">
            <a:extLst>
              <a:ext uri="{FF2B5EF4-FFF2-40B4-BE49-F238E27FC236}">
                <a16:creationId xmlns:a16="http://schemas.microsoft.com/office/drawing/2014/main" id="{347322C7-C3B3-4534-8141-24A263DF6B23}"/>
              </a:ext>
            </a:extLst>
          </p:cNvPr>
          <p:cNvPicPr>
            <a:picLocks noChangeAspect="1"/>
          </p:cNvPicPr>
          <p:nvPr/>
        </p:nvPicPr>
        <p:blipFill rotWithShape="1">
          <a:blip r:embed="rId2"/>
          <a:srcRect l="31888" t="46249" r="32675" b="535"/>
          <a:stretch/>
        </p:blipFill>
        <p:spPr>
          <a:xfrm>
            <a:off x="78905" y="3284984"/>
            <a:ext cx="5029439" cy="4248472"/>
          </a:xfrm>
          <a:prstGeom prst="rect">
            <a:avLst/>
          </a:prstGeom>
        </p:spPr>
      </p:pic>
      <p:pic>
        <p:nvPicPr>
          <p:cNvPr id="6" name="図 5">
            <a:extLst>
              <a:ext uri="{FF2B5EF4-FFF2-40B4-BE49-F238E27FC236}">
                <a16:creationId xmlns:a16="http://schemas.microsoft.com/office/drawing/2014/main" id="{BFDB87B4-222B-46FA-98CA-821D4A7B8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224" y="4757168"/>
            <a:ext cx="1800200" cy="1800200"/>
          </a:xfrm>
          <a:prstGeom prst="rect">
            <a:avLst/>
          </a:prstGeom>
        </p:spPr>
      </p:pic>
      <p:pic>
        <p:nvPicPr>
          <p:cNvPr id="7" name="Picture 2">
            <a:extLst>
              <a:ext uri="{FF2B5EF4-FFF2-40B4-BE49-F238E27FC236}">
                <a16:creationId xmlns:a16="http://schemas.microsoft.com/office/drawing/2014/main" id="{8654372F-8886-450A-B0BC-622348A1A1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8604"/>
          <a:stretch/>
        </p:blipFill>
        <p:spPr bwMode="auto">
          <a:xfrm>
            <a:off x="179512" y="38102"/>
            <a:ext cx="4928832" cy="223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a:extLst>
              <a:ext uri="{FF2B5EF4-FFF2-40B4-BE49-F238E27FC236}">
                <a16:creationId xmlns:a16="http://schemas.microsoft.com/office/drawing/2014/main" id="{E7CE6760-C368-4DB0-8E70-513A3D50B7A9}"/>
              </a:ext>
            </a:extLst>
          </p:cNvPr>
          <p:cNvPicPr>
            <a:picLocks noChangeAspect="1"/>
          </p:cNvPicPr>
          <p:nvPr/>
        </p:nvPicPr>
        <p:blipFill rotWithShape="1">
          <a:blip r:embed="rId2"/>
          <a:srcRect l="31888" t="16402" r="32675" b="67815"/>
          <a:stretch/>
        </p:blipFill>
        <p:spPr>
          <a:xfrm>
            <a:off x="78905" y="2150893"/>
            <a:ext cx="5029439" cy="1260070"/>
          </a:xfrm>
          <a:prstGeom prst="rect">
            <a:avLst/>
          </a:prstGeom>
        </p:spPr>
      </p:pic>
      <p:sp>
        <p:nvSpPr>
          <p:cNvPr id="9" name="テキスト ボックス 3">
            <a:extLst>
              <a:ext uri="{FF2B5EF4-FFF2-40B4-BE49-F238E27FC236}">
                <a16:creationId xmlns:a16="http://schemas.microsoft.com/office/drawing/2014/main" id="{918CA115-9793-4941-97A0-A8467B95A228}"/>
              </a:ext>
            </a:extLst>
          </p:cNvPr>
          <p:cNvSpPr txBox="1">
            <a:spLocks noChangeArrowheads="1"/>
          </p:cNvSpPr>
          <p:nvPr/>
        </p:nvSpPr>
        <p:spPr bwMode="auto">
          <a:xfrm>
            <a:off x="5247288" y="908720"/>
            <a:ext cx="377991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微生物学講座ブログ</a:t>
            </a:r>
            <a:endParaRPr lang="en-US" altLang="ja-JP" b="1" dirty="0">
              <a:solidFill>
                <a:srgbClr val="0000CC"/>
              </a:solidFill>
              <a:latin typeface="+mj-ea"/>
              <a:ea typeface="+mj-ea"/>
            </a:endParaRPr>
          </a:p>
          <a:p>
            <a:pPr algn="ctr" eaLnBrk="1" hangingPunct="1">
              <a:spcBef>
                <a:spcPct val="0"/>
              </a:spcBef>
              <a:buFontTx/>
              <a:buNone/>
            </a:pPr>
            <a:endParaRPr lang="en-US" altLang="ja-JP" b="1" dirty="0">
              <a:solidFill>
                <a:srgbClr val="0000CC"/>
              </a:solidFill>
              <a:latin typeface="+mj-ea"/>
              <a:ea typeface="+mj-ea"/>
            </a:endParaRPr>
          </a:p>
          <a:p>
            <a:pPr algn="ctr" eaLnBrk="1" hangingPunct="1">
              <a:spcBef>
                <a:spcPct val="0"/>
              </a:spcBef>
              <a:buFontTx/>
              <a:buNone/>
            </a:pPr>
            <a:r>
              <a:rPr lang="ja-JP" altLang="en-US" b="1" dirty="0">
                <a:solidFill>
                  <a:srgbClr val="0000CC"/>
                </a:solidFill>
                <a:latin typeface="+mj-ea"/>
                <a:ea typeface="+mj-ea"/>
              </a:rPr>
              <a:t>ルイジアナ州立大学➡近畿大学</a:t>
            </a:r>
            <a:endParaRPr lang="en-US" altLang="ja-JP" b="1" dirty="0">
              <a:solidFill>
                <a:srgbClr val="0000CC"/>
              </a:solidFill>
              <a:latin typeface="+mj-ea"/>
              <a:ea typeface="+mj-ea"/>
            </a:endParaRPr>
          </a:p>
        </p:txBody>
      </p:sp>
      <p:pic>
        <p:nvPicPr>
          <p:cNvPr id="10" name="図 9">
            <a:extLst>
              <a:ext uri="{FF2B5EF4-FFF2-40B4-BE49-F238E27FC236}">
                <a16:creationId xmlns:a16="http://schemas.microsoft.com/office/drawing/2014/main" id="{879F2D2B-7151-4E66-8C37-6868726B7364}"/>
              </a:ext>
            </a:extLst>
          </p:cNvPr>
          <p:cNvPicPr>
            <a:picLocks noChangeAspect="1"/>
          </p:cNvPicPr>
          <p:nvPr/>
        </p:nvPicPr>
        <p:blipFill rotWithShape="1">
          <a:blip r:embed="rId5"/>
          <a:srcRect l="32675" t="60691" r="50787" b="36001"/>
          <a:stretch/>
        </p:blipFill>
        <p:spPr>
          <a:xfrm>
            <a:off x="5105567" y="3504323"/>
            <a:ext cx="4063353" cy="457200"/>
          </a:xfrm>
          <a:prstGeom prst="rect">
            <a:avLst/>
          </a:prstGeom>
        </p:spPr>
      </p:pic>
    </p:spTree>
    <p:extLst>
      <p:ext uri="{BB962C8B-B14F-4D97-AF65-F5344CB8AC3E}">
        <p14:creationId xmlns:p14="http://schemas.microsoft.com/office/powerpoint/2010/main" val="18661123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9"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rbel" panose="020B0503020204020204" pitchFamily="34" charset="0"/>
              </a:defRPr>
            </a:lvl1pPr>
            <a:lvl2pPr marL="742950" indent="-285750">
              <a:spcBef>
                <a:spcPct val="20000"/>
              </a:spcBef>
              <a:buChar char="–"/>
              <a:defRPr sz="28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fld id="{A22FE9D8-68FB-429C-A26A-522C64A6FBEE}" type="slidenum">
              <a:rPr lang="en-US" altLang="ja-JP" sz="2400" smtClean="0"/>
              <a:pPr>
                <a:spcBef>
                  <a:spcPct val="0"/>
                </a:spcBef>
                <a:buFontTx/>
                <a:buNone/>
              </a:pPr>
              <a:t>65</a:t>
            </a:fld>
            <a:endParaRPr lang="en-US" altLang="ja-JP" sz="2400"/>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426" y="24338"/>
            <a:ext cx="2612574" cy="2612574"/>
          </a:xfrm>
          <a:prstGeom prst="rect">
            <a:avLst/>
          </a:prstGeom>
        </p:spPr>
      </p:pic>
      <p:pic>
        <p:nvPicPr>
          <p:cNvPr id="6" name="図 5" descr="グラフィカル ユーザー インターフェイス&#10;&#10;自動的に生成された説明">
            <a:extLst>
              <a:ext uri="{FF2B5EF4-FFF2-40B4-BE49-F238E27FC236}">
                <a16:creationId xmlns:a16="http://schemas.microsoft.com/office/drawing/2014/main" id="{8E16559D-144F-46FB-AA69-7202BB88BE89}"/>
              </a:ext>
            </a:extLst>
          </p:cNvPr>
          <p:cNvPicPr>
            <a:picLocks noChangeAspect="1"/>
          </p:cNvPicPr>
          <p:nvPr/>
        </p:nvPicPr>
        <p:blipFill rotWithShape="1">
          <a:blip r:embed="rId3"/>
          <a:srcRect l="7476" t="10422" r="44487" b="45800"/>
          <a:stretch/>
        </p:blipFill>
        <p:spPr>
          <a:xfrm>
            <a:off x="0" y="0"/>
            <a:ext cx="6548570" cy="3356992"/>
          </a:xfrm>
          <a:prstGeom prst="rect">
            <a:avLst/>
          </a:prstGeom>
        </p:spPr>
      </p:pic>
      <p:pic>
        <p:nvPicPr>
          <p:cNvPr id="8" name="図 7" descr="テキスト&#10;&#10;中程度の精度で自動的に生成された説明">
            <a:extLst>
              <a:ext uri="{FF2B5EF4-FFF2-40B4-BE49-F238E27FC236}">
                <a16:creationId xmlns:a16="http://schemas.microsoft.com/office/drawing/2014/main" id="{4551E9C7-8D62-4440-89D8-326DEE2E6399}"/>
              </a:ext>
            </a:extLst>
          </p:cNvPr>
          <p:cNvPicPr>
            <a:picLocks noChangeAspect="1"/>
          </p:cNvPicPr>
          <p:nvPr/>
        </p:nvPicPr>
        <p:blipFill rotWithShape="1">
          <a:blip r:embed="rId4"/>
          <a:srcRect l="7476" t="23400" r="44487"/>
          <a:stretch/>
        </p:blipFill>
        <p:spPr>
          <a:xfrm>
            <a:off x="0" y="3356992"/>
            <a:ext cx="6548570" cy="5873829"/>
          </a:xfrm>
          <a:prstGeom prst="rect">
            <a:avLst/>
          </a:prstGeom>
        </p:spPr>
      </p:pic>
      <p:pic>
        <p:nvPicPr>
          <p:cNvPr id="1026" name="Picture 2" descr="2020 Microbiology class">
            <a:extLst>
              <a:ext uri="{FF2B5EF4-FFF2-40B4-BE49-F238E27FC236}">
                <a16:creationId xmlns:a16="http://schemas.microsoft.com/office/drawing/2014/main" id="{0BF3C385-3BC5-4ACA-A62E-D406A79528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946" y="4320043"/>
            <a:ext cx="4434343" cy="2483232"/>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descr="グラフィカル ユーザー インターフェイス&#10;&#10;自動的に生成された説明">
            <a:extLst>
              <a:ext uri="{FF2B5EF4-FFF2-40B4-BE49-F238E27FC236}">
                <a16:creationId xmlns:a16="http://schemas.microsoft.com/office/drawing/2014/main" id="{E2A54045-8E16-4004-9DCC-D4AB7EAC037A}"/>
              </a:ext>
            </a:extLst>
          </p:cNvPr>
          <p:cNvPicPr>
            <a:picLocks noChangeAspect="1"/>
          </p:cNvPicPr>
          <p:nvPr/>
        </p:nvPicPr>
        <p:blipFill rotWithShape="1">
          <a:blip r:embed="rId6"/>
          <a:srcRect l="32675" t="55601" r="48425" b="41348"/>
          <a:stretch/>
        </p:blipFill>
        <p:spPr>
          <a:xfrm>
            <a:off x="5940152" y="3059785"/>
            <a:ext cx="4210944" cy="382353"/>
          </a:xfrm>
          <a:prstGeom prst="rect">
            <a:avLst/>
          </a:prstGeom>
        </p:spPr>
      </p:pic>
    </p:spTree>
    <p:extLst>
      <p:ext uri="{BB962C8B-B14F-4D97-AF65-F5344CB8AC3E}">
        <p14:creationId xmlns:p14="http://schemas.microsoft.com/office/powerpoint/2010/main" val="18628251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643127" y="908720"/>
            <a:ext cx="8534400" cy="5257800"/>
          </a:xfrm>
        </p:spPr>
        <p:txBody>
          <a:bodyPr/>
          <a:lstStyle/>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自己紹介</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医学英語は必要か？</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医学研究留学とは？</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日米の医学部のシステムの違い</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アメリカで教授になるには？　アメリカの医学教育</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solidFill>
                  <a:srgbClr val="0000FF"/>
                </a:solidFill>
                <a:latin typeface="ＭＳ Ｐゴシック" panose="020B0600070205080204" pitchFamily="50" charset="-128"/>
                <a:ea typeface="ＭＳ Ｐゴシック" panose="020B0600070205080204" pitchFamily="50" charset="-128"/>
              </a:rPr>
              <a:t>国際交流・短期留学の意味</a:t>
            </a:r>
            <a:endParaRPr lang="en-US" altLang="ja-JP" sz="2400" b="1" dirty="0">
              <a:solidFill>
                <a:srgbClr val="0000FF"/>
              </a:solidFill>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solidFill>
                <a:srgbClr val="0000FF"/>
              </a:solidFill>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p:txBody>
      </p:sp>
      <p:sp>
        <p:nvSpPr>
          <p:cNvPr id="6" name="テキスト ボックス 3">
            <a:extLst>
              <a:ext uri="{FF2B5EF4-FFF2-40B4-BE49-F238E27FC236}">
                <a16:creationId xmlns:a16="http://schemas.microsoft.com/office/drawing/2014/main" id="{2063A51E-5657-491F-8C74-417811436774}"/>
              </a:ext>
            </a:extLst>
          </p:cNvPr>
          <p:cNvSpPr txBox="1">
            <a:spLocks noChangeArrowheads="1"/>
          </p:cNvSpPr>
          <p:nvPr/>
        </p:nvSpPr>
        <p:spPr bwMode="auto">
          <a:xfrm>
            <a:off x="14199" y="44624"/>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海外留学の</a:t>
            </a:r>
            <a:r>
              <a:rPr lang="ja-JP" altLang="en-US" b="1" dirty="0" err="1">
                <a:solidFill>
                  <a:srgbClr val="0000CC"/>
                </a:solidFill>
                <a:latin typeface="+mj-ea"/>
                <a:ea typeface="+mj-ea"/>
              </a:rPr>
              <a:t>すゝめ</a:t>
            </a:r>
            <a:endParaRPr lang="ja-JP" altLang="en-US" b="1" dirty="0">
              <a:solidFill>
                <a:srgbClr val="0000CC"/>
              </a:solidFill>
              <a:latin typeface="+mj-ea"/>
              <a:ea typeface="+mj-ea"/>
            </a:endParaRPr>
          </a:p>
        </p:txBody>
      </p:sp>
      <p:sp>
        <p:nvSpPr>
          <p:cNvPr id="4" name="正方形/長方形 3">
            <a:extLst>
              <a:ext uri="{FF2B5EF4-FFF2-40B4-BE49-F238E27FC236}">
                <a16:creationId xmlns:a16="http://schemas.microsoft.com/office/drawing/2014/main" id="{37D38110-1D7B-40F7-B630-33826088A56B}"/>
              </a:ext>
            </a:extLst>
          </p:cNvPr>
          <p:cNvSpPr/>
          <p:nvPr/>
        </p:nvSpPr>
        <p:spPr>
          <a:xfrm>
            <a:off x="6486903" y="836712"/>
            <a:ext cx="2505878" cy="6073779"/>
          </a:xfrm>
          <a:prstGeom prst="rect">
            <a:avLst/>
          </a:prstGeom>
        </p:spPr>
        <p:txBody>
          <a:bodyPr wrap="none">
            <a:spAutoFit/>
          </a:bodyPr>
          <a:lstStyle/>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対象</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1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医学生</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1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若手医師</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1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留学医師・研究者</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28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助教から学長</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0000FF"/>
                </a:solidFill>
                <a:latin typeface="ＭＳ Ｐゴシック" panose="020B0600070205080204" pitchFamily="50" charset="-128"/>
                <a:ea typeface="ＭＳ Ｐゴシック" panose="020B0600070205080204" pitchFamily="50" charset="-128"/>
              </a:rPr>
              <a:t>医学生から教授</a:t>
            </a:r>
            <a:endParaRPr lang="en-US" altLang="ja-JP" sz="2400" b="1" dirty="0">
              <a:solidFill>
                <a:srgbClr val="0000FF"/>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ja-JP" altLang="en-US" sz="2400" dirty="0">
              <a:solidFill>
                <a:srgbClr val="FF0000"/>
              </a:solidFill>
            </a:endParaRPr>
          </a:p>
        </p:txBody>
      </p:sp>
    </p:spTree>
    <p:extLst>
      <p:ext uri="{BB962C8B-B14F-4D97-AF65-F5344CB8AC3E}">
        <p14:creationId xmlns:p14="http://schemas.microsoft.com/office/powerpoint/2010/main" val="13351606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EA7474C-5904-47AB-8D36-57391A4B3809}"/>
              </a:ext>
            </a:extLst>
          </p:cNvPr>
          <p:cNvSpPr>
            <a:spLocks noGrp="1"/>
          </p:cNvSpPr>
          <p:nvPr>
            <p:ph type="sldNum" sz="quarter" idx="12"/>
          </p:nvPr>
        </p:nvSpPr>
        <p:spPr/>
        <p:txBody>
          <a:bodyPr/>
          <a:lstStyle/>
          <a:p>
            <a:pPr>
              <a:defRPr/>
            </a:pPr>
            <a:fld id="{62A40F47-107D-4008-AA85-B2B639D47E22}" type="slidenum">
              <a:rPr lang="en-US" altLang="ja-JP" smtClean="0"/>
              <a:pPr>
                <a:defRPr/>
              </a:pPr>
              <a:t>67</a:t>
            </a:fld>
            <a:endParaRPr lang="en-US" altLang="ja-JP" dirty="0"/>
          </a:p>
        </p:txBody>
      </p:sp>
      <p:pic>
        <p:nvPicPr>
          <p:cNvPr id="1026" name="Picture 2" descr="https://attachment.outlook.live.net/owa/itsunoda@hotmail.com/service.svc/s/GetAttachmentThumbnail?id=AQMkADAwATExAGU2Ny00YzRkLTYyNzUtMDACLTAwCgBGAAADjfHt6JYoCUa46fBLH62UTAcArKg7TlqQ8UWsWrDut9WZGAAAAgEJAAAAmJnC%2FJ0Gg0eZfgXmabRvwAABDEEhiwAAAAESABAAahOCVDNLik2iNE7SBhx9Hg%3D%3D&amp;thumbnailType=2&amp;X-OWA-CANARY=gRw82ol5EE-1tb4pwgqdoUASjVj4CNYYRNnqn8gj72FbY9csk_MlQ_JF49yQEW_emu1hM8EUkwE.&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NzMzMTktMTI4MDEzOTg5M1wiLFwicHVpZFwiOlwiMzE0OTAzOTg3MzE1MzE3XCIsXCJvaWRcIjpcIjAwMDExZTY3LTRjNGQtNjI3NS0wMDAwLTAwMDAwMDAwMDAwMFwiLFwic2NvcGVcIjpcIk93YURvd25sb2FkXCJ9IiwibmJmIjoxNTM1MDI5MjA1LCJleHAiOjE1MzUwMjk4MDUsImlzcyI6IjAwMDAwMDAyLTAwMDAtMGZmMS1jZTAwLTAwMDAwMDAwMDAwMEA4NGRmOWU3Zi1lOWY2LTQwYWYtYjQzNS1hYWFhYWFhYWFhYWEiLCJhdWQiOiIwMDAwMDAwMi0wMDAwLTBmZjEtY2UwMC0wMDAwMDAwMDAwMDAvYXR0YWNobWVudC5vdXRsb29rLmxpdmUubmV0QDg0ZGY5ZTdmLWU5ZjYtNDBhZi1iNDM1LWFhYWFhYWFhYWFhYSJ9.rZwVvojZN55w9rNwyvRMO4E4omxVCqa5YkJW32P-LP1u4-SaYJP7rIAz19IcGzdABDS1yLkT1Z6075P-ov5u7a-k4Tayyn_O6Fiuqx64OMGmzmm5NR3ft-EScAixaxOgaWse9fiRLGtF8WzdpLQ-fzcyPCud30ac_LsHE_I854fkYqbh71r776XKfU_EAUGidFaNIx7FwJWb4HF1NCJ1mvkGIat8hDfPgiid37Pp1LFOqWKD-y6PrfEuknVewAkD5rXcsjhC5DgJ8_P9QsCs0Wp9-fv0QcH0dXEU6Q2bHcYWo82GpDOpkyIxs_CyrDAfRbzvgdtuRnX1oUKQII9_DA&amp;owa=outlook.live.com&amp;isc=1">
            <a:extLst>
              <a:ext uri="{FF2B5EF4-FFF2-40B4-BE49-F238E27FC236}">
                <a16:creationId xmlns:a16="http://schemas.microsoft.com/office/drawing/2014/main" id="{BC909DB7-3896-4562-9967-27B33551B5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93"/>
          <a:stretch/>
        </p:blipFill>
        <p:spPr bwMode="auto">
          <a:xfrm>
            <a:off x="323528" y="902695"/>
            <a:ext cx="6483424" cy="4746179"/>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3">
            <a:extLst>
              <a:ext uri="{FF2B5EF4-FFF2-40B4-BE49-F238E27FC236}">
                <a16:creationId xmlns:a16="http://schemas.microsoft.com/office/drawing/2014/main" id="{710CD15A-B564-4EC7-AEB4-D7C6A11D98E6}"/>
              </a:ext>
            </a:extLst>
          </p:cNvPr>
          <p:cNvSpPr txBox="1">
            <a:spLocks noChangeArrowheads="1"/>
          </p:cNvSpPr>
          <p:nvPr/>
        </p:nvSpPr>
        <p:spPr bwMode="auto">
          <a:xfrm>
            <a:off x="3820" y="168954"/>
            <a:ext cx="34975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en-US" altLang="ja-JP" b="1" dirty="0">
                <a:solidFill>
                  <a:srgbClr val="0000CC"/>
                </a:solidFill>
                <a:latin typeface="+mj-ea"/>
                <a:ea typeface="+mj-ea"/>
              </a:rPr>
              <a:t>1987</a:t>
            </a:r>
            <a:r>
              <a:rPr lang="ja-JP" altLang="en-US" b="1" dirty="0">
                <a:solidFill>
                  <a:srgbClr val="0000CC"/>
                </a:solidFill>
                <a:latin typeface="+mj-ea"/>
                <a:ea typeface="+mj-ea"/>
              </a:rPr>
              <a:t>年の写真</a:t>
            </a:r>
            <a:endParaRPr lang="en-US" altLang="ja-JP" b="1" dirty="0">
              <a:solidFill>
                <a:srgbClr val="0000CC"/>
              </a:solidFill>
              <a:latin typeface="+mj-ea"/>
              <a:ea typeface="+mj-ea"/>
            </a:endParaRPr>
          </a:p>
        </p:txBody>
      </p:sp>
      <p:sp>
        <p:nvSpPr>
          <p:cNvPr id="6" name="テキスト ボックス 5">
            <a:extLst>
              <a:ext uri="{FF2B5EF4-FFF2-40B4-BE49-F238E27FC236}">
                <a16:creationId xmlns:a16="http://schemas.microsoft.com/office/drawing/2014/main" id="{5976CE13-9B0B-8172-686F-F571C45F4398}"/>
              </a:ext>
            </a:extLst>
          </p:cNvPr>
          <p:cNvSpPr txBox="1"/>
          <p:nvPr/>
        </p:nvSpPr>
        <p:spPr>
          <a:xfrm>
            <a:off x="253430" y="5797840"/>
            <a:ext cx="7198890" cy="943528"/>
          </a:xfrm>
          <a:prstGeom prst="rect">
            <a:avLst/>
          </a:prstGeom>
          <a:noFill/>
        </p:spPr>
        <p:txBody>
          <a:bodyPr wrap="square">
            <a:spAutoFit/>
          </a:bodyPr>
          <a:lstStyle/>
          <a:p>
            <a:pPr>
              <a:lnSpc>
                <a:spcPct val="150000"/>
              </a:lnSpc>
              <a:spcBef>
                <a:spcPts val="0"/>
              </a:spcBef>
              <a:buClr>
                <a:srgbClr val="FF0000"/>
              </a:buClr>
            </a:pPr>
            <a:r>
              <a:rPr kumimoji="1" lang="en-US" altLang="ja-JP" sz="2000" b="1" dirty="0">
                <a:latin typeface="+mj-ea"/>
                <a:ea typeface="+mj-ea"/>
              </a:rPr>
              <a:t>1987</a:t>
            </a:r>
            <a:r>
              <a:rPr kumimoji="1" lang="ja-JP" altLang="en-US" sz="2000" b="1" dirty="0">
                <a:latin typeface="+mj-ea"/>
                <a:ea typeface="+mj-ea"/>
              </a:rPr>
              <a:t>年　ユタ州立大学　</a:t>
            </a:r>
            <a:r>
              <a:rPr kumimoji="1" lang="en-US" altLang="ja-JP" sz="2000" b="1" dirty="0">
                <a:latin typeface="+mj-ea"/>
                <a:ea typeface="+mj-ea"/>
              </a:rPr>
              <a:t>Yoko</a:t>
            </a:r>
            <a:r>
              <a:rPr kumimoji="1" lang="ja-JP" altLang="en-US" sz="2000" b="1" dirty="0">
                <a:latin typeface="+mj-ea"/>
                <a:ea typeface="+mj-ea"/>
              </a:rPr>
              <a:t> </a:t>
            </a:r>
            <a:r>
              <a:rPr lang="en-US" altLang="ja-JP" sz="2000" b="1" dirty="0">
                <a:latin typeface="+mj-ea"/>
                <a:ea typeface="+mj-ea"/>
              </a:rPr>
              <a:t>and Larry</a:t>
            </a:r>
            <a:r>
              <a:rPr kumimoji="1" lang="en-US" altLang="ja-JP" sz="2000" b="1" dirty="0">
                <a:latin typeface="+mj-ea"/>
                <a:ea typeface="+mj-ea"/>
              </a:rPr>
              <a:t> Elsner</a:t>
            </a:r>
            <a:r>
              <a:rPr kumimoji="1" lang="ja-JP" altLang="en-US" sz="2000" b="1" dirty="0">
                <a:latin typeface="+mj-ea"/>
                <a:ea typeface="+mj-ea"/>
              </a:rPr>
              <a:t>先生　ご一家訪日</a:t>
            </a:r>
            <a:endParaRPr kumimoji="1" lang="en-US" altLang="ja-JP" sz="2000" b="1" dirty="0">
              <a:latin typeface="+mj-ea"/>
              <a:ea typeface="+mj-ea"/>
            </a:endParaRPr>
          </a:p>
          <a:p>
            <a:pPr>
              <a:lnSpc>
                <a:spcPct val="150000"/>
              </a:lnSpc>
              <a:spcBef>
                <a:spcPts val="0"/>
              </a:spcBef>
              <a:buClr>
                <a:srgbClr val="FF0000"/>
              </a:buClr>
            </a:pPr>
            <a:r>
              <a:rPr lang="ja-JP" altLang="en-US" sz="2000" b="1" dirty="0">
                <a:latin typeface="+mj-ea"/>
                <a:ea typeface="+mj-ea"/>
              </a:rPr>
              <a:t>→</a:t>
            </a:r>
            <a:r>
              <a:rPr lang="en-US" altLang="ja-JP" sz="2000" b="1" dirty="0">
                <a:latin typeface="+mj-ea"/>
                <a:ea typeface="+mj-ea"/>
              </a:rPr>
              <a:t>1995</a:t>
            </a:r>
            <a:r>
              <a:rPr lang="ja-JP" altLang="en-US" sz="2000" b="1" dirty="0">
                <a:latin typeface="+mj-ea"/>
                <a:ea typeface="+mj-ea"/>
              </a:rPr>
              <a:t>年　角田郁生　ユタ大学留学</a:t>
            </a:r>
            <a:endParaRPr kumimoji="1" lang="en-US" altLang="ja-JP" sz="2000" b="1" dirty="0">
              <a:latin typeface="+mj-ea"/>
              <a:ea typeface="+mj-ea"/>
            </a:endParaRPr>
          </a:p>
        </p:txBody>
      </p:sp>
      <p:pic>
        <p:nvPicPr>
          <p:cNvPr id="2" name="Picture 2">
            <a:extLst>
              <a:ext uri="{FF2B5EF4-FFF2-40B4-BE49-F238E27FC236}">
                <a16:creationId xmlns:a16="http://schemas.microsoft.com/office/drawing/2014/main" id="{36DEE202-CE25-4726-4417-FF90186354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0052"/>
          <a:stretch/>
        </p:blipFill>
        <p:spPr bwMode="auto">
          <a:xfrm>
            <a:off x="7020272" y="902695"/>
            <a:ext cx="1656184" cy="207557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A471A132-DDE2-E18D-73CE-7125A4656EA9}"/>
              </a:ext>
            </a:extLst>
          </p:cNvPr>
          <p:cNvSpPr txBox="1"/>
          <p:nvPr/>
        </p:nvSpPr>
        <p:spPr>
          <a:xfrm>
            <a:off x="7020272" y="3090786"/>
            <a:ext cx="4619624" cy="1200329"/>
          </a:xfrm>
          <a:prstGeom prst="rect">
            <a:avLst/>
          </a:prstGeom>
          <a:noFill/>
        </p:spPr>
        <p:txBody>
          <a:bodyPr wrap="square">
            <a:spAutoFit/>
          </a:bodyPr>
          <a:lstStyle/>
          <a:p>
            <a:r>
              <a:rPr lang="ja-JP" altLang="en-US" sz="1800" b="1" dirty="0">
                <a:latin typeface="+mj-ea"/>
                <a:ea typeface="+mj-ea"/>
              </a:rPr>
              <a:t>角田正史</a:t>
            </a:r>
            <a:endParaRPr lang="en-US" altLang="ja-JP" sz="1800" b="1" dirty="0">
              <a:latin typeface="+mj-ea"/>
              <a:ea typeface="+mj-ea"/>
            </a:endParaRPr>
          </a:p>
          <a:p>
            <a:r>
              <a:rPr lang="ja-JP" altLang="en-US" b="1" dirty="0">
                <a:latin typeface="+mj-ea"/>
                <a:ea typeface="+mj-ea"/>
              </a:rPr>
              <a:t>防衛医大</a:t>
            </a:r>
            <a:endParaRPr lang="en-US" altLang="ja-JP" b="1" dirty="0">
              <a:latin typeface="+mj-ea"/>
              <a:ea typeface="+mj-ea"/>
            </a:endParaRPr>
          </a:p>
          <a:p>
            <a:r>
              <a:rPr lang="ja-JP" altLang="en-US" sz="1800" b="1" dirty="0">
                <a:latin typeface="+mj-ea"/>
                <a:ea typeface="+mj-ea"/>
              </a:rPr>
              <a:t>衛生学公衆衛生学</a:t>
            </a:r>
            <a:endParaRPr lang="en-US" altLang="ja-JP" sz="1800" b="1" dirty="0">
              <a:latin typeface="+mj-ea"/>
              <a:ea typeface="+mj-ea"/>
            </a:endParaRPr>
          </a:p>
          <a:p>
            <a:r>
              <a:rPr lang="ja-JP" altLang="en-US" sz="1800" b="1" dirty="0">
                <a:latin typeface="+mj-ea"/>
                <a:ea typeface="+mj-ea"/>
              </a:rPr>
              <a:t>教授　</a:t>
            </a:r>
            <a:endParaRPr lang="ja-JP" altLang="en-US" dirty="0"/>
          </a:p>
        </p:txBody>
      </p:sp>
      <p:sp>
        <p:nvSpPr>
          <p:cNvPr id="7" name="矢印: 右カーブ 6">
            <a:extLst>
              <a:ext uri="{FF2B5EF4-FFF2-40B4-BE49-F238E27FC236}">
                <a16:creationId xmlns:a16="http://schemas.microsoft.com/office/drawing/2014/main" id="{32D02E67-40FE-61BF-B714-0DDDA4BFAA41}"/>
              </a:ext>
            </a:extLst>
          </p:cNvPr>
          <p:cNvSpPr/>
          <p:nvPr/>
        </p:nvSpPr>
        <p:spPr>
          <a:xfrm rot="4814456">
            <a:off x="5405520" y="-1127247"/>
            <a:ext cx="1041412" cy="363473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ボックス 10">
            <a:extLst>
              <a:ext uri="{FF2B5EF4-FFF2-40B4-BE49-F238E27FC236}">
                <a16:creationId xmlns:a16="http://schemas.microsoft.com/office/drawing/2014/main" id="{F668D4B2-1C4F-CBEA-8904-97DFE6C1134C}"/>
              </a:ext>
            </a:extLst>
          </p:cNvPr>
          <p:cNvSpPr txBox="1"/>
          <p:nvPr/>
        </p:nvSpPr>
        <p:spPr>
          <a:xfrm>
            <a:off x="4564360" y="4317383"/>
            <a:ext cx="2242592" cy="1200329"/>
          </a:xfrm>
          <a:prstGeom prst="rect">
            <a:avLst/>
          </a:prstGeom>
          <a:noFill/>
        </p:spPr>
        <p:txBody>
          <a:bodyPr wrap="square">
            <a:spAutoFit/>
          </a:bodyPr>
          <a:lstStyle/>
          <a:p>
            <a:r>
              <a:rPr lang="ja-JP" altLang="en-US" sz="1800" b="1" dirty="0">
                <a:solidFill>
                  <a:schemeClr val="bg1"/>
                </a:solidFill>
                <a:latin typeface="+mj-ea"/>
                <a:ea typeface="+mj-ea"/>
              </a:rPr>
              <a:t>角田</a:t>
            </a:r>
            <a:r>
              <a:rPr lang="ja-JP" altLang="en-US" b="1" dirty="0">
                <a:solidFill>
                  <a:schemeClr val="bg1"/>
                </a:solidFill>
                <a:latin typeface="+mj-ea"/>
                <a:ea typeface="+mj-ea"/>
              </a:rPr>
              <a:t>文男</a:t>
            </a:r>
            <a:endParaRPr lang="en-US" altLang="ja-JP" b="1" dirty="0">
              <a:solidFill>
                <a:schemeClr val="bg1"/>
              </a:solidFill>
              <a:latin typeface="+mj-ea"/>
              <a:ea typeface="+mj-ea"/>
            </a:endParaRPr>
          </a:p>
          <a:p>
            <a:r>
              <a:rPr lang="ja-JP" altLang="en-US" sz="1800" b="1" dirty="0">
                <a:solidFill>
                  <a:schemeClr val="bg1"/>
                </a:solidFill>
                <a:latin typeface="+mj-ea"/>
                <a:ea typeface="+mj-ea"/>
              </a:rPr>
              <a:t>岩手医科大学</a:t>
            </a:r>
            <a:endParaRPr lang="en-US" altLang="ja-JP" sz="1800" b="1" dirty="0">
              <a:solidFill>
                <a:schemeClr val="bg1"/>
              </a:solidFill>
              <a:latin typeface="+mj-ea"/>
              <a:ea typeface="+mj-ea"/>
            </a:endParaRPr>
          </a:p>
          <a:p>
            <a:r>
              <a:rPr lang="ja-JP" altLang="en-US" sz="1800" b="1" dirty="0">
                <a:solidFill>
                  <a:schemeClr val="bg1"/>
                </a:solidFill>
                <a:latin typeface="+mj-ea"/>
                <a:ea typeface="+mj-ea"/>
              </a:rPr>
              <a:t>衛生学・公衆衛生学</a:t>
            </a:r>
            <a:endParaRPr lang="en-US" altLang="ja-JP" sz="1800" b="1" dirty="0">
              <a:solidFill>
                <a:schemeClr val="bg1"/>
              </a:solidFill>
              <a:latin typeface="+mj-ea"/>
              <a:ea typeface="+mj-ea"/>
            </a:endParaRPr>
          </a:p>
          <a:p>
            <a:r>
              <a:rPr lang="ja-JP" altLang="en-US" b="1" dirty="0">
                <a:solidFill>
                  <a:schemeClr val="bg1"/>
                </a:solidFill>
                <a:latin typeface="+mj-ea"/>
                <a:ea typeface="+mj-ea"/>
              </a:rPr>
              <a:t>教授</a:t>
            </a:r>
            <a:endParaRPr lang="en-US" altLang="ja-JP" sz="1800" b="1" dirty="0">
              <a:solidFill>
                <a:schemeClr val="bg1"/>
              </a:solidFill>
              <a:latin typeface="+mj-ea"/>
              <a:ea typeface="+mj-ea"/>
            </a:endParaRPr>
          </a:p>
        </p:txBody>
      </p:sp>
    </p:spTree>
    <p:extLst>
      <p:ext uri="{BB962C8B-B14F-4D97-AF65-F5344CB8AC3E}">
        <p14:creationId xmlns:p14="http://schemas.microsoft.com/office/powerpoint/2010/main" val="15946927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7D188335-C37B-4D0E-A97F-A9A21C7EB9FF}"/>
              </a:ext>
            </a:extLst>
          </p:cNvPr>
          <p:cNvGraphicFramePr>
            <a:graphicFrameLocks noGrp="1"/>
          </p:cNvGraphicFramePr>
          <p:nvPr>
            <p:ph idx="1"/>
            <p:extLst>
              <p:ext uri="{D42A27DB-BD31-4B8C-83A1-F6EECF244321}">
                <p14:modId xmlns:p14="http://schemas.microsoft.com/office/powerpoint/2010/main" val="3211109662"/>
              </p:ext>
            </p:extLst>
          </p:nvPr>
        </p:nvGraphicFramePr>
        <p:xfrm>
          <a:off x="467544" y="1052736"/>
          <a:ext cx="8461449" cy="5074239"/>
        </p:xfrm>
        <a:graphic>
          <a:graphicData uri="http://schemas.openxmlformats.org/drawingml/2006/table">
            <a:tbl>
              <a:tblPr firstRow="1" bandRow="1">
                <a:tableStyleId>{5C22544A-7EE6-4342-B048-85BDC9FD1C3A}</a:tableStyleId>
              </a:tblPr>
              <a:tblGrid>
                <a:gridCol w="1398586">
                  <a:extLst>
                    <a:ext uri="{9D8B030D-6E8A-4147-A177-3AD203B41FA5}">
                      <a16:colId xmlns:a16="http://schemas.microsoft.com/office/drawing/2014/main" val="2712276453"/>
                    </a:ext>
                  </a:extLst>
                </a:gridCol>
                <a:gridCol w="726159">
                  <a:extLst>
                    <a:ext uri="{9D8B030D-6E8A-4147-A177-3AD203B41FA5}">
                      <a16:colId xmlns:a16="http://schemas.microsoft.com/office/drawing/2014/main" val="1368593101"/>
                    </a:ext>
                  </a:extLst>
                </a:gridCol>
                <a:gridCol w="648072">
                  <a:extLst>
                    <a:ext uri="{9D8B030D-6E8A-4147-A177-3AD203B41FA5}">
                      <a16:colId xmlns:a16="http://schemas.microsoft.com/office/drawing/2014/main" val="2860893441"/>
                    </a:ext>
                  </a:extLst>
                </a:gridCol>
                <a:gridCol w="808364">
                  <a:extLst>
                    <a:ext uri="{9D8B030D-6E8A-4147-A177-3AD203B41FA5}">
                      <a16:colId xmlns:a16="http://schemas.microsoft.com/office/drawing/2014/main" val="3774643565"/>
                    </a:ext>
                  </a:extLst>
                </a:gridCol>
                <a:gridCol w="1104084">
                  <a:extLst>
                    <a:ext uri="{9D8B030D-6E8A-4147-A177-3AD203B41FA5}">
                      <a16:colId xmlns:a16="http://schemas.microsoft.com/office/drawing/2014/main" val="4126034354"/>
                    </a:ext>
                  </a:extLst>
                </a:gridCol>
                <a:gridCol w="1258728">
                  <a:extLst>
                    <a:ext uri="{9D8B030D-6E8A-4147-A177-3AD203B41FA5}">
                      <a16:colId xmlns:a16="http://schemas.microsoft.com/office/drawing/2014/main" val="1835764476"/>
                    </a:ext>
                  </a:extLst>
                </a:gridCol>
                <a:gridCol w="1184799">
                  <a:extLst>
                    <a:ext uri="{9D8B030D-6E8A-4147-A177-3AD203B41FA5}">
                      <a16:colId xmlns:a16="http://schemas.microsoft.com/office/drawing/2014/main" val="613355964"/>
                    </a:ext>
                  </a:extLst>
                </a:gridCol>
                <a:gridCol w="1332657">
                  <a:extLst>
                    <a:ext uri="{9D8B030D-6E8A-4147-A177-3AD203B41FA5}">
                      <a16:colId xmlns:a16="http://schemas.microsoft.com/office/drawing/2014/main" val="2115361744"/>
                    </a:ext>
                  </a:extLst>
                </a:gridCol>
              </a:tblGrid>
              <a:tr h="542703">
                <a:tc>
                  <a:txBody>
                    <a:bodyPr/>
                    <a:lstStyle/>
                    <a:p>
                      <a:r>
                        <a:rPr kumimoji="1" lang="ja-JP" altLang="en-US" dirty="0"/>
                        <a:t>派遣先</a:t>
                      </a:r>
                    </a:p>
                  </a:txBody>
                  <a:tcPr/>
                </a:tc>
                <a:tc>
                  <a:txBody>
                    <a:bodyPr/>
                    <a:lstStyle/>
                    <a:p>
                      <a:r>
                        <a:rPr kumimoji="1" lang="ja-JP" altLang="en-US" dirty="0"/>
                        <a:t>区分</a:t>
                      </a:r>
                    </a:p>
                  </a:txBody>
                  <a:tcPr/>
                </a:tc>
                <a:tc>
                  <a:txBody>
                    <a:bodyPr/>
                    <a:lstStyle/>
                    <a:p>
                      <a:r>
                        <a:rPr kumimoji="1" lang="ja-JP" altLang="en-US" dirty="0"/>
                        <a:t>人数</a:t>
                      </a:r>
                    </a:p>
                  </a:txBody>
                  <a:tcPr/>
                </a:tc>
                <a:tc>
                  <a:txBody>
                    <a:bodyPr/>
                    <a:lstStyle/>
                    <a:p>
                      <a:r>
                        <a:rPr kumimoji="1" lang="ja-JP" altLang="en-US" dirty="0"/>
                        <a:t>期間</a:t>
                      </a:r>
                    </a:p>
                  </a:txBody>
                  <a:tcPr/>
                </a:tc>
                <a:tc>
                  <a:txBody>
                    <a:bodyPr/>
                    <a:lstStyle/>
                    <a:p>
                      <a:r>
                        <a:rPr kumimoji="1" lang="ja-JP" altLang="en-US" dirty="0"/>
                        <a:t>時期</a:t>
                      </a:r>
                    </a:p>
                  </a:txBody>
                  <a:tcPr/>
                </a:tc>
                <a:tc>
                  <a:txBody>
                    <a:bodyPr/>
                    <a:lstStyle/>
                    <a:p>
                      <a:r>
                        <a:rPr kumimoji="1" lang="ja-JP" altLang="en-US" dirty="0"/>
                        <a:t>申込</a:t>
                      </a:r>
                    </a:p>
                  </a:txBody>
                  <a:tcPr/>
                </a:tc>
                <a:tc>
                  <a:txBody>
                    <a:bodyPr/>
                    <a:lstStyle/>
                    <a:p>
                      <a:r>
                        <a:rPr kumimoji="1" lang="ja-JP" altLang="en-US" dirty="0"/>
                        <a:t>条件</a:t>
                      </a:r>
                    </a:p>
                  </a:txBody>
                  <a:tcPr/>
                </a:tc>
                <a:tc>
                  <a:txBody>
                    <a:bodyPr/>
                    <a:lstStyle/>
                    <a:p>
                      <a:r>
                        <a:rPr kumimoji="1" lang="ja-JP" altLang="en-US" dirty="0"/>
                        <a:t>開始</a:t>
                      </a:r>
                    </a:p>
                  </a:txBody>
                  <a:tcPr/>
                </a:tc>
                <a:extLst>
                  <a:ext uri="{0D108BD9-81ED-4DB2-BD59-A6C34878D82A}">
                    <a16:rowId xmlns:a16="http://schemas.microsoft.com/office/drawing/2014/main" val="3079941108"/>
                  </a:ext>
                </a:extLst>
              </a:tr>
              <a:tr h="612245">
                <a:tc>
                  <a:txBody>
                    <a:bodyPr/>
                    <a:lstStyle/>
                    <a:p>
                      <a:r>
                        <a:rPr kumimoji="1" lang="ja-JP" altLang="en-US" dirty="0"/>
                        <a:t>アイオワ大学（米）</a:t>
                      </a:r>
                    </a:p>
                  </a:txBody>
                  <a:tcPr/>
                </a:tc>
                <a:tc>
                  <a:txBody>
                    <a:bodyPr/>
                    <a:lstStyle/>
                    <a:p>
                      <a:r>
                        <a:rPr kumimoji="1" lang="ja-JP" altLang="en-US" dirty="0"/>
                        <a:t>基礎</a:t>
                      </a:r>
                    </a:p>
                  </a:txBody>
                  <a:tcPr/>
                </a:tc>
                <a:tc>
                  <a:txBody>
                    <a:bodyPr/>
                    <a:lstStyle/>
                    <a:p>
                      <a:r>
                        <a:rPr kumimoji="1" lang="en-US" altLang="ja-JP" dirty="0"/>
                        <a:t>2-3</a:t>
                      </a:r>
                      <a:endParaRPr kumimoji="1" lang="ja-JP" altLang="en-US" dirty="0"/>
                    </a:p>
                  </a:txBody>
                  <a:tcPr/>
                </a:tc>
                <a:tc>
                  <a:txBody>
                    <a:bodyPr/>
                    <a:lstStyle/>
                    <a:p>
                      <a:r>
                        <a:rPr kumimoji="1" lang="ja-JP" altLang="en-US" dirty="0"/>
                        <a:t>３週間</a:t>
                      </a:r>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1" lang="en-US" altLang="ja-JP" dirty="0"/>
                        <a:t>2-4</a:t>
                      </a:r>
                      <a:r>
                        <a:rPr kumimoji="1" lang="ja-JP" altLang="en-US" dirty="0"/>
                        <a:t>年生</a:t>
                      </a:r>
                      <a:endParaRPr kumimoji="1" lang="en-US" altLang="ja-JP" dirty="0"/>
                    </a:p>
                    <a:p>
                      <a:r>
                        <a:rPr kumimoji="1" lang="ja-JP" altLang="en-US" dirty="0"/>
                        <a:t>夏休み</a:t>
                      </a:r>
                    </a:p>
                  </a:txBody>
                  <a:tcPr/>
                </a:tc>
                <a:tc>
                  <a:txBody>
                    <a:bodyPr/>
                    <a:lstStyle/>
                    <a:p>
                      <a:r>
                        <a:rPr kumimoji="1" lang="en-US" altLang="ja-JP" dirty="0"/>
                        <a:t>4-5</a:t>
                      </a:r>
                      <a:r>
                        <a:rPr kumimoji="1" lang="ja-JP" altLang="en-US" dirty="0"/>
                        <a:t>月</a:t>
                      </a:r>
                    </a:p>
                  </a:txBody>
                  <a:tcPr/>
                </a:tc>
                <a:tc>
                  <a:txBody>
                    <a:bodyPr/>
                    <a:lstStyle/>
                    <a:p>
                      <a:r>
                        <a:rPr kumimoji="1" lang="ja-JP" altLang="en-US" dirty="0"/>
                        <a:t>授業成績</a:t>
                      </a:r>
                      <a:endParaRPr kumimoji="1" lang="en-US" altLang="ja-JP" dirty="0"/>
                    </a:p>
                    <a:p>
                      <a:pPr marL="0" marR="0" lvl="0" indent="0" algn="l" defTabSz="914367" rtl="0" eaLnBrk="1" fontAlgn="auto" latinLnBrk="0" hangingPunct="1">
                        <a:lnSpc>
                          <a:spcPct val="100000"/>
                        </a:lnSpc>
                        <a:spcBef>
                          <a:spcPts val="0"/>
                        </a:spcBef>
                        <a:spcAft>
                          <a:spcPts val="0"/>
                        </a:spcAft>
                        <a:buClrTx/>
                        <a:buSzTx/>
                        <a:buFontTx/>
                        <a:buNone/>
                        <a:tabLst/>
                        <a:defRPr/>
                      </a:pPr>
                      <a:r>
                        <a:rPr kumimoji="1" lang="en-US" altLang="ja-JP" dirty="0"/>
                        <a:t>TOEFL</a:t>
                      </a:r>
                    </a:p>
                  </a:txBody>
                  <a:tcPr/>
                </a:tc>
                <a:tc>
                  <a:txBody>
                    <a:bodyPr/>
                    <a:lstStyle/>
                    <a:p>
                      <a:r>
                        <a:rPr kumimoji="1" lang="en-US" altLang="ja-JP" dirty="0"/>
                        <a:t>2015-2017</a:t>
                      </a:r>
                      <a:endParaRPr kumimoji="1" lang="ja-JP" altLang="en-US" dirty="0"/>
                    </a:p>
                  </a:txBody>
                  <a:tcPr/>
                </a:tc>
                <a:extLst>
                  <a:ext uri="{0D108BD9-81ED-4DB2-BD59-A6C34878D82A}">
                    <a16:rowId xmlns:a16="http://schemas.microsoft.com/office/drawing/2014/main" val="3657026263"/>
                  </a:ext>
                </a:extLst>
              </a:tr>
              <a:tr h="840444">
                <a:tc>
                  <a:txBody>
                    <a:bodyPr/>
                    <a:lstStyle/>
                    <a:p>
                      <a:r>
                        <a:rPr kumimoji="1" lang="ja-JP" altLang="en-US" dirty="0"/>
                        <a:t>インペリアル・カレッジ・ロンドン（英）</a:t>
                      </a:r>
                    </a:p>
                  </a:txBody>
                  <a:tcPr/>
                </a:tc>
                <a:tc>
                  <a:txBody>
                    <a:bodyPr/>
                    <a:lstStyle/>
                    <a:p>
                      <a:r>
                        <a:rPr kumimoji="1" lang="ja-JP" altLang="en-US" dirty="0"/>
                        <a:t>臨床</a:t>
                      </a:r>
                    </a:p>
                  </a:txBody>
                  <a:tcPr/>
                </a:tc>
                <a:tc>
                  <a:txBody>
                    <a:bodyPr/>
                    <a:lstStyle/>
                    <a:p>
                      <a:r>
                        <a:rPr kumimoji="1" lang="en-US" altLang="ja-JP" dirty="0"/>
                        <a:t>2-3</a:t>
                      </a:r>
                      <a:endParaRPr kumimoji="1" lang="ja-JP" altLang="en-US" dirty="0"/>
                    </a:p>
                  </a:txBody>
                  <a:tcPr/>
                </a:tc>
                <a:tc>
                  <a:txBody>
                    <a:bodyPr/>
                    <a:lstStyle/>
                    <a:p>
                      <a:r>
                        <a:rPr kumimoji="1" lang="ja-JP" altLang="en-US" dirty="0"/>
                        <a:t>２週間</a:t>
                      </a:r>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1" lang="en-US" altLang="ja-JP" dirty="0"/>
                        <a:t>5-6</a:t>
                      </a:r>
                      <a:r>
                        <a:rPr kumimoji="1" lang="ja-JP" altLang="en-US" dirty="0"/>
                        <a:t>年生</a:t>
                      </a:r>
                      <a:endParaRPr kumimoji="1" lang="en-US" altLang="ja-JP" dirty="0"/>
                    </a:p>
                    <a:p>
                      <a:r>
                        <a:rPr kumimoji="1" lang="ja-JP" altLang="en-US" dirty="0"/>
                        <a:t>春休み</a:t>
                      </a:r>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1" lang="en-US" altLang="ja-JP" dirty="0"/>
                        <a:t>10</a:t>
                      </a:r>
                      <a:r>
                        <a:rPr kumimoji="1" lang="ja-JP" altLang="en-US" dirty="0"/>
                        <a:t>月末</a:t>
                      </a:r>
                    </a:p>
                    <a:p>
                      <a:endParaRPr kumimoji="1" lang="ja-JP" altLang="en-US" dirty="0"/>
                    </a:p>
                  </a:txBody>
                  <a:tcPr/>
                </a:tc>
                <a:tc>
                  <a:txBody>
                    <a:bodyPr/>
                    <a:lstStyle/>
                    <a:p>
                      <a:r>
                        <a:rPr kumimoji="1" lang="ja-JP" altLang="en-US" dirty="0"/>
                        <a:t>授業成績</a:t>
                      </a:r>
                      <a:endParaRPr kumimoji="1" lang="en-US" altLang="ja-JP" dirty="0"/>
                    </a:p>
                    <a:p>
                      <a:pPr marL="0" marR="0" lvl="0" indent="0" algn="l" defTabSz="914367" rtl="0" eaLnBrk="1" fontAlgn="auto" latinLnBrk="0" hangingPunct="1">
                        <a:lnSpc>
                          <a:spcPct val="100000"/>
                        </a:lnSpc>
                        <a:spcBef>
                          <a:spcPts val="0"/>
                        </a:spcBef>
                        <a:spcAft>
                          <a:spcPts val="0"/>
                        </a:spcAft>
                        <a:buClrTx/>
                        <a:buSzTx/>
                        <a:buFontTx/>
                        <a:buNone/>
                        <a:tabLst/>
                        <a:defRPr/>
                      </a:pPr>
                      <a:r>
                        <a:rPr kumimoji="1" lang="en-US" altLang="ja-JP" dirty="0"/>
                        <a:t>TOEFL</a:t>
                      </a:r>
                    </a:p>
                    <a:p>
                      <a:endParaRPr kumimoji="1" lang="ja-JP" altLang="en-US" dirty="0"/>
                    </a:p>
                  </a:txBody>
                  <a:tcPr/>
                </a:tc>
                <a:tc>
                  <a:txBody>
                    <a:bodyPr/>
                    <a:lstStyle/>
                    <a:p>
                      <a:r>
                        <a:rPr kumimoji="1" lang="en-US" altLang="ja-JP" dirty="0"/>
                        <a:t>2017</a:t>
                      </a:r>
                      <a:endParaRPr kumimoji="1" lang="ja-JP" altLang="en-US" dirty="0"/>
                    </a:p>
                  </a:txBody>
                  <a:tcPr/>
                </a:tc>
                <a:extLst>
                  <a:ext uri="{0D108BD9-81ED-4DB2-BD59-A6C34878D82A}">
                    <a16:rowId xmlns:a16="http://schemas.microsoft.com/office/drawing/2014/main" val="2490448934"/>
                  </a:ext>
                </a:extLst>
              </a:tr>
              <a:tr h="840444">
                <a:tc>
                  <a:txBody>
                    <a:bodyPr/>
                    <a:lstStyle/>
                    <a:p>
                      <a:r>
                        <a:rPr kumimoji="1" lang="ja-JP" altLang="en-US" dirty="0"/>
                        <a:t>ベトナム国立大学</a:t>
                      </a:r>
                    </a:p>
                  </a:txBody>
                  <a:tcPr/>
                </a:tc>
                <a:tc>
                  <a:txBody>
                    <a:bodyPr/>
                    <a:lstStyle/>
                    <a:p>
                      <a:r>
                        <a:rPr kumimoji="1" lang="ja-JP" altLang="en-US" dirty="0"/>
                        <a:t>臨床</a:t>
                      </a:r>
                    </a:p>
                  </a:txBody>
                  <a:tcPr/>
                </a:tc>
                <a:tc>
                  <a:txBody>
                    <a:bodyPr/>
                    <a:lstStyle/>
                    <a:p>
                      <a:r>
                        <a:rPr kumimoji="1" lang="en-US" altLang="ja-JP" dirty="0"/>
                        <a:t>4</a:t>
                      </a:r>
                      <a:endParaRPr kumimoji="1" lang="ja-JP" altLang="en-US" dirty="0"/>
                    </a:p>
                  </a:txBody>
                  <a:tcPr/>
                </a:tc>
                <a:tc>
                  <a:txBody>
                    <a:bodyPr/>
                    <a:lstStyle/>
                    <a:p>
                      <a:r>
                        <a:rPr kumimoji="1" lang="ja-JP" altLang="en-US" dirty="0"/>
                        <a:t>２週間</a:t>
                      </a:r>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1" lang="en-US" altLang="ja-JP" dirty="0"/>
                        <a:t>5-6</a:t>
                      </a:r>
                      <a:r>
                        <a:rPr kumimoji="1" lang="ja-JP" altLang="en-US" dirty="0"/>
                        <a:t>年生</a:t>
                      </a:r>
                      <a:endParaRPr kumimoji="1" lang="en-US" altLang="ja-JP" dirty="0"/>
                    </a:p>
                    <a:p>
                      <a:pPr marL="0" marR="0" lvl="0" indent="0" algn="l" defTabSz="914367" rtl="0" eaLnBrk="1" fontAlgn="auto" latinLnBrk="0" hangingPunct="1">
                        <a:lnSpc>
                          <a:spcPct val="100000"/>
                        </a:lnSpc>
                        <a:spcBef>
                          <a:spcPts val="0"/>
                        </a:spcBef>
                        <a:spcAft>
                          <a:spcPts val="0"/>
                        </a:spcAft>
                        <a:buClrTx/>
                        <a:buSzTx/>
                        <a:buFontTx/>
                        <a:buNone/>
                        <a:tabLst/>
                        <a:defRPr/>
                      </a:pPr>
                      <a:r>
                        <a:rPr kumimoji="1" lang="ja-JP" altLang="en-US" dirty="0"/>
                        <a:t>春休み</a:t>
                      </a:r>
                    </a:p>
                    <a:p>
                      <a:endParaRPr kumimoji="1" lang="ja-JP" altLang="en-US" dirty="0"/>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1" lang="en-US" altLang="ja-JP" dirty="0"/>
                        <a:t>10</a:t>
                      </a:r>
                      <a:r>
                        <a:rPr kumimoji="1" lang="ja-JP" altLang="en-US" dirty="0"/>
                        <a:t>月末</a:t>
                      </a:r>
                    </a:p>
                    <a:p>
                      <a:endParaRPr kumimoji="1" lang="ja-JP" altLang="en-US" dirty="0"/>
                    </a:p>
                  </a:txBody>
                  <a:tcPr/>
                </a:tc>
                <a:tc>
                  <a:txBody>
                    <a:bodyPr/>
                    <a:lstStyle/>
                    <a:p>
                      <a:r>
                        <a:rPr kumimoji="1" lang="ja-JP" altLang="en-US" dirty="0"/>
                        <a:t>授業成績</a:t>
                      </a:r>
                      <a:endParaRPr kumimoji="1" lang="en-US" altLang="ja-JP" dirty="0"/>
                    </a:p>
                    <a:p>
                      <a:pPr marL="0" marR="0" lvl="0" indent="0" algn="l" defTabSz="914367" rtl="0" eaLnBrk="1" fontAlgn="auto" latinLnBrk="0" hangingPunct="1">
                        <a:lnSpc>
                          <a:spcPct val="100000"/>
                        </a:lnSpc>
                        <a:spcBef>
                          <a:spcPts val="0"/>
                        </a:spcBef>
                        <a:spcAft>
                          <a:spcPts val="0"/>
                        </a:spcAft>
                        <a:buClrTx/>
                        <a:buSzTx/>
                        <a:buFontTx/>
                        <a:buNone/>
                        <a:tabLst/>
                        <a:defRPr/>
                      </a:pPr>
                      <a:r>
                        <a:rPr kumimoji="1" lang="en-US" altLang="ja-JP" dirty="0"/>
                        <a:t>TOEFL</a:t>
                      </a:r>
                    </a:p>
                    <a:p>
                      <a:endParaRPr kumimoji="1" lang="ja-JP" altLang="en-US" dirty="0"/>
                    </a:p>
                  </a:txBody>
                  <a:tcPr/>
                </a:tc>
                <a:tc>
                  <a:txBody>
                    <a:bodyPr/>
                    <a:lstStyle/>
                    <a:p>
                      <a:r>
                        <a:rPr kumimoji="1" lang="en-US" altLang="ja-JP" dirty="0"/>
                        <a:t>2018</a:t>
                      </a:r>
                      <a:endParaRPr kumimoji="1" lang="ja-JP" altLang="en-US" dirty="0"/>
                    </a:p>
                  </a:txBody>
                  <a:tcPr/>
                </a:tc>
                <a:extLst>
                  <a:ext uri="{0D108BD9-81ED-4DB2-BD59-A6C34878D82A}">
                    <a16:rowId xmlns:a16="http://schemas.microsoft.com/office/drawing/2014/main" val="2684558947"/>
                  </a:ext>
                </a:extLst>
              </a:tr>
              <a:tr h="840444">
                <a:tc>
                  <a:txBody>
                    <a:bodyPr/>
                    <a:lstStyle/>
                    <a:p>
                      <a:r>
                        <a:rPr kumimoji="1" lang="ja-JP" altLang="en-US" dirty="0"/>
                        <a:t>クリーブランド・クリニック（米）</a:t>
                      </a:r>
                    </a:p>
                  </a:txBody>
                  <a:tcPr/>
                </a:tc>
                <a:tc>
                  <a:txBody>
                    <a:bodyPr/>
                    <a:lstStyle/>
                    <a:p>
                      <a:r>
                        <a:rPr kumimoji="1" lang="ja-JP" altLang="en-US" dirty="0"/>
                        <a:t>臨床</a:t>
                      </a:r>
                    </a:p>
                  </a:txBody>
                  <a:tcPr/>
                </a:tc>
                <a:tc>
                  <a:txBody>
                    <a:bodyPr/>
                    <a:lstStyle/>
                    <a:p>
                      <a:r>
                        <a:rPr kumimoji="1" lang="en-US" altLang="ja-JP" dirty="0"/>
                        <a:t>4</a:t>
                      </a:r>
                      <a:endParaRPr kumimoji="1" lang="ja-JP" altLang="en-US" dirty="0"/>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1" lang="ja-JP" altLang="en-US" dirty="0"/>
                        <a:t>２週間</a:t>
                      </a:r>
                    </a:p>
                    <a:p>
                      <a:endParaRPr kumimoji="1" lang="ja-JP" altLang="en-US" dirty="0"/>
                    </a:p>
                  </a:txBody>
                  <a:tcPr/>
                </a:tc>
                <a:tc>
                  <a:txBody>
                    <a:bodyPr/>
                    <a:lstStyle/>
                    <a:p>
                      <a:r>
                        <a:rPr kumimoji="1" lang="ja-JP" altLang="en-US" dirty="0"/>
                        <a:t>未定</a:t>
                      </a:r>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1" lang="en-US" altLang="ja-JP" dirty="0"/>
                        <a:t>10</a:t>
                      </a:r>
                      <a:r>
                        <a:rPr kumimoji="1" lang="ja-JP" altLang="en-US" dirty="0"/>
                        <a:t>月末</a:t>
                      </a:r>
                    </a:p>
                  </a:txBody>
                  <a:tcPr/>
                </a:tc>
                <a:tc>
                  <a:txBody>
                    <a:bodyPr/>
                    <a:lstStyle/>
                    <a:p>
                      <a:r>
                        <a:rPr kumimoji="1" lang="ja-JP" altLang="en-US" dirty="0"/>
                        <a:t>授業成績</a:t>
                      </a:r>
                      <a:endParaRPr kumimoji="1" lang="en-US" altLang="ja-JP" dirty="0"/>
                    </a:p>
                    <a:p>
                      <a:pPr marL="0" marR="0" lvl="0" indent="0" algn="l" defTabSz="914367" rtl="0" eaLnBrk="1" fontAlgn="auto" latinLnBrk="0" hangingPunct="1">
                        <a:lnSpc>
                          <a:spcPct val="100000"/>
                        </a:lnSpc>
                        <a:spcBef>
                          <a:spcPts val="0"/>
                        </a:spcBef>
                        <a:spcAft>
                          <a:spcPts val="0"/>
                        </a:spcAft>
                        <a:buClrTx/>
                        <a:buSzTx/>
                        <a:buFontTx/>
                        <a:buNone/>
                        <a:tabLst/>
                        <a:defRPr/>
                      </a:pPr>
                      <a:r>
                        <a:rPr kumimoji="1" lang="en-US" altLang="ja-JP" dirty="0"/>
                        <a:t>TOEFL</a:t>
                      </a:r>
                    </a:p>
                  </a:txBody>
                  <a:tcPr/>
                </a:tc>
                <a:tc>
                  <a:txBody>
                    <a:bodyPr/>
                    <a:lstStyle/>
                    <a:p>
                      <a:r>
                        <a:rPr kumimoji="1" lang="en-US" altLang="ja-JP" dirty="0"/>
                        <a:t>2019</a:t>
                      </a:r>
                      <a:endParaRPr kumimoji="1" lang="ja-JP" altLang="en-US" dirty="0"/>
                    </a:p>
                  </a:txBody>
                  <a:tcPr/>
                </a:tc>
                <a:extLst>
                  <a:ext uri="{0D108BD9-81ED-4DB2-BD59-A6C34878D82A}">
                    <a16:rowId xmlns:a16="http://schemas.microsoft.com/office/drawing/2014/main" val="278834541"/>
                  </a:ext>
                </a:extLst>
              </a:tr>
              <a:tr h="1148256">
                <a:tc>
                  <a:txBody>
                    <a:bodyPr/>
                    <a:lstStyle/>
                    <a:p>
                      <a:r>
                        <a:rPr kumimoji="1" lang="en-US" altLang="ja-JP" dirty="0"/>
                        <a:t>IFMSA</a:t>
                      </a:r>
                      <a:r>
                        <a:rPr kumimoji="1" lang="ja-JP" altLang="en-US" dirty="0"/>
                        <a:t>　</a:t>
                      </a:r>
                      <a:endParaRPr kumimoji="1" lang="en-US" altLang="ja-JP" dirty="0"/>
                    </a:p>
                    <a:p>
                      <a:r>
                        <a:rPr kumimoji="1" lang="ja-JP" altLang="en-US" dirty="0"/>
                        <a:t>世界</a:t>
                      </a:r>
                      <a:r>
                        <a:rPr kumimoji="1" lang="en-US" altLang="ja-JP" dirty="0"/>
                        <a:t>126</a:t>
                      </a:r>
                      <a:r>
                        <a:rPr kumimoji="1" lang="ja-JP" altLang="en-US" dirty="0"/>
                        <a:t>ヵ国</a:t>
                      </a:r>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1" lang="ja-JP" altLang="en-US" dirty="0"/>
                        <a:t>基礎臨床</a:t>
                      </a:r>
                    </a:p>
                  </a:txBody>
                  <a:tcPr/>
                </a:tc>
                <a:tc>
                  <a:txBody>
                    <a:bodyPr/>
                    <a:lstStyle/>
                    <a:p>
                      <a:r>
                        <a:rPr kumimoji="1" lang="en-US" altLang="ja-JP" dirty="0"/>
                        <a:t>2-</a:t>
                      </a:r>
                      <a:r>
                        <a:rPr kumimoji="1" lang="ja-JP" altLang="en-US" dirty="0"/>
                        <a:t>４</a:t>
                      </a:r>
                    </a:p>
                  </a:txBody>
                  <a:tcPr/>
                </a:tc>
                <a:tc>
                  <a:txBody>
                    <a:bodyPr/>
                    <a:lstStyle/>
                    <a:p>
                      <a:r>
                        <a:rPr kumimoji="1" lang="en-US" altLang="ja-JP" dirty="0"/>
                        <a:t>4</a:t>
                      </a:r>
                      <a:r>
                        <a:rPr kumimoji="1" lang="ja-JP" altLang="en-US" dirty="0"/>
                        <a:t>週間</a:t>
                      </a:r>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1" lang="en-US" altLang="ja-JP" dirty="0"/>
                        <a:t>1-6</a:t>
                      </a:r>
                      <a:r>
                        <a:rPr kumimoji="1" lang="ja-JP" altLang="en-US" dirty="0"/>
                        <a:t>年生</a:t>
                      </a:r>
                      <a:endParaRPr kumimoji="1" lang="en-US" altLang="ja-JP" dirty="0"/>
                    </a:p>
                    <a:p>
                      <a:r>
                        <a:rPr kumimoji="1" lang="ja-JP" altLang="en-US" dirty="0"/>
                        <a:t>春休み</a:t>
                      </a:r>
                      <a:endParaRPr kumimoji="1" lang="en-US" altLang="ja-JP" dirty="0"/>
                    </a:p>
                    <a:p>
                      <a:r>
                        <a:rPr kumimoji="1" lang="ja-JP" altLang="en-US" dirty="0"/>
                        <a:t>夏休み</a:t>
                      </a:r>
                    </a:p>
                  </a:txBody>
                  <a:tcPr/>
                </a:tc>
                <a:tc>
                  <a:txBody>
                    <a:bodyPr/>
                    <a:lstStyle/>
                    <a:p>
                      <a:r>
                        <a:rPr kumimoji="1" lang="ja-JP" altLang="en-US" dirty="0"/>
                        <a:t>派遣</a:t>
                      </a:r>
                      <a:r>
                        <a:rPr kumimoji="1" lang="en-US" altLang="ja-JP" dirty="0"/>
                        <a:t>1</a:t>
                      </a:r>
                      <a:r>
                        <a:rPr kumimoji="1" lang="ja-JP" altLang="en-US" dirty="0"/>
                        <a:t>年前</a:t>
                      </a:r>
                      <a:endParaRPr kumimoji="1" lang="en-US" altLang="ja-JP" dirty="0"/>
                    </a:p>
                    <a:p>
                      <a:r>
                        <a:rPr kumimoji="1" lang="ja-JP" altLang="en-US" dirty="0"/>
                        <a:t>自己負担　</a:t>
                      </a:r>
                      <a:r>
                        <a:rPr kumimoji="1" lang="en-US" altLang="ja-JP" dirty="0"/>
                        <a:t>8</a:t>
                      </a:r>
                      <a:r>
                        <a:rPr kumimoji="1" lang="ja-JP" altLang="en-US" dirty="0"/>
                        <a:t>万円</a:t>
                      </a:r>
                    </a:p>
                  </a:txBody>
                  <a:tcPr/>
                </a:tc>
                <a:tc>
                  <a:txBody>
                    <a:bodyPr/>
                    <a:lstStyle/>
                    <a:p>
                      <a:r>
                        <a:rPr kumimoji="1" lang="ja-JP" altLang="en-US" dirty="0"/>
                        <a:t>なし　　　または</a:t>
                      </a:r>
                      <a:r>
                        <a:rPr kumimoji="1" lang="en-US" altLang="ja-JP" dirty="0"/>
                        <a:t>TOEFL</a:t>
                      </a:r>
                      <a:endParaRPr kumimoji="1" lang="ja-JP" altLang="en-US" dirty="0"/>
                    </a:p>
                  </a:txBody>
                  <a:tcPr/>
                </a:tc>
                <a:tc>
                  <a:txBody>
                    <a:bodyPr/>
                    <a:lstStyle/>
                    <a:p>
                      <a:r>
                        <a:rPr kumimoji="1" lang="en-US" altLang="ja-JP" dirty="0"/>
                        <a:t>1951</a:t>
                      </a:r>
                      <a:r>
                        <a:rPr kumimoji="1" lang="ja-JP" altLang="en-US" dirty="0"/>
                        <a:t>（世界）　</a:t>
                      </a:r>
                      <a:endParaRPr kumimoji="1" lang="en-US" altLang="ja-JP" dirty="0"/>
                    </a:p>
                    <a:p>
                      <a:r>
                        <a:rPr kumimoji="1" lang="en-US" altLang="ja-JP" dirty="0"/>
                        <a:t>1961</a:t>
                      </a:r>
                      <a:r>
                        <a:rPr kumimoji="1" lang="ja-JP" altLang="en-US" dirty="0"/>
                        <a:t>（日本）</a:t>
                      </a:r>
                    </a:p>
                  </a:txBody>
                  <a:tcPr/>
                </a:tc>
                <a:extLst>
                  <a:ext uri="{0D108BD9-81ED-4DB2-BD59-A6C34878D82A}">
                    <a16:rowId xmlns:a16="http://schemas.microsoft.com/office/drawing/2014/main" val="1940719405"/>
                  </a:ext>
                </a:extLst>
              </a:tr>
            </a:tbl>
          </a:graphicData>
        </a:graphic>
      </p:graphicFrame>
      <p:sp>
        <p:nvSpPr>
          <p:cNvPr id="4" name="スライド番号プレースホルダー 3">
            <a:extLst>
              <a:ext uri="{FF2B5EF4-FFF2-40B4-BE49-F238E27FC236}">
                <a16:creationId xmlns:a16="http://schemas.microsoft.com/office/drawing/2014/main" id="{8A687640-1515-4293-A8A8-60D1DEAD6E84}"/>
              </a:ext>
            </a:extLst>
          </p:cNvPr>
          <p:cNvSpPr>
            <a:spLocks noGrp="1"/>
          </p:cNvSpPr>
          <p:nvPr>
            <p:ph type="sldNum" sz="quarter" idx="12"/>
          </p:nvPr>
        </p:nvSpPr>
        <p:spPr/>
        <p:txBody>
          <a:bodyPr/>
          <a:lstStyle/>
          <a:p>
            <a:pPr>
              <a:defRPr/>
            </a:pPr>
            <a:fld id="{62A40F47-107D-4008-AA85-B2B639D47E22}" type="slidenum">
              <a:rPr lang="en-US" altLang="ja-JP" smtClean="0"/>
              <a:pPr>
                <a:defRPr/>
              </a:pPr>
              <a:t>68</a:t>
            </a:fld>
            <a:endParaRPr lang="en-US" altLang="ja-JP" dirty="0"/>
          </a:p>
        </p:txBody>
      </p:sp>
      <p:sp>
        <p:nvSpPr>
          <p:cNvPr id="5" name="タイトル 2">
            <a:extLst>
              <a:ext uri="{FF2B5EF4-FFF2-40B4-BE49-F238E27FC236}">
                <a16:creationId xmlns:a16="http://schemas.microsoft.com/office/drawing/2014/main" id="{F7F8E8DD-7E0A-405C-9A96-70D5F202FB5F}"/>
              </a:ext>
            </a:extLst>
          </p:cNvPr>
          <p:cNvSpPr txBox="1">
            <a:spLocks/>
          </p:cNvSpPr>
          <p:nvPr/>
        </p:nvSpPr>
        <p:spPr>
          <a:xfrm>
            <a:off x="275433" y="78348"/>
            <a:ext cx="8352928" cy="642938"/>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r>
              <a:rPr lang="ja-JP" altLang="en-US" sz="3200" b="1" kern="0" dirty="0">
                <a:solidFill>
                  <a:srgbClr val="0000FF"/>
                </a:solidFill>
                <a:latin typeface="+mj-ea"/>
              </a:rPr>
              <a:t>近畿大学医学部留学コース</a:t>
            </a:r>
          </a:p>
        </p:txBody>
      </p:sp>
    </p:spTree>
    <p:extLst>
      <p:ext uri="{BB962C8B-B14F-4D97-AF65-F5344CB8AC3E}">
        <p14:creationId xmlns:p14="http://schemas.microsoft.com/office/powerpoint/2010/main" val="41911567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14052" y="1193850"/>
            <a:ext cx="8534400" cy="5257800"/>
          </a:xfrm>
        </p:spPr>
        <p:txBody>
          <a:bodyPr/>
          <a:lstStyle/>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p:txBody>
      </p:sp>
      <p:sp>
        <p:nvSpPr>
          <p:cNvPr id="6" name="テキスト ボックス 3">
            <a:extLst>
              <a:ext uri="{FF2B5EF4-FFF2-40B4-BE49-F238E27FC236}">
                <a16:creationId xmlns:a16="http://schemas.microsoft.com/office/drawing/2014/main" id="{2063A51E-5657-491F-8C74-417811436774}"/>
              </a:ext>
            </a:extLst>
          </p:cNvPr>
          <p:cNvSpPr txBox="1">
            <a:spLocks noChangeArrowheads="1"/>
          </p:cNvSpPr>
          <p:nvPr/>
        </p:nvSpPr>
        <p:spPr bwMode="auto">
          <a:xfrm>
            <a:off x="-2335030" y="-16615"/>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近大医学留学</a:t>
            </a:r>
            <a:endParaRPr lang="en-US" altLang="ja-JP" b="1" dirty="0">
              <a:solidFill>
                <a:srgbClr val="0000CC"/>
              </a:solidFill>
              <a:latin typeface="+mj-ea"/>
              <a:ea typeface="+mj-ea"/>
            </a:endParaRPr>
          </a:p>
          <a:p>
            <a:pPr algn="ctr" eaLnBrk="1" hangingPunct="1">
              <a:spcBef>
                <a:spcPct val="0"/>
              </a:spcBef>
              <a:buFontTx/>
              <a:buNone/>
            </a:pPr>
            <a:r>
              <a:rPr lang="ja-JP" altLang="en-US" b="1" dirty="0">
                <a:solidFill>
                  <a:srgbClr val="0000CC"/>
                </a:solidFill>
                <a:latin typeface="+mj-ea"/>
                <a:ea typeface="+mj-ea"/>
              </a:rPr>
              <a:t>アイオワ大学プログラム</a:t>
            </a:r>
            <a:endParaRPr lang="en-US" altLang="ja-JP" b="1" dirty="0">
              <a:solidFill>
                <a:srgbClr val="0000CC"/>
              </a:solidFill>
              <a:latin typeface="+mj-ea"/>
              <a:ea typeface="+mj-ea"/>
            </a:endParaRPr>
          </a:p>
        </p:txBody>
      </p:sp>
      <p:sp>
        <p:nvSpPr>
          <p:cNvPr id="8" name="Rectangle 3">
            <a:extLst>
              <a:ext uri="{FF2B5EF4-FFF2-40B4-BE49-F238E27FC236}">
                <a16:creationId xmlns:a16="http://schemas.microsoft.com/office/drawing/2014/main" id="{1F860E6F-2901-488F-8B10-5652F145C128}"/>
              </a:ext>
            </a:extLst>
          </p:cNvPr>
          <p:cNvSpPr txBox="1">
            <a:spLocks noChangeArrowheads="1"/>
          </p:cNvSpPr>
          <p:nvPr/>
        </p:nvSpPr>
        <p:spPr bwMode="auto">
          <a:xfrm>
            <a:off x="4401412" y="4256301"/>
            <a:ext cx="4328536" cy="4487736"/>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342888" indent="-342888" algn="l" rtl="0" eaLnBrk="0" fontAlgn="base" hangingPunct="0">
              <a:spcBef>
                <a:spcPct val="20000"/>
              </a:spcBef>
              <a:spcAft>
                <a:spcPct val="0"/>
              </a:spcAft>
              <a:buChar char="•"/>
              <a:defRPr kumimoji="1" sz="3200">
                <a:solidFill>
                  <a:schemeClr val="tx1"/>
                </a:solidFill>
                <a:latin typeface="+mn-lt"/>
                <a:ea typeface="+mn-ea"/>
                <a:cs typeface="+mn-cs"/>
              </a:defRPr>
            </a:lvl1pPr>
            <a:lvl2pPr marL="742923" indent="-285739" algn="l" rtl="0" eaLnBrk="0" fontAlgn="base" hangingPunct="0">
              <a:spcBef>
                <a:spcPct val="20000"/>
              </a:spcBef>
              <a:spcAft>
                <a:spcPct val="0"/>
              </a:spcAft>
              <a:buChar char="–"/>
              <a:defRPr kumimoji="1" sz="2800">
                <a:solidFill>
                  <a:schemeClr val="tx1"/>
                </a:solidFill>
                <a:latin typeface="+mn-lt"/>
                <a:ea typeface="+mn-ea"/>
              </a:defRPr>
            </a:lvl2pPr>
            <a:lvl3pPr marL="1142957" indent="-228591" algn="l" rtl="0" eaLnBrk="0" fontAlgn="base" hangingPunct="0">
              <a:spcBef>
                <a:spcPct val="20000"/>
              </a:spcBef>
              <a:spcAft>
                <a:spcPct val="0"/>
              </a:spcAft>
              <a:buChar char="•"/>
              <a:defRPr kumimoji="1" sz="2400">
                <a:solidFill>
                  <a:schemeClr val="tx1"/>
                </a:solidFill>
                <a:latin typeface="+mn-lt"/>
                <a:ea typeface="+mn-ea"/>
              </a:defRPr>
            </a:lvl3pPr>
            <a:lvl4pPr marL="1600141" indent="-228591" algn="l" rtl="0" eaLnBrk="0" fontAlgn="base" hangingPunct="0">
              <a:spcBef>
                <a:spcPct val="20000"/>
              </a:spcBef>
              <a:spcAft>
                <a:spcPct val="0"/>
              </a:spcAft>
              <a:buChar char="–"/>
              <a:defRPr kumimoji="1" sz="2000">
                <a:solidFill>
                  <a:schemeClr val="tx1"/>
                </a:solidFill>
                <a:latin typeface="+mn-lt"/>
                <a:ea typeface="+mn-ea"/>
              </a:defRPr>
            </a:lvl4pPr>
            <a:lvl5pPr marL="2057324" indent="-228591" algn="l" rtl="0" eaLnBrk="0" fontAlgn="base" hangingPunct="0">
              <a:spcBef>
                <a:spcPct val="20000"/>
              </a:spcBef>
              <a:spcAft>
                <a:spcPct val="0"/>
              </a:spcAft>
              <a:buChar char="»"/>
              <a:defRPr kumimoji="1" sz="2000">
                <a:solidFill>
                  <a:schemeClr val="tx1"/>
                </a:solidFill>
                <a:latin typeface="+mn-lt"/>
                <a:ea typeface="+mn-ea"/>
              </a:defRPr>
            </a:lvl5pPr>
            <a:lvl6pPr marL="2514509" indent="-228591" algn="l" rtl="0" fontAlgn="base">
              <a:spcBef>
                <a:spcPct val="20000"/>
              </a:spcBef>
              <a:spcAft>
                <a:spcPct val="0"/>
              </a:spcAft>
              <a:buChar char="»"/>
              <a:defRPr kumimoji="1" sz="2000">
                <a:solidFill>
                  <a:schemeClr val="tx1"/>
                </a:solidFill>
                <a:latin typeface="+mn-lt"/>
                <a:ea typeface="+mn-ea"/>
              </a:defRPr>
            </a:lvl6pPr>
            <a:lvl7pPr marL="2971690" indent="-228591" algn="l" rtl="0" fontAlgn="base">
              <a:spcBef>
                <a:spcPct val="20000"/>
              </a:spcBef>
              <a:spcAft>
                <a:spcPct val="0"/>
              </a:spcAft>
              <a:buChar char="»"/>
              <a:defRPr kumimoji="1" sz="2000">
                <a:solidFill>
                  <a:schemeClr val="tx1"/>
                </a:solidFill>
                <a:latin typeface="+mn-lt"/>
                <a:ea typeface="+mn-ea"/>
              </a:defRPr>
            </a:lvl7pPr>
            <a:lvl8pPr marL="3428873" indent="-228591" algn="l" rtl="0" fontAlgn="base">
              <a:spcBef>
                <a:spcPct val="20000"/>
              </a:spcBef>
              <a:spcAft>
                <a:spcPct val="0"/>
              </a:spcAft>
              <a:buChar char="»"/>
              <a:defRPr kumimoji="1" sz="2000">
                <a:solidFill>
                  <a:schemeClr val="tx1"/>
                </a:solidFill>
                <a:latin typeface="+mn-lt"/>
                <a:ea typeface="+mn-ea"/>
              </a:defRPr>
            </a:lvl8pPr>
            <a:lvl9pPr marL="3886055" indent="-228591" algn="l" rtl="0" fontAlgn="base">
              <a:spcBef>
                <a:spcPct val="20000"/>
              </a:spcBef>
              <a:spcAft>
                <a:spcPct val="0"/>
              </a:spcAft>
              <a:buChar char="»"/>
              <a:defRPr kumimoji="1" sz="2000">
                <a:solidFill>
                  <a:schemeClr val="tx1"/>
                </a:solidFill>
                <a:latin typeface="+mn-lt"/>
                <a:ea typeface="+mn-ea"/>
              </a:defRPr>
            </a:lvl9pPr>
          </a:lstStyle>
          <a:p>
            <a:pPr>
              <a:lnSpc>
                <a:spcPct val="150000"/>
              </a:lnSpc>
              <a:spcBef>
                <a:spcPts val="0"/>
              </a:spcBef>
              <a:buClr>
                <a:srgbClr val="FF0000"/>
              </a:buClr>
              <a:buFont typeface="Wingdings" panose="05000000000000000000" pitchFamily="2" charset="2"/>
              <a:buChar char="l"/>
            </a:pPr>
            <a:r>
              <a:rPr lang="ja-JP" altLang="en-US" sz="1800" b="1" kern="0" dirty="0">
                <a:latin typeface="ＭＳ Ｐゴシック" panose="020B0600070205080204" pitchFamily="50" charset="-128"/>
                <a:ea typeface="ＭＳ Ｐゴシック" panose="020B0600070205080204" pitchFamily="50" charset="-128"/>
              </a:rPr>
              <a:t>第</a:t>
            </a:r>
            <a:r>
              <a:rPr lang="en-US" altLang="ja-JP" sz="1800" b="1" kern="0" dirty="0">
                <a:latin typeface="ＭＳ Ｐゴシック" panose="020B0600070205080204" pitchFamily="50" charset="-128"/>
                <a:ea typeface="ＭＳ Ｐゴシック" panose="020B0600070205080204" pitchFamily="50" charset="-128"/>
              </a:rPr>
              <a:t>1</a:t>
            </a:r>
            <a:r>
              <a:rPr lang="ja-JP" altLang="en-US" sz="1800" b="1" kern="0" dirty="0">
                <a:latin typeface="ＭＳ Ｐゴシック" panose="020B0600070205080204" pitchFamily="50" charset="-128"/>
                <a:ea typeface="ＭＳ Ｐゴシック" panose="020B0600070205080204" pitchFamily="50" charset="-128"/>
              </a:rPr>
              <a:t>回　</a:t>
            </a:r>
            <a:r>
              <a:rPr lang="en-US" altLang="ja-JP" sz="1800" b="1" kern="0" dirty="0">
                <a:latin typeface="ＭＳ Ｐゴシック" panose="020B0600070205080204" pitchFamily="50" charset="-128"/>
                <a:ea typeface="ＭＳ Ｐゴシック" panose="020B0600070205080204" pitchFamily="50" charset="-128"/>
              </a:rPr>
              <a:t>2015</a:t>
            </a:r>
            <a:r>
              <a:rPr lang="ja-JP" altLang="en-US" sz="1800" b="1" kern="0" dirty="0">
                <a:latin typeface="ＭＳ Ｐゴシック" panose="020B0600070205080204" pitchFamily="50" charset="-128"/>
                <a:ea typeface="ＭＳ Ｐゴシック" panose="020B0600070205080204" pitchFamily="50" charset="-128"/>
              </a:rPr>
              <a:t>年　山口実賀　他１名（近畿大医学雑誌　</a:t>
            </a:r>
            <a:r>
              <a:rPr lang="en-US" altLang="ja-JP" sz="1800" b="1" kern="0" dirty="0">
                <a:latin typeface="ＭＳ Ｐゴシック" panose="020B0600070205080204" pitchFamily="50" charset="-128"/>
                <a:ea typeface="ＭＳ Ｐゴシック" panose="020B0600070205080204" pitchFamily="50" charset="-128"/>
              </a:rPr>
              <a:t>40:</a:t>
            </a:r>
            <a:r>
              <a:rPr lang="ja-JP" altLang="en-US" sz="1800" b="1" kern="0" dirty="0">
                <a:latin typeface="ＭＳ Ｐゴシック" panose="020B0600070205080204" pitchFamily="50" charset="-128"/>
                <a:ea typeface="ＭＳ Ｐゴシック" panose="020B0600070205080204" pitchFamily="50" charset="-128"/>
              </a:rPr>
              <a:t>　</a:t>
            </a:r>
            <a:r>
              <a:rPr lang="en-US" altLang="ja-JP" sz="1800" b="1" kern="0" dirty="0">
                <a:latin typeface="ＭＳ Ｐゴシック" panose="020B0600070205080204" pitchFamily="50" charset="-128"/>
                <a:ea typeface="ＭＳ Ｐゴシック" panose="020B0600070205080204" pitchFamily="50" charset="-128"/>
              </a:rPr>
              <a:t>101-106</a:t>
            </a:r>
            <a:r>
              <a:rPr lang="ja-JP" altLang="en-US" sz="1800" b="1" kern="0" dirty="0" err="1">
                <a:latin typeface="ＭＳ Ｐゴシック" panose="020B0600070205080204" pitchFamily="50" charset="-128"/>
                <a:ea typeface="ＭＳ Ｐゴシック" panose="020B0600070205080204" pitchFamily="50" charset="-128"/>
              </a:rPr>
              <a:t>、</a:t>
            </a:r>
            <a:r>
              <a:rPr lang="en-US" altLang="ja-JP" sz="1800" b="1" kern="0" dirty="0">
                <a:latin typeface="ＭＳ Ｐゴシック" panose="020B0600070205080204" pitchFamily="50" charset="-128"/>
                <a:ea typeface="ＭＳ Ｐゴシック" panose="020B0600070205080204" pitchFamily="50" charset="-128"/>
              </a:rPr>
              <a:t>2015</a:t>
            </a:r>
            <a:r>
              <a:rPr lang="ja-JP" altLang="en-US" sz="1800" b="1" kern="0" dirty="0">
                <a:latin typeface="ＭＳ Ｐゴシック" panose="020B0600070205080204" pitchFamily="50" charset="-128"/>
                <a:ea typeface="ＭＳ Ｐゴシック" panose="020B0600070205080204" pitchFamily="50" charset="-128"/>
              </a:rPr>
              <a:t>）</a:t>
            </a:r>
            <a:endParaRPr lang="en-US" altLang="ja-JP" sz="1800" b="1" kern="0" dirty="0">
              <a:latin typeface="ＭＳ Ｐゴシック" panose="020B0600070205080204" pitchFamily="50" charset="-128"/>
              <a:ea typeface="ＭＳ Ｐゴシック" panose="020B0600070205080204" pitchFamily="50" charset="-128"/>
            </a:endParaRPr>
          </a:p>
          <a:p>
            <a:pPr>
              <a:lnSpc>
                <a:spcPct val="150000"/>
              </a:lnSpc>
              <a:spcBef>
                <a:spcPts val="0"/>
              </a:spcBef>
              <a:buClr>
                <a:srgbClr val="FF0000"/>
              </a:buClr>
              <a:buFont typeface="Wingdings" panose="05000000000000000000" pitchFamily="2" charset="2"/>
              <a:buChar char="l"/>
            </a:pPr>
            <a:r>
              <a:rPr lang="ja-JP" altLang="en-US" sz="1800" b="1" kern="0" dirty="0">
                <a:latin typeface="ＭＳ Ｐゴシック" panose="020B0600070205080204" pitchFamily="50" charset="-128"/>
                <a:ea typeface="ＭＳ Ｐゴシック" panose="020B0600070205080204" pitchFamily="50" charset="-128"/>
              </a:rPr>
              <a:t>第</a:t>
            </a:r>
            <a:r>
              <a:rPr lang="en-US" altLang="ja-JP" sz="1800" b="1" kern="0" dirty="0">
                <a:latin typeface="ＭＳ Ｐゴシック" panose="020B0600070205080204" pitchFamily="50" charset="-128"/>
                <a:ea typeface="ＭＳ Ｐゴシック" panose="020B0600070205080204" pitchFamily="50" charset="-128"/>
              </a:rPr>
              <a:t>2</a:t>
            </a:r>
            <a:r>
              <a:rPr lang="ja-JP" altLang="en-US" sz="1800" b="1" kern="0" dirty="0">
                <a:latin typeface="ＭＳ Ｐゴシック" panose="020B0600070205080204" pitchFamily="50" charset="-128"/>
                <a:ea typeface="ＭＳ Ｐゴシック" panose="020B0600070205080204" pitchFamily="50" charset="-128"/>
              </a:rPr>
              <a:t>回　</a:t>
            </a:r>
            <a:r>
              <a:rPr lang="en-US" altLang="ja-JP" sz="1800" b="1" kern="0" dirty="0">
                <a:latin typeface="ＭＳ Ｐゴシック" panose="020B0600070205080204" pitchFamily="50" charset="-128"/>
                <a:ea typeface="ＭＳ Ｐゴシック" panose="020B0600070205080204" pitchFamily="50" charset="-128"/>
              </a:rPr>
              <a:t>2016</a:t>
            </a:r>
            <a:r>
              <a:rPr lang="ja-JP" altLang="en-US" sz="1800" b="1" kern="0" dirty="0">
                <a:latin typeface="ＭＳ Ｐゴシック" panose="020B0600070205080204" pitchFamily="50" charset="-128"/>
                <a:ea typeface="ＭＳ Ｐゴシック" panose="020B0600070205080204" pitchFamily="50" charset="-128"/>
              </a:rPr>
              <a:t>年　</a:t>
            </a:r>
            <a:r>
              <a:rPr lang="en-US" altLang="ja-JP" sz="1800" b="1" kern="0" dirty="0">
                <a:latin typeface="ＭＳ Ｐゴシック" panose="020B0600070205080204" pitchFamily="50" charset="-128"/>
                <a:ea typeface="ＭＳ Ｐゴシック" panose="020B0600070205080204" pitchFamily="50" charset="-128"/>
              </a:rPr>
              <a:t>3</a:t>
            </a:r>
            <a:r>
              <a:rPr lang="ja-JP" altLang="en-US" sz="1800" b="1" kern="0" dirty="0">
                <a:latin typeface="ＭＳ Ｐゴシック" panose="020B0600070205080204" pitchFamily="50" charset="-128"/>
                <a:ea typeface="ＭＳ Ｐゴシック" panose="020B0600070205080204" pitchFamily="50" charset="-128"/>
              </a:rPr>
              <a:t>名（近畿大医学雑誌　第</a:t>
            </a:r>
            <a:r>
              <a:rPr lang="en-US" altLang="ja-JP" sz="1800" b="1" kern="0" dirty="0">
                <a:latin typeface="ＭＳ Ｐゴシック" panose="020B0600070205080204" pitchFamily="50" charset="-128"/>
                <a:ea typeface="ＭＳ Ｐゴシック" panose="020B0600070205080204" pitchFamily="50" charset="-128"/>
              </a:rPr>
              <a:t>41</a:t>
            </a:r>
            <a:r>
              <a:rPr lang="ja-JP" altLang="en-US" sz="1800" b="1" kern="0" dirty="0">
                <a:latin typeface="ＭＳ Ｐゴシック" panose="020B0600070205080204" pitchFamily="50" charset="-128"/>
                <a:ea typeface="ＭＳ Ｐゴシック" panose="020B0600070205080204" pitchFamily="50" charset="-128"/>
              </a:rPr>
              <a:t>巻</a:t>
            </a:r>
            <a:r>
              <a:rPr lang="en-US" altLang="ja-JP" sz="1800" b="1" kern="0" dirty="0">
                <a:latin typeface="ＭＳ Ｐゴシック" panose="020B0600070205080204" pitchFamily="50" charset="-128"/>
                <a:ea typeface="ＭＳ Ｐゴシック" panose="020B0600070205080204" pitchFamily="50" charset="-128"/>
              </a:rPr>
              <a:t>3,4</a:t>
            </a:r>
            <a:r>
              <a:rPr lang="ja-JP" altLang="en-US" sz="1800" b="1" kern="0" dirty="0">
                <a:latin typeface="ＭＳ Ｐゴシック" panose="020B0600070205080204" pitchFamily="50" charset="-128"/>
                <a:ea typeface="ＭＳ Ｐゴシック" panose="020B0600070205080204" pitchFamily="50" charset="-128"/>
              </a:rPr>
              <a:t>号　</a:t>
            </a:r>
            <a:r>
              <a:rPr lang="en-US" altLang="ja-JP" sz="1800" b="1" kern="0" dirty="0">
                <a:latin typeface="ＭＳ Ｐゴシック" panose="020B0600070205080204" pitchFamily="50" charset="-128"/>
                <a:ea typeface="ＭＳ Ｐゴシック" panose="020B0600070205080204" pitchFamily="50" charset="-128"/>
              </a:rPr>
              <a:t>103-110</a:t>
            </a:r>
            <a:r>
              <a:rPr lang="ja-JP" altLang="en-US" sz="1800" b="1" kern="0" dirty="0" err="1">
                <a:latin typeface="ＭＳ Ｐゴシック" panose="020B0600070205080204" pitchFamily="50" charset="-128"/>
                <a:ea typeface="ＭＳ Ｐゴシック" panose="020B0600070205080204" pitchFamily="50" charset="-128"/>
              </a:rPr>
              <a:t>、</a:t>
            </a:r>
            <a:r>
              <a:rPr lang="en-US" altLang="ja-JP" sz="1800" b="1" kern="0" dirty="0">
                <a:latin typeface="ＭＳ Ｐゴシック" panose="020B0600070205080204" pitchFamily="50" charset="-128"/>
                <a:ea typeface="ＭＳ Ｐゴシック" panose="020B0600070205080204" pitchFamily="50" charset="-128"/>
              </a:rPr>
              <a:t>2016</a:t>
            </a:r>
            <a:r>
              <a:rPr lang="ja-JP" altLang="en-US" sz="1800" b="1" kern="0" dirty="0">
                <a:latin typeface="ＭＳ Ｐゴシック" panose="020B0600070205080204" pitchFamily="50" charset="-128"/>
                <a:ea typeface="ＭＳ Ｐゴシック" panose="020B0600070205080204" pitchFamily="50" charset="-128"/>
              </a:rPr>
              <a:t>）</a:t>
            </a:r>
            <a:endParaRPr lang="en-US" altLang="ja-JP" sz="1800" b="1" kern="0" dirty="0">
              <a:latin typeface="ＭＳ Ｐゴシック" panose="020B0600070205080204" pitchFamily="50" charset="-128"/>
              <a:ea typeface="ＭＳ Ｐゴシック" panose="020B0600070205080204" pitchFamily="50" charset="-128"/>
            </a:endParaRPr>
          </a:p>
          <a:p>
            <a:pPr>
              <a:lnSpc>
                <a:spcPct val="150000"/>
              </a:lnSpc>
              <a:spcBef>
                <a:spcPts val="0"/>
              </a:spcBef>
              <a:buClr>
                <a:srgbClr val="FF0000"/>
              </a:buClr>
              <a:buFont typeface="Wingdings" panose="05000000000000000000" pitchFamily="2" charset="2"/>
              <a:buChar char="l"/>
            </a:pPr>
            <a:r>
              <a:rPr lang="ja-JP" altLang="en-US" sz="1800" b="1" kern="0" dirty="0">
                <a:latin typeface="ＭＳ Ｐゴシック" panose="020B0600070205080204" pitchFamily="50" charset="-128"/>
                <a:ea typeface="ＭＳ Ｐゴシック" panose="020B0600070205080204" pitchFamily="50" charset="-128"/>
              </a:rPr>
              <a:t>第</a:t>
            </a:r>
            <a:r>
              <a:rPr lang="en-US" altLang="ja-JP" sz="1800" b="1" kern="0" dirty="0">
                <a:latin typeface="ＭＳ Ｐゴシック" panose="020B0600070205080204" pitchFamily="50" charset="-128"/>
                <a:ea typeface="ＭＳ Ｐゴシック" panose="020B0600070205080204" pitchFamily="50" charset="-128"/>
              </a:rPr>
              <a:t>3</a:t>
            </a:r>
            <a:r>
              <a:rPr lang="ja-JP" altLang="en-US" sz="1800" b="1" kern="0" dirty="0">
                <a:latin typeface="ＭＳ Ｐゴシック" panose="020B0600070205080204" pitchFamily="50" charset="-128"/>
                <a:ea typeface="ＭＳ Ｐゴシック" panose="020B0600070205080204" pitchFamily="50" charset="-128"/>
              </a:rPr>
              <a:t>回　</a:t>
            </a:r>
            <a:r>
              <a:rPr lang="en-US" altLang="ja-JP" sz="1800" b="1" kern="0" dirty="0">
                <a:latin typeface="ＭＳ Ｐゴシック" panose="020B0600070205080204" pitchFamily="50" charset="-128"/>
                <a:ea typeface="ＭＳ Ｐゴシック" panose="020B0600070205080204" pitchFamily="50" charset="-128"/>
              </a:rPr>
              <a:t>2017</a:t>
            </a:r>
            <a:r>
              <a:rPr lang="ja-JP" altLang="en-US" sz="1800" b="1" kern="0" dirty="0">
                <a:latin typeface="ＭＳ Ｐゴシック" panose="020B0600070205080204" pitchFamily="50" charset="-128"/>
                <a:ea typeface="ＭＳ Ｐゴシック" panose="020B0600070205080204" pitchFamily="50" charset="-128"/>
              </a:rPr>
              <a:t>年　３名 （近大医誌　</a:t>
            </a:r>
            <a:r>
              <a:rPr lang="en-US" altLang="ja-JP" sz="1800" b="1" kern="0" dirty="0">
                <a:latin typeface="ＭＳ Ｐゴシック" panose="020B0600070205080204" pitchFamily="50" charset="-128"/>
                <a:ea typeface="ＭＳ Ｐゴシック" panose="020B0600070205080204" pitchFamily="50" charset="-128"/>
              </a:rPr>
              <a:t>42</a:t>
            </a:r>
            <a:r>
              <a:rPr lang="ja-JP" altLang="en-US" sz="1800" b="1" kern="0" dirty="0">
                <a:latin typeface="ＭＳ Ｐゴシック" panose="020B0600070205080204" pitchFamily="50" charset="-128"/>
                <a:ea typeface="ＭＳ Ｐゴシック" panose="020B0600070205080204" pitchFamily="50" charset="-128"/>
              </a:rPr>
              <a:t>：</a:t>
            </a:r>
            <a:r>
              <a:rPr lang="en-US" altLang="ja-JP" sz="1800" b="1" kern="0" dirty="0">
                <a:latin typeface="ＭＳ Ｐゴシック" panose="020B0600070205080204" pitchFamily="50" charset="-128"/>
                <a:ea typeface="ＭＳ Ｐゴシック" panose="020B0600070205080204" pitchFamily="50" charset="-128"/>
              </a:rPr>
              <a:t>145-154</a:t>
            </a:r>
            <a:r>
              <a:rPr lang="ja-JP" altLang="en-US" sz="1800" b="1" kern="0" dirty="0" err="1">
                <a:latin typeface="ＭＳ Ｐゴシック" panose="020B0600070205080204" pitchFamily="50" charset="-128"/>
                <a:ea typeface="ＭＳ Ｐゴシック" panose="020B0600070205080204" pitchFamily="50" charset="-128"/>
              </a:rPr>
              <a:t>、</a:t>
            </a:r>
            <a:r>
              <a:rPr lang="en-US" altLang="ja-JP" sz="1800" b="1" kern="0" dirty="0">
                <a:latin typeface="ＭＳ Ｐゴシック" panose="020B0600070205080204" pitchFamily="50" charset="-128"/>
                <a:ea typeface="ＭＳ Ｐゴシック" panose="020B0600070205080204" pitchFamily="50" charset="-128"/>
              </a:rPr>
              <a:t>2017</a:t>
            </a:r>
            <a:r>
              <a:rPr lang="ja-JP" altLang="en-US" sz="1800" b="1" kern="0" dirty="0">
                <a:latin typeface="ＭＳ Ｐゴシック" panose="020B0600070205080204" pitchFamily="50" charset="-128"/>
                <a:ea typeface="ＭＳ Ｐゴシック" panose="020B0600070205080204" pitchFamily="50" charset="-128"/>
              </a:rPr>
              <a:t>）</a:t>
            </a:r>
          </a:p>
          <a:p>
            <a:pPr marL="0" indent="0">
              <a:lnSpc>
                <a:spcPct val="150000"/>
              </a:lnSpc>
              <a:buClr>
                <a:srgbClr val="FF0000"/>
              </a:buClr>
              <a:buNone/>
            </a:pPr>
            <a:r>
              <a:rPr lang="ja-JP" altLang="en-US" sz="1800" b="1" kern="0" dirty="0">
                <a:latin typeface="ＭＳ Ｐゴシック" panose="020B0600070205080204" pitchFamily="50" charset="-128"/>
                <a:ea typeface="ＭＳ Ｐゴシック" panose="020B0600070205080204" pitchFamily="50" charset="-128"/>
              </a:rPr>
              <a:t> </a:t>
            </a:r>
            <a:endParaRPr lang="en-US" altLang="ja-JP" sz="1800" b="1" kern="0" dirty="0">
              <a:latin typeface="ＭＳ Ｐゴシック" panose="020B0600070205080204" pitchFamily="50" charset="-128"/>
              <a:ea typeface="ＭＳ Ｐゴシック" panose="020B0600070205080204" pitchFamily="50" charset="-128"/>
            </a:endParaRPr>
          </a:p>
          <a:p>
            <a:pPr>
              <a:lnSpc>
                <a:spcPct val="150000"/>
              </a:lnSpc>
              <a:buClr>
                <a:srgbClr val="FF0000"/>
              </a:buClr>
              <a:buFont typeface="Wingdings" panose="05000000000000000000" pitchFamily="2" charset="2"/>
              <a:buChar char="l"/>
            </a:pPr>
            <a:endParaRPr lang="en-US" altLang="ja-JP" sz="1800" b="1" kern="0" dirty="0">
              <a:latin typeface="ＭＳ Ｐゴシック" panose="020B0600070205080204" pitchFamily="50" charset="-128"/>
              <a:ea typeface="ＭＳ Ｐゴシック" panose="020B0600070205080204" pitchFamily="50" charset="-128"/>
            </a:endParaRPr>
          </a:p>
          <a:p>
            <a:pPr marL="0" indent="0">
              <a:lnSpc>
                <a:spcPct val="150000"/>
              </a:lnSpc>
              <a:buClr>
                <a:srgbClr val="FF0000"/>
              </a:buClr>
              <a:buNone/>
            </a:pPr>
            <a:endParaRPr lang="en-US" altLang="ja-JP" sz="1800" b="1" kern="0" dirty="0">
              <a:solidFill>
                <a:srgbClr val="FF0000"/>
              </a:solidFill>
              <a:latin typeface="ＭＳ Ｐゴシック" panose="020B0600070205080204" pitchFamily="50" charset="-128"/>
              <a:ea typeface="ＭＳ Ｐゴシック" panose="020B0600070205080204" pitchFamily="50" charset="-128"/>
            </a:endParaRPr>
          </a:p>
          <a:p>
            <a:pPr marL="0" indent="0">
              <a:buFontTx/>
              <a:buNone/>
            </a:pPr>
            <a:endParaRPr lang="en-US" altLang="ja-JP" sz="1800" b="1" kern="0"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1800" b="1" kern="0" dirty="0">
              <a:latin typeface="ＭＳ Ｐゴシック" panose="020B0600070205080204" pitchFamily="50" charset="-128"/>
              <a:ea typeface="ＭＳ Ｐゴシック" panose="020B0600070205080204" pitchFamily="50" charset="-128"/>
            </a:endParaRPr>
          </a:p>
        </p:txBody>
      </p:sp>
      <p:sp>
        <p:nvSpPr>
          <p:cNvPr id="2" name="正方形/長方形 1">
            <a:extLst>
              <a:ext uri="{FF2B5EF4-FFF2-40B4-BE49-F238E27FC236}">
                <a16:creationId xmlns:a16="http://schemas.microsoft.com/office/drawing/2014/main" id="{947F6564-D23B-4255-B84B-3FDA637230F9}"/>
              </a:ext>
            </a:extLst>
          </p:cNvPr>
          <p:cNvSpPr/>
          <p:nvPr/>
        </p:nvSpPr>
        <p:spPr>
          <a:xfrm>
            <a:off x="132641" y="5273841"/>
            <a:ext cx="1293612" cy="604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0D891085-5B26-4F14-BE20-0B4DB83E5FD6}"/>
              </a:ext>
            </a:extLst>
          </p:cNvPr>
          <p:cNvPicPr>
            <a:picLocks noChangeAspect="1"/>
          </p:cNvPicPr>
          <p:nvPr/>
        </p:nvPicPr>
        <p:blipFill rotWithShape="1">
          <a:blip r:embed="rId3">
            <a:extLst>
              <a:ext uri="{28A0092B-C50C-407E-A947-70E740481C1C}">
                <a14:useLocalDpi xmlns:a14="http://schemas.microsoft.com/office/drawing/2010/main" val="0"/>
              </a:ext>
            </a:extLst>
          </a:blip>
          <a:srcRect l="9838" t="5925" r="2138" b="30051"/>
          <a:stretch/>
        </p:blipFill>
        <p:spPr>
          <a:xfrm>
            <a:off x="487792" y="4709941"/>
            <a:ext cx="3498355" cy="1908417"/>
          </a:xfrm>
          <a:prstGeom prst="rect">
            <a:avLst/>
          </a:prstGeom>
        </p:spPr>
      </p:pic>
      <p:pic>
        <p:nvPicPr>
          <p:cNvPr id="10" name="図 9" descr="P8271852.JPG">
            <a:extLst>
              <a:ext uri="{FF2B5EF4-FFF2-40B4-BE49-F238E27FC236}">
                <a16:creationId xmlns:a16="http://schemas.microsoft.com/office/drawing/2014/main" id="{2921498D-2F72-9E8C-131F-1C50A6F620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97" r="10740"/>
          <a:stretch/>
        </p:blipFill>
        <p:spPr>
          <a:xfrm>
            <a:off x="457500" y="1138548"/>
            <a:ext cx="3498355" cy="3162575"/>
          </a:xfrm>
          <a:prstGeom prst="rect">
            <a:avLst/>
          </a:prstGeom>
        </p:spPr>
      </p:pic>
      <p:pic>
        <p:nvPicPr>
          <p:cNvPr id="11" name="図 10" descr="P8231705.JPG">
            <a:extLst>
              <a:ext uri="{FF2B5EF4-FFF2-40B4-BE49-F238E27FC236}">
                <a16:creationId xmlns:a16="http://schemas.microsoft.com/office/drawing/2014/main" id="{1CF66B98-4FA3-3101-B366-C9CD3E2EDF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594" t="25997" r="44136" b="36632"/>
          <a:stretch/>
        </p:blipFill>
        <p:spPr>
          <a:xfrm rot="16200000">
            <a:off x="4595240" y="75124"/>
            <a:ext cx="4152477" cy="4116940"/>
          </a:xfrm>
          <a:prstGeom prst="rect">
            <a:avLst/>
          </a:prstGeom>
        </p:spPr>
      </p:pic>
      <p:pic>
        <p:nvPicPr>
          <p:cNvPr id="4" name="図 3">
            <a:extLst>
              <a:ext uri="{FF2B5EF4-FFF2-40B4-BE49-F238E27FC236}">
                <a16:creationId xmlns:a16="http://schemas.microsoft.com/office/drawing/2014/main" id="{EECB8C9E-4AE2-4462-AB8C-7A3413E704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7587" y="4258"/>
            <a:ext cx="1552533" cy="1552533"/>
          </a:xfrm>
          <a:prstGeom prst="rect">
            <a:avLst/>
          </a:prstGeom>
        </p:spPr>
      </p:pic>
    </p:spTree>
    <p:extLst>
      <p:ext uri="{BB962C8B-B14F-4D97-AF65-F5344CB8AC3E}">
        <p14:creationId xmlns:p14="http://schemas.microsoft.com/office/powerpoint/2010/main" val="2111434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643127" y="908720"/>
            <a:ext cx="8534400" cy="5257800"/>
          </a:xfrm>
        </p:spPr>
        <p:txBody>
          <a:bodyPr/>
          <a:lstStyle/>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自己紹介</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solidFill>
                  <a:srgbClr val="0000FF"/>
                </a:solidFill>
                <a:latin typeface="ＭＳ Ｐゴシック" panose="020B0600070205080204" pitchFamily="50" charset="-128"/>
                <a:ea typeface="ＭＳ Ｐゴシック" panose="020B0600070205080204" pitchFamily="50" charset="-128"/>
              </a:rPr>
              <a:t>医学英語は必要か？</a:t>
            </a:r>
            <a:endParaRPr lang="en-US" altLang="ja-JP" sz="2400" b="1" dirty="0">
              <a:solidFill>
                <a:srgbClr val="0000FF"/>
              </a:solidFill>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医学研究留学とは？</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日米の医学部のシステムの違い</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アメリカで教授になるには？　アメリカの医学教育</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400" b="1" dirty="0">
                <a:latin typeface="ＭＳ Ｐゴシック" panose="020B0600070205080204" pitchFamily="50" charset="-128"/>
                <a:ea typeface="ＭＳ Ｐゴシック" panose="020B0600070205080204" pitchFamily="50" charset="-128"/>
              </a:rPr>
              <a:t>国際交流・短期留学の意味</a:t>
            </a:r>
            <a:endParaRPr lang="en-US" altLang="ja-JP" sz="2400" b="1"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p:txBody>
      </p:sp>
      <p:sp>
        <p:nvSpPr>
          <p:cNvPr id="6" name="テキスト ボックス 3">
            <a:extLst>
              <a:ext uri="{FF2B5EF4-FFF2-40B4-BE49-F238E27FC236}">
                <a16:creationId xmlns:a16="http://schemas.microsoft.com/office/drawing/2014/main" id="{2063A51E-5657-491F-8C74-417811436774}"/>
              </a:ext>
            </a:extLst>
          </p:cNvPr>
          <p:cNvSpPr txBox="1">
            <a:spLocks noChangeArrowheads="1"/>
          </p:cNvSpPr>
          <p:nvPr/>
        </p:nvSpPr>
        <p:spPr bwMode="auto">
          <a:xfrm>
            <a:off x="14199" y="44624"/>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海外留学の</a:t>
            </a:r>
            <a:r>
              <a:rPr lang="ja-JP" altLang="en-US" b="1" dirty="0" err="1">
                <a:solidFill>
                  <a:srgbClr val="0000CC"/>
                </a:solidFill>
                <a:latin typeface="+mj-ea"/>
                <a:ea typeface="+mj-ea"/>
              </a:rPr>
              <a:t>すゝめ</a:t>
            </a:r>
            <a:endParaRPr lang="ja-JP" altLang="en-US" b="1" dirty="0">
              <a:solidFill>
                <a:srgbClr val="0000CC"/>
              </a:solidFill>
              <a:latin typeface="+mj-ea"/>
              <a:ea typeface="+mj-ea"/>
            </a:endParaRPr>
          </a:p>
        </p:txBody>
      </p:sp>
      <p:sp>
        <p:nvSpPr>
          <p:cNvPr id="4" name="正方形/長方形 3">
            <a:extLst>
              <a:ext uri="{FF2B5EF4-FFF2-40B4-BE49-F238E27FC236}">
                <a16:creationId xmlns:a16="http://schemas.microsoft.com/office/drawing/2014/main" id="{FFB4CD13-07D2-4EFB-8A9C-F8D5C6D299D8}"/>
              </a:ext>
            </a:extLst>
          </p:cNvPr>
          <p:cNvSpPr/>
          <p:nvPr/>
        </p:nvSpPr>
        <p:spPr>
          <a:xfrm>
            <a:off x="6486903" y="836712"/>
            <a:ext cx="2505878" cy="6073779"/>
          </a:xfrm>
          <a:prstGeom prst="rect">
            <a:avLst/>
          </a:prstGeom>
        </p:spPr>
        <p:txBody>
          <a:bodyPr wrap="none">
            <a:spAutoFit/>
          </a:bodyPr>
          <a:lstStyle/>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対象</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1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0000FF"/>
                </a:solidFill>
                <a:latin typeface="ＭＳ Ｐゴシック" panose="020B0600070205080204" pitchFamily="50" charset="-128"/>
                <a:ea typeface="ＭＳ Ｐゴシック" panose="020B0600070205080204" pitchFamily="50" charset="-128"/>
              </a:rPr>
              <a:t>医学生</a:t>
            </a:r>
            <a:endParaRPr lang="en-US" altLang="ja-JP" sz="2400" b="1" dirty="0">
              <a:solidFill>
                <a:srgbClr val="0000FF"/>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1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若手医師</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1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留学医師・研究者</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28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助教から学長</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r>
              <a:rPr lang="ja-JP" altLang="en-US" sz="2400" b="1" dirty="0">
                <a:solidFill>
                  <a:srgbClr val="FF0000"/>
                </a:solidFill>
                <a:latin typeface="ＭＳ Ｐゴシック" panose="020B0600070205080204" pitchFamily="50" charset="-128"/>
                <a:ea typeface="ＭＳ Ｐゴシック" panose="020B0600070205080204" pitchFamily="50" charset="-128"/>
              </a:rPr>
              <a:t>医学生から教授</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pPr algn="r">
              <a:lnSpc>
                <a:spcPct val="150000"/>
              </a:lnSpc>
            </a:pPr>
            <a:endParaRPr lang="ja-JP" altLang="en-US" sz="2400" dirty="0">
              <a:solidFill>
                <a:srgbClr val="FF0000"/>
              </a:solidFill>
            </a:endParaRPr>
          </a:p>
        </p:txBody>
      </p:sp>
    </p:spTree>
    <p:extLst>
      <p:ext uri="{BB962C8B-B14F-4D97-AF65-F5344CB8AC3E}">
        <p14:creationId xmlns:p14="http://schemas.microsoft.com/office/powerpoint/2010/main" val="33777460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683568" y="1124744"/>
            <a:ext cx="8534400" cy="5257800"/>
          </a:xfrm>
        </p:spPr>
        <p:txBody>
          <a:bodyPr/>
          <a:lstStyle/>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400" b="1" dirty="0">
              <a:latin typeface="ＭＳ Ｐゴシック" panose="020B0600070205080204" pitchFamily="50" charset="-128"/>
              <a:ea typeface="ＭＳ Ｐゴシック" panose="020B0600070205080204" pitchFamily="50" charset="-128"/>
            </a:endParaRPr>
          </a:p>
        </p:txBody>
      </p:sp>
      <p:sp>
        <p:nvSpPr>
          <p:cNvPr id="6" name="テキスト ボックス 3">
            <a:extLst>
              <a:ext uri="{FF2B5EF4-FFF2-40B4-BE49-F238E27FC236}">
                <a16:creationId xmlns:a16="http://schemas.microsoft.com/office/drawing/2014/main" id="{2063A51E-5657-491F-8C74-417811436774}"/>
              </a:ext>
            </a:extLst>
          </p:cNvPr>
          <p:cNvSpPr txBox="1">
            <a:spLocks noChangeArrowheads="1"/>
          </p:cNvSpPr>
          <p:nvPr/>
        </p:nvSpPr>
        <p:spPr bwMode="auto">
          <a:xfrm>
            <a:off x="0" y="116632"/>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b="1" dirty="0">
                <a:solidFill>
                  <a:srgbClr val="0000CC"/>
                </a:solidFill>
                <a:latin typeface="+mj-ea"/>
                <a:ea typeface="+mj-ea"/>
              </a:rPr>
              <a:t>近大医学留学</a:t>
            </a:r>
            <a:endParaRPr lang="en-US" altLang="ja-JP" b="1" dirty="0">
              <a:solidFill>
                <a:srgbClr val="0000CC"/>
              </a:solidFill>
              <a:latin typeface="+mj-ea"/>
              <a:ea typeface="+mj-ea"/>
            </a:endParaRPr>
          </a:p>
          <a:p>
            <a:pPr algn="ctr" eaLnBrk="1" hangingPunct="1">
              <a:spcBef>
                <a:spcPct val="0"/>
              </a:spcBef>
              <a:buFontTx/>
              <a:buNone/>
            </a:pPr>
            <a:r>
              <a:rPr lang="ja-JP" altLang="en-US" b="1" dirty="0">
                <a:solidFill>
                  <a:srgbClr val="0000CC"/>
                </a:solidFill>
                <a:latin typeface="+mj-ea"/>
                <a:ea typeface="+mj-ea"/>
              </a:rPr>
              <a:t>ロンドン研修プログラム</a:t>
            </a:r>
            <a:endParaRPr lang="en-US" altLang="ja-JP" b="1" dirty="0">
              <a:solidFill>
                <a:srgbClr val="0000CC"/>
              </a:solidFill>
              <a:latin typeface="+mj-ea"/>
              <a:ea typeface="+mj-ea"/>
            </a:endParaRPr>
          </a:p>
        </p:txBody>
      </p:sp>
      <p:pic>
        <p:nvPicPr>
          <p:cNvPr id="3" name="図 2">
            <a:extLst>
              <a:ext uri="{FF2B5EF4-FFF2-40B4-BE49-F238E27FC236}">
                <a16:creationId xmlns:a16="http://schemas.microsoft.com/office/drawing/2014/main" id="{A604D408-B510-4956-A408-DF14E30D3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276" y="1353089"/>
            <a:ext cx="4011101" cy="5350548"/>
          </a:xfrm>
          <a:prstGeom prst="rect">
            <a:avLst/>
          </a:prstGeom>
        </p:spPr>
      </p:pic>
      <p:pic>
        <p:nvPicPr>
          <p:cNvPr id="5" name="図 4">
            <a:extLst>
              <a:ext uri="{FF2B5EF4-FFF2-40B4-BE49-F238E27FC236}">
                <a16:creationId xmlns:a16="http://schemas.microsoft.com/office/drawing/2014/main" id="{0850D414-6ABF-4378-906D-53B0C56D1A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782" y="1353089"/>
            <a:ext cx="4305994" cy="3228039"/>
          </a:xfrm>
          <a:prstGeom prst="rect">
            <a:avLst/>
          </a:prstGeom>
        </p:spPr>
      </p:pic>
      <p:sp>
        <p:nvSpPr>
          <p:cNvPr id="8" name="Rectangle 3">
            <a:extLst>
              <a:ext uri="{FF2B5EF4-FFF2-40B4-BE49-F238E27FC236}">
                <a16:creationId xmlns:a16="http://schemas.microsoft.com/office/drawing/2014/main" id="{1F860E6F-2901-488F-8B10-5652F145C128}"/>
              </a:ext>
            </a:extLst>
          </p:cNvPr>
          <p:cNvSpPr txBox="1">
            <a:spLocks noChangeArrowheads="1"/>
          </p:cNvSpPr>
          <p:nvPr/>
        </p:nvSpPr>
        <p:spPr bwMode="auto">
          <a:xfrm>
            <a:off x="4554151" y="4888175"/>
            <a:ext cx="45234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88" indent="-342888" algn="l" rtl="0" eaLnBrk="0" fontAlgn="base" hangingPunct="0">
              <a:spcBef>
                <a:spcPct val="20000"/>
              </a:spcBef>
              <a:spcAft>
                <a:spcPct val="0"/>
              </a:spcAft>
              <a:buChar char="•"/>
              <a:defRPr kumimoji="1" sz="3200">
                <a:solidFill>
                  <a:schemeClr val="tx1"/>
                </a:solidFill>
                <a:latin typeface="+mn-lt"/>
                <a:ea typeface="+mn-ea"/>
                <a:cs typeface="+mn-cs"/>
              </a:defRPr>
            </a:lvl1pPr>
            <a:lvl2pPr marL="742923" indent="-285739" algn="l" rtl="0" eaLnBrk="0" fontAlgn="base" hangingPunct="0">
              <a:spcBef>
                <a:spcPct val="20000"/>
              </a:spcBef>
              <a:spcAft>
                <a:spcPct val="0"/>
              </a:spcAft>
              <a:buChar char="–"/>
              <a:defRPr kumimoji="1" sz="2800">
                <a:solidFill>
                  <a:schemeClr val="tx1"/>
                </a:solidFill>
                <a:latin typeface="+mn-lt"/>
                <a:ea typeface="+mn-ea"/>
              </a:defRPr>
            </a:lvl2pPr>
            <a:lvl3pPr marL="1142957" indent="-228591" algn="l" rtl="0" eaLnBrk="0" fontAlgn="base" hangingPunct="0">
              <a:spcBef>
                <a:spcPct val="20000"/>
              </a:spcBef>
              <a:spcAft>
                <a:spcPct val="0"/>
              </a:spcAft>
              <a:buChar char="•"/>
              <a:defRPr kumimoji="1" sz="2400">
                <a:solidFill>
                  <a:schemeClr val="tx1"/>
                </a:solidFill>
                <a:latin typeface="+mn-lt"/>
                <a:ea typeface="+mn-ea"/>
              </a:defRPr>
            </a:lvl3pPr>
            <a:lvl4pPr marL="1600141" indent="-228591" algn="l" rtl="0" eaLnBrk="0" fontAlgn="base" hangingPunct="0">
              <a:spcBef>
                <a:spcPct val="20000"/>
              </a:spcBef>
              <a:spcAft>
                <a:spcPct val="0"/>
              </a:spcAft>
              <a:buChar char="–"/>
              <a:defRPr kumimoji="1" sz="2000">
                <a:solidFill>
                  <a:schemeClr val="tx1"/>
                </a:solidFill>
                <a:latin typeface="+mn-lt"/>
                <a:ea typeface="+mn-ea"/>
              </a:defRPr>
            </a:lvl4pPr>
            <a:lvl5pPr marL="2057324" indent="-228591" algn="l" rtl="0" eaLnBrk="0" fontAlgn="base" hangingPunct="0">
              <a:spcBef>
                <a:spcPct val="20000"/>
              </a:spcBef>
              <a:spcAft>
                <a:spcPct val="0"/>
              </a:spcAft>
              <a:buChar char="»"/>
              <a:defRPr kumimoji="1" sz="2000">
                <a:solidFill>
                  <a:schemeClr val="tx1"/>
                </a:solidFill>
                <a:latin typeface="+mn-lt"/>
                <a:ea typeface="+mn-ea"/>
              </a:defRPr>
            </a:lvl5pPr>
            <a:lvl6pPr marL="2514509" indent="-228591" algn="l" rtl="0" fontAlgn="base">
              <a:spcBef>
                <a:spcPct val="20000"/>
              </a:spcBef>
              <a:spcAft>
                <a:spcPct val="0"/>
              </a:spcAft>
              <a:buChar char="»"/>
              <a:defRPr kumimoji="1" sz="2000">
                <a:solidFill>
                  <a:schemeClr val="tx1"/>
                </a:solidFill>
                <a:latin typeface="+mn-lt"/>
                <a:ea typeface="+mn-ea"/>
              </a:defRPr>
            </a:lvl6pPr>
            <a:lvl7pPr marL="2971690" indent="-228591" algn="l" rtl="0" fontAlgn="base">
              <a:spcBef>
                <a:spcPct val="20000"/>
              </a:spcBef>
              <a:spcAft>
                <a:spcPct val="0"/>
              </a:spcAft>
              <a:buChar char="»"/>
              <a:defRPr kumimoji="1" sz="2000">
                <a:solidFill>
                  <a:schemeClr val="tx1"/>
                </a:solidFill>
                <a:latin typeface="+mn-lt"/>
                <a:ea typeface="+mn-ea"/>
              </a:defRPr>
            </a:lvl7pPr>
            <a:lvl8pPr marL="3428873" indent="-228591" algn="l" rtl="0" fontAlgn="base">
              <a:spcBef>
                <a:spcPct val="20000"/>
              </a:spcBef>
              <a:spcAft>
                <a:spcPct val="0"/>
              </a:spcAft>
              <a:buChar char="»"/>
              <a:defRPr kumimoji="1" sz="2000">
                <a:solidFill>
                  <a:schemeClr val="tx1"/>
                </a:solidFill>
                <a:latin typeface="+mn-lt"/>
                <a:ea typeface="+mn-ea"/>
              </a:defRPr>
            </a:lvl8pPr>
            <a:lvl9pPr marL="3886055" indent="-228591" algn="l" rtl="0" fontAlgn="base">
              <a:spcBef>
                <a:spcPct val="20000"/>
              </a:spcBef>
              <a:spcAft>
                <a:spcPct val="0"/>
              </a:spcAft>
              <a:buChar char="»"/>
              <a:defRPr kumimoji="1" sz="2000">
                <a:solidFill>
                  <a:schemeClr val="tx1"/>
                </a:solidFill>
                <a:latin typeface="+mn-lt"/>
                <a:ea typeface="+mn-ea"/>
              </a:defRPr>
            </a:lvl9pPr>
          </a:lstStyle>
          <a:p>
            <a:pPr>
              <a:buClr>
                <a:srgbClr val="FF0000"/>
              </a:buClr>
              <a:buFont typeface="Wingdings" panose="05000000000000000000" pitchFamily="2" charset="2"/>
              <a:buChar char="l"/>
            </a:pPr>
            <a:r>
              <a:rPr lang="ja-JP" altLang="en-US" sz="2000" b="1" kern="0" dirty="0">
                <a:latin typeface="ＭＳ Ｐゴシック" panose="020B0600070205080204" pitchFamily="50" charset="-128"/>
                <a:ea typeface="ＭＳ Ｐゴシック" panose="020B0600070205080204" pitchFamily="50" charset="-128"/>
              </a:rPr>
              <a:t>第</a:t>
            </a:r>
            <a:r>
              <a:rPr lang="en-US" altLang="ja-JP" sz="2000" b="1" kern="0" dirty="0">
                <a:latin typeface="ＭＳ Ｐゴシック" panose="020B0600070205080204" pitchFamily="50" charset="-128"/>
                <a:ea typeface="ＭＳ Ｐゴシック" panose="020B0600070205080204" pitchFamily="50" charset="-128"/>
              </a:rPr>
              <a:t>1</a:t>
            </a:r>
            <a:r>
              <a:rPr lang="ja-JP" altLang="en-US" sz="2000" b="1" kern="0" dirty="0">
                <a:latin typeface="ＭＳ Ｐゴシック" panose="020B0600070205080204" pitchFamily="50" charset="-128"/>
                <a:ea typeface="ＭＳ Ｐゴシック" panose="020B0600070205080204" pitchFamily="50" charset="-128"/>
              </a:rPr>
              <a:t>回　</a:t>
            </a:r>
            <a:r>
              <a:rPr lang="en-US" altLang="ja-JP" sz="2000" b="1" kern="0" dirty="0">
                <a:latin typeface="ＭＳ Ｐゴシック" panose="020B0600070205080204" pitchFamily="50" charset="-128"/>
                <a:ea typeface="ＭＳ Ｐゴシック" panose="020B0600070205080204" pitchFamily="50" charset="-128"/>
              </a:rPr>
              <a:t>2017</a:t>
            </a:r>
            <a:r>
              <a:rPr lang="ja-JP" altLang="en-US" sz="2000" b="1" kern="0" dirty="0">
                <a:latin typeface="ＭＳ Ｐゴシック" panose="020B0600070205080204" pitchFamily="50" charset="-128"/>
                <a:ea typeface="ＭＳ Ｐゴシック" panose="020B0600070205080204" pitchFamily="50" charset="-128"/>
              </a:rPr>
              <a:t>年　前田華菜　他１名（近畿大医学雑誌　第</a:t>
            </a:r>
            <a:r>
              <a:rPr lang="en-US" altLang="ja-JP" sz="2000" b="1" kern="0" dirty="0">
                <a:latin typeface="ＭＳ Ｐゴシック" panose="020B0600070205080204" pitchFamily="50" charset="-128"/>
                <a:ea typeface="ＭＳ Ｐゴシック" panose="020B0600070205080204" pitchFamily="50" charset="-128"/>
              </a:rPr>
              <a:t>42</a:t>
            </a:r>
            <a:r>
              <a:rPr lang="ja-JP" altLang="en-US" sz="2000" b="1" kern="0" dirty="0">
                <a:latin typeface="ＭＳ Ｐゴシック" panose="020B0600070205080204" pitchFamily="50" charset="-128"/>
                <a:ea typeface="ＭＳ Ｐゴシック" panose="020B0600070205080204" pitchFamily="50" charset="-128"/>
              </a:rPr>
              <a:t>巻</a:t>
            </a:r>
            <a:r>
              <a:rPr lang="en-US" altLang="ja-JP" sz="2000" b="1" kern="0" dirty="0">
                <a:latin typeface="ＭＳ Ｐゴシック" panose="020B0600070205080204" pitchFamily="50" charset="-128"/>
                <a:ea typeface="ＭＳ Ｐゴシック" panose="020B0600070205080204" pitchFamily="50" charset="-128"/>
              </a:rPr>
              <a:t>1,2</a:t>
            </a:r>
            <a:r>
              <a:rPr lang="ja-JP" altLang="en-US" sz="2000" b="1" kern="0" dirty="0">
                <a:latin typeface="ＭＳ Ｐゴシック" panose="020B0600070205080204" pitchFamily="50" charset="-128"/>
                <a:ea typeface="ＭＳ Ｐゴシック" panose="020B0600070205080204" pitchFamily="50" charset="-128"/>
              </a:rPr>
              <a:t>号　</a:t>
            </a:r>
            <a:r>
              <a:rPr lang="en-US" altLang="ja-JP" sz="2000" b="1" kern="0" dirty="0">
                <a:latin typeface="ＭＳ Ｐゴシック" panose="020B0600070205080204" pitchFamily="50" charset="-128"/>
                <a:ea typeface="ＭＳ Ｐゴシック" panose="020B0600070205080204" pitchFamily="50" charset="-128"/>
              </a:rPr>
              <a:t>41-45</a:t>
            </a:r>
            <a:r>
              <a:rPr lang="ja-JP" altLang="en-US" sz="2000" b="1" kern="0" dirty="0" err="1">
                <a:latin typeface="ＭＳ Ｐゴシック" panose="020B0600070205080204" pitchFamily="50" charset="-128"/>
                <a:ea typeface="ＭＳ Ｐゴシック" panose="020B0600070205080204" pitchFamily="50" charset="-128"/>
              </a:rPr>
              <a:t>、</a:t>
            </a:r>
            <a:r>
              <a:rPr lang="en-US" altLang="ja-JP" sz="2000" b="1" kern="0" dirty="0">
                <a:latin typeface="ＭＳ Ｐゴシック" panose="020B0600070205080204" pitchFamily="50" charset="-128"/>
                <a:ea typeface="ＭＳ Ｐゴシック" panose="020B0600070205080204" pitchFamily="50" charset="-128"/>
              </a:rPr>
              <a:t>2015</a:t>
            </a:r>
            <a:r>
              <a:rPr lang="ja-JP" altLang="en-US" sz="2000" b="1" kern="0" dirty="0">
                <a:latin typeface="ＭＳ Ｐゴシック" panose="020B0600070205080204" pitchFamily="50" charset="-128"/>
                <a:ea typeface="ＭＳ Ｐゴシック" panose="020B0600070205080204" pitchFamily="50" charset="-128"/>
              </a:rPr>
              <a:t>）</a:t>
            </a:r>
            <a:endParaRPr lang="en-US" altLang="ja-JP" sz="2000" b="1" kern="0" dirty="0">
              <a:latin typeface="ＭＳ Ｐゴシック" panose="020B0600070205080204" pitchFamily="50" charset="-128"/>
              <a:ea typeface="ＭＳ Ｐゴシック" panose="020B0600070205080204" pitchFamily="50" charset="-128"/>
            </a:endParaRPr>
          </a:p>
          <a:p>
            <a:pPr>
              <a:buClr>
                <a:srgbClr val="FF0000"/>
              </a:buClr>
              <a:buFont typeface="Wingdings" panose="05000000000000000000" pitchFamily="2" charset="2"/>
              <a:buChar char="l"/>
            </a:pPr>
            <a:r>
              <a:rPr lang="ja-JP" altLang="en-US" sz="2000" b="1" kern="0" dirty="0">
                <a:latin typeface="ＭＳ Ｐゴシック" panose="020B0600070205080204" pitchFamily="50" charset="-128"/>
                <a:ea typeface="ＭＳ Ｐゴシック" panose="020B0600070205080204" pitchFamily="50" charset="-128"/>
              </a:rPr>
              <a:t>第</a:t>
            </a:r>
            <a:r>
              <a:rPr lang="en-US" altLang="ja-JP" sz="2000" b="1" kern="0" dirty="0">
                <a:latin typeface="ＭＳ Ｐゴシック" panose="020B0600070205080204" pitchFamily="50" charset="-128"/>
                <a:ea typeface="ＭＳ Ｐゴシック" panose="020B0600070205080204" pitchFamily="50" charset="-128"/>
              </a:rPr>
              <a:t>2</a:t>
            </a:r>
            <a:r>
              <a:rPr lang="ja-JP" altLang="en-US" sz="2000" b="1" kern="0" dirty="0">
                <a:latin typeface="ＭＳ Ｐゴシック" panose="020B0600070205080204" pitchFamily="50" charset="-128"/>
                <a:ea typeface="ＭＳ Ｐゴシック" panose="020B0600070205080204" pitchFamily="50" charset="-128"/>
              </a:rPr>
              <a:t>回　</a:t>
            </a:r>
            <a:r>
              <a:rPr lang="en-US" altLang="ja-JP" sz="2000" b="1" kern="0" dirty="0">
                <a:latin typeface="ＭＳ Ｐゴシック" panose="020B0600070205080204" pitchFamily="50" charset="-128"/>
                <a:ea typeface="ＭＳ Ｐゴシック" panose="020B0600070205080204" pitchFamily="50" charset="-128"/>
              </a:rPr>
              <a:t>2018</a:t>
            </a:r>
            <a:r>
              <a:rPr lang="ja-JP" altLang="en-US" sz="2000" b="1" kern="0" dirty="0">
                <a:latin typeface="ＭＳ Ｐゴシック" panose="020B0600070205080204" pitchFamily="50" charset="-128"/>
                <a:ea typeface="ＭＳ Ｐゴシック" panose="020B0600070205080204" pitchFamily="50" charset="-128"/>
              </a:rPr>
              <a:t>年　</a:t>
            </a:r>
            <a:r>
              <a:rPr lang="en-US" altLang="ja-JP" sz="2000" b="1" kern="0" dirty="0">
                <a:latin typeface="ＭＳ Ｐゴシック" panose="020B0600070205080204" pitchFamily="50" charset="-128"/>
                <a:ea typeface="ＭＳ Ｐゴシック" panose="020B0600070205080204" pitchFamily="50" charset="-128"/>
              </a:rPr>
              <a:t>3</a:t>
            </a:r>
            <a:r>
              <a:rPr lang="ja-JP" altLang="en-US" sz="2000" b="1" kern="0" dirty="0">
                <a:latin typeface="ＭＳ Ｐゴシック" panose="020B0600070205080204" pitchFamily="50" charset="-128"/>
                <a:ea typeface="ＭＳ Ｐゴシック" panose="020B0600070205080204" pitchFamily="50" charset="-128"/>
              </a:rPr>
              <a:t>名（近畿大医学雑誌　第</a:t>
            </a:r>
            <a:r>
              <a:rPr lang="en-US" altLang="ja-JP" sz="2000" b="1" kern="0" dirty="0">
                <a:latin typeface="ＭＳ Ｐゴシック" panose="020B0600070205080204" pitchFamily="50" charset="-128"/>
                <a:ea typeface="ＭＳ Ｐゴシック" panose="020B0600070205080204" pitchFamily="50" charset="-128"/>
              </a:rPr>
              <a:t>43</a:t>
            </a:r>
            <a:r>
              <a:rPr lang="ja-JP" altLang="en-US" sz="2000" b="1" kern="0" dirty="0">
                <a:latin typeface="ＭＳ Ｐゴシック" panose="020B0600070205080204" pitchFamily="50" charset="-128"/>
                <a:ea typeface="ＭＳ Ｐゴシック" panose="020B0600070205080204" pitchFamily="50" charset="-128"/>
              </a:rPr>
              <a:t>巻</a:t>
            </a:r>
            <a:r>
              <a:rPr lang="en-US" altLang="ja-JP" sz="2000" b="1" kern="0" dirty="0">
                <a:latin typeface="ＭＳ Ｐゴシック" panose="020B0600070205080204" pitchFamily="50" charset="-128"/>
                <a:ea typeface="ＭＳ Ｐゴシック" panose="020B0600070205080204" pitchFamily="50" charset="-128"/>
              </a:rPr>
              <a:t>1,2</a:t>
            </a:r>
            <a:r>
              <a:rPr lang="ja-JP" altLang="en-US" sz="2000" b="1" kern="0" dirty="0">
                <a:latin typeface="ＭＳ Ｐゴシック" panose="020B0600070205080204" pitchFamily="50" charset="-128"/>
                <a:ea typeface="ＭＳ Ｐゴシック" panose="020B0600070205080204" pitchFamily="50" charset="-128"/>
              </a:rPr>
              <a:t>号　</a:t>
            </a:r>
            <a:r>
              <a:rPr lang="en-US" altLang="ja-JP" sz="2000" b="1" kern="0" dirty="0">
                <a:latin typeface="ＭＳ Ｐゴシック" panose="020B0600070205080204" pitchFamily="50" charset="-128"/>
                <a:ea typeface="ＭＳ Ｐゴシック" panose="020B0600070205080204" pitchFamily="50" charset="-128"/>
              </a:rPr>
              <a:t>87-88</a:t>
            </a:r>
            <a:r>
              <a:rPr lang="ja-JP" altLang="en-US" sz="2000" b="1" kern="0" dirty="0" err="1">
                <a:latin typeface="ＭＳ Ｐゴシック" panose="020B0600070205080204" pitchFamily="50" charset="-128"/>
                <a:ea typeface="ＭＳ Ｐゴシック" panose="020B0600070205080204" pitchFamily="50" charset="-128"/>
              </a:rPr>
              <a:t>、</a:t>
            </a:r>
            <a:r>
              <a:rPr lang="en-US" altLang="ja-JP" sz="2000" b="1" kern="0" dirty="0">
                <a:latin typeface="ＭＳ Ｐゴシック" panose="020B0600070205080204" pitchFamily="50" charset="-128"/>
                <a:ea typeface="ＭＳ Ｐゴシック" panose="020B0600070205080204" pitchFamily="50" charset="-128"/>
              </a:rPr>
              <a:t>2018</a:t>
            </a:r>
            <a:r>
              <a:rPr lang="ja-JP" altLang="en-US" sz="2000" b="1" kern="0" dirty="0">
                <a:latin typeface="ＭＳ Ｐゴシック" panose="020B0600070205080204" pitchFamily="50" charset="-128"/>
                <a:ea typeface="ＭＳ Ｐゴシック" panose="020B0600070205080204" pitchFamily="50" charset="-128"/>
              </a:rPr>
              <a:t>）</a:t>
            </a:r>
            <a:endParaRPr lang="en-US" altLang="ja-JP" sz="2000" b="1" kern="0" dirty="0">
              <a:latin typeface="ＭＳ Ｐゴシック" panose="020B0600070205080204" pitchFamily="50" charset="-128"/>
              <a:ea typeface="ＭＳ Ｐゴシック" panose="020B0600070205080204" pitchFamily="50" charset="-128"/>
            </a:endParaRPr>
          </a:p>
          <a:p>
            <a:pPr marL="0" indent="0">
              <a:lnSpc>
                <a:spcPct val="150000"/>
              </a:lnSpc>
              <a:buClr>
                <a:srgbClr val="FF0000"/>
              </a:buClr>
              <a:buNone/>
            </a:pPr>
            <a:endParaRPr lang="en-US" altLang="ja-JP" sz="2000" b="1" kern="0" dirty="0">
              <a:latin typeface="ＭＳ Ｐゴシック" panose="020B0600070205080204" pitchFamily="50" charset="-128"/>
              <a:ea typeface="ＭＳ Ｐゴシック" panose="020B0600070205080204" pitchFamily="50" charset="-128"/>
            </a:endParaRPr>
          </a:p>
          <a:p>
            <a:pPr marL="0" indent="0">
              <a:lnSpc>
                <a:spcPct val="150000"/>
              </a:lnSpc>
              <a:buClr>
                <a:srgbClr val="FF0000"/>
              </a:buClr>
              <a:buNone/>
            </a:pPr>
            <a:endParaRPr lang="en-US" altLang="ja-JP" sz="2000" b="1" kern="0" dirty="0">
              <a:solidFill>
                <a:srgbClr val="FF0000"/>
              </a:solidFill>
              <a:latin typeface="ＭＳ Ｐゴシック" panose="020B0600070205080204" pitchFamily="50" charset="-128"/>
              <a:ea typeface="ＭＳ Ｐゴシック" panose="020B0600070205080204" pitchFamily="50" charset="-128"/>
            </a:endParaRPr>
          </a:p>
          <a:p>
            <a:pPr marL="0" indent="0">
              <a:buFontTx/>
              <a:buNone/>
            </a:pPr>
            <a:endParaRPr lang="en-US" altLang="ja-JP" sz="2000" b="1" kern="0"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
            </a:pPr>
            <a:endParaRPr lang="en-US" altLang="ja-JP" sz="2000" b="1" kern="0" dirty="0">
              <a:latin typeface="ＭＳ Ｐゴシック" panose="020B0600070205080204" pitchFamily="50" charset="-128"/>
              <a:ea typeface="ＭＳ Ｐゴシック" panose="020B0600070205080204" pitchFamily="50" charset="-128"/>
            </a:endParaRPr>
          </a:p>
        </p:txBody>
      </p:sp>
      <p:pic>
        <p:nvPicPr>
          <p:cNvPr id="4" name="図 3">
            <a:extLst>
              <a:ext uri="{FF2B5EF4-FFF2-40B4-BE49-F238E27FC236}">
                <a16:creationId xmlns:a16="http://schemas.microsoft.com/office/drawing/2014/main" id="{3AC23E68-BA10-4C79-B33B-B5050CC0EE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8650" y="35436"/>
            <a:ext cx="1259632" cy="1259632"/>
          </a:xfrm>
          <a:prstGeom prst="rect">
            <a:avLst/>
          </a:prstGeom>
        </p:spPr>
      </p:pic>
    </p:spTree>
    <p:extLst>
      <p:ext uri="{BB962C8B-B14F-4D97-AF65-F5344CB8AC3E}">
        <p14:creationId xmlns:p14="http://schemas.microsoft.com/office/powerpoint/2010/main" val="28473476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QR コード&#10;&#10;自動的に生成された説明">
            <a:extLst>
              <a:ext uri="{FF2B5EF4-FFF2-40B4-BE49-F238E27FC236}">
                <a16:creationId xmlns:a16="http://schemas.microsoft.com/office/drawing/2014/main" id="{026ACB97-05FC-F855-6129-40456FEB3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1948515"/>
            <a:ext cx="1587673" cy="1587673"/>
          </a:xfrm>
          <a:prstGeom prst="rect">
            <a:avLst/>
          </a:prstGeom>
        </p:spPr>
      </p:pic>
      <p:sp>
        <p:nvSpPr>
          <p:cNvPr id="3" name="コンテンツ プレースホルダー 2">
            <a:extLst>
              <a:ext uri="{FF2B5EF4-FFF2-40B4-BE49-F238E27FC236}">
                <a16:creationId xmlns:a16="http://schemas.microsoft.com/office/drawing/2014/main" id="{7C740EB5-E620-4CD5-BD10-C0D0CC8BB248}"/>
              </a:ext>
            </a:extLst>
          </p:cNvPr>
          <p:cNvSpPr>
            <a:spLocks noGrp="1"/>
          </p:cNvSpPr>
          <p:nvPr>
            <p:ph idx="1"/>
          </p:nvPr>
        </p:nvSpPr>
        <p:spPr>
          <a:xfrm>
            <a:off x="419099" y="1395057"/>
            <a:ext cx="7772401" cy="4114800"/>
          </a:xfrm>
        </p:spPr>
        <p:txBody>
          <a:bodyPr/>
          <a:lstStyle/>
          <a:p>
            <a:pPr>
              <a:buClr>
                <a:srgbClr val="FF0000"/>
              </a:buClr>
              <a:buFont typeface="Wingdings" panose="05000000000000000000" pitchFamily="2" charset="2"/>
              <a:buChar char="l"/>
            </a:pPr>
            <a:r>
              <a:rPr lang="ja-JP" altLang="en-US" sz="2800" b="1" dirty="0">
                <a:latin typeface="+mj-ea"/>
                <a:ea typeface="+mj-ea"/>
              </a:rPr>
              <a:t>「すべての医学生がグローバルヘルスのために団結し、将来の医療において地域、そして世界で活躍できるリーダーを育成する」</a:t>
            </a:r>
            <a:endParaRPr lang="en-US" altLang="ja-JP" sz="2800" b="1" dirty="0">
              <a:latin typeface="+mj-ea"/>
              <a:ea typeface="+mj-ea"/>
            </a:endParaRPr>
          </a:p>
          <a:p>
            <a:pPr>
              <a:buClr>
                <a:srgbClr val="FF0000"/>
              </a:buClr>
              <a:buFont typeface="Wingdings" panose="05000000000000000000" pitchFamily="2" charset="2"/>
              <a:buChar char="l"/>
            </a:pPr>
            <a:r>
              <a:rPr kumimoji="1" lang="en-US" altLang="ja-JP" sz="2800" b="1" dirty="0">
                <a:latin typeface="+mj-ea"/>
                <a:ea typeface="+mj-ea"/>
              </a:rPr>
              <a:t>141</a:t>
            </a:r>
            <a:r>
              <a:rPr kumimoji="1" lang="ja-JP" altLang="en-US" sz="2800" b="1" dirty="0">
                <a:latin typeface="+mj-ea"/>
                <a:ea typeface="+mj-ea"/>
              </a:rPr>
              <a:t>ヵ国、</a:t>
            </a:r>
            <a:r>
              <a:rPr kumimoji="1" lang="en-US" altLang="ja-JP" sz="2800" b="1" dirty="0">
                <a:latin typeface="+mj-ea"/>
                <a:ea typeface="+mj-ea"/>
              </a:rPr>
              <a:t>130</a:t>
            </a:r>
            <a:r>
              <a:rPr kumimoji="1" lang="ja-JP" altLang="en-US" sz="2800" b="1" dirty="0">
                <a:latin typeface="+mj-ea"/>
                <a:ea typeface="+mj-ea"/>
              </a:rPr>
              <a:t>万医学生</a:t>
            </a:r>
            <a:endParaRPr kumimoji="1" lang="en-US" altLang="ja-JP" sz="2800" b="1" dirty="0">
              <a:latin typeface="+mj-ea"/>
              <a:ea typeface="+mj-ea"/>
            </a:endParaRPr>
          </a:p>
          <a:p>
            <a:pPr>
              <a:buClr>
                <a:srgbClr val="FF0000"/>
              </a:buClr>
              <a:buFont typeface="Wingdings" panose="05000000000000000000" pitchFamily="2" charset="2"/>
              <a:buChar char="l"/>
            </a:pPr>
            <a:r>
              <a:rPr lang="en-US" altLang="ja-JP" sz="2800" b="1" dirty="0">
                <a:latin typeface="+mj-ea"/>
                <a:ea typeface="+mj-ea"/>
              </a:rPr>
              <a:t>IFMSA-</a:t>
            </a:r>
            <a:r>
              <a:rPr lang="ja-JP" altLang="en-US" sz="2800" b="1" dirty="0">
                <a:latin typeface="+mj-ea"/>
                <a:ea typeface="+mj-ea"/>
              </a:rPr>
              <a:t>ジャパン　日本支部　</a:t>
            </a:r>
            <a:r>
              <a:rPr lang="en-US" altLang="ja-JP" sz="2800" b="1" dirty="0">
                <a:latin typeface="+mj-ea"/>
                <a:ea typeface="+mj-ea"/>
              </a:rPr>
              <a:t>52</a:t>
            </a:r>
            <a:r>
              <a:rPr lang="ja-JP" altLang="en-US" sz="2800" b="1" dirty="0">
                <a:latin typeface="+mj-ea"/>
                <a:ea typeface="+mj-ea"/>
              </a:rPr>
              <a:t>校　　　「社会貢献や国際社会とのつながりの下、幅広い視野をもった医療人を育成し、よりよい社会を目指す」</a:t>
            </a:r>
            <a:endParaRPr lang="en-US" altLang="ja-JP" sz="2800" b="1" dirty="0">
              <a:latin typeface="+mj-ea"/>
              <a:ea typeface="+mj-ea"/>
            </a:endParaRPr>
          </a:p>
          <a:p>
            <a:pPr>
              <a:buClr>
                <a:srgbClr val="FF0000"/>
              </a:buClr>
              <a:buFont typeface="Wingdings" panose="05000000000000000000" pitchFamily="2" charset="2"/>
              <a:buChar char="l"/>
            </a:pPr>
            <a:r>
              <a:rPr lang="ja-JP" altLang="en-US" sz="2800" b="1" dirty="0">
                <a:latin typeface="+mj-ea"/>
                <a:ea typeface="+mj-ea"/>
              </a:rPr>
              <a:t>基礎研究交換留学：日本</a:t>
            </a:r>
            <a:r>
              <a:rPr lang="en-US" altLang="ja-JP" sz="2800" b="1" dirty="0">
                <a:latin typeface="+mj-ea"/>
                <a:ea typeface="+mj-ea"/>
              </a:rPr>
              <a:t>45</a:t>
            </a:r>
            <a:r>
              <a:rPr lang="ja-JP" altLang="en-US" sz="2800" b="1" dirty="0">
                <a:latin typeface="+mj-ea"/>
                <a:ea typeface="+mj-ea"/>
              </a:rPr>
              <a:t>名</a:t>
            </a:r>
            <a:r>
              <a:rPr lang="en-US" altLang="ja-JP" sz="2800" b="1" dirty="0">
                <a:latin typeface="+mj-ea"/>
                <a:ea typeface="+mj-ea"/>
              </a:rPr>
              <a:t>/</a:t>
            </a:r>
            <a:r>
              <a:rPr lang="ja-JP" altLang="en-US" sz="2800" b="1" dirty="0">
                <a:latin typeface="+mj-ea"/>
                <a:ea typeface="+mj-ea"/>
              </a:rPr>
              <a:t>年　医学研究</a:t>
            </a:r>
            <a:endParaRPr lang="en-US" altLang="ja-JP" sz="2800" b="1" dirty="0">
              <a:latin typeface="+mj-ea"/>
              <a:ea typeface="+mj-ea"/>
            </a:endParaRPr>
          </a:p>
          <a:p>
            <a:pPr>
              <a:buClr>
                <a:srgbClr val="FF0000"/>
              </a:buClr>
              <a:buFont typeface="Wingdings" panose="05000000000000000000" pitchFamily="2" charset="2"/>
              <a:buChar char="l"/>
            </a:pPr>
            <a:r>
              <a:rPr lang="ja-JP" altLang="en-US" sz="2800" b="1" dirty="0">
                <a:latin typeface="+mj-ea"/>
                <a:ea typeface="+mj-ea"/>
              </a:rPr>
              <a:t>臨床交換留学： 日本</a:t>
            </a:r>
            <a:r>
              <a:rPr lang="en-US" altLang="ja-JP" sz="2800" b="1" dirty="0">
                <a:latin typeface="+mj-ea"/>
                <a:ea typeface="+mj-ea"/>
              </a:rPr>
              <a:t>90</a:t>
            </a:r>
            <a:r>
              <a:rPr lang="ja-JP" altLang="en-US" sz="2800" b="1" dirty="0">
                <a:latin typeface="+mj-ea"/>
                <a:ea typeface="+mj-ea"/>
              </a:rPr>
              <a:t>名</a:t>
            </a:r>
            <a:r>
              <a:rPr lang="en-US" altLang="ja-JP" sz="2800" b="1" dirty="0">
                <a:latin typeface="+mj-ea"/>
                <a:ea typeface="+mj-ea"/>
              </a:rPr>
              <a:t>/</a:t>
            </a:r>
            <a:r>
              <a:rPr lang="ja-JP" altLang="en-US" sz="2800" b="1" dirty="0">
                <a:latin typeface="+mj-ea"/>
                <a:ea typeface="+mj-ea"/>
              </a:rPr>
              <a:t>年　病院実習</a:t>
            </a:r>
            <a:endParaRPr lang="en-US" altLang="ja-JP" sz="2800" b="1" dirty="0">
              <a:latin typeface="+mj-ea"/>
              <a:ea typeface="+mj-ea"/>
            </a:endParaRPr>
          </a:p>
          <a:p>
            <a:pPr>
              <a:buClr>
                <a:srgbClr val="FF0000"/>
              </a:buClr>
              <a:buFont typeface="Wingdings" panose="05000000000000000000" pitchFamily="2" charset="2"/>
              <a:buChar char="l"/>
            </a:pPr>
            <a:r>
              <a:rPr lang="ja-JP" altLang="en-US" sz="2800" b="1" dirty="0">
                <a:latin typeface="+mj-ea"/>
                <a:ea typeface="+mj-ea"/>
              </a:rPr>
              <a:t>費用： ８万円　期間： ４週間</a:t>
            </a:r>
            <a:endParaRPr lang="en-US" altLang="ja-JP" sz="2800" b="1" dirty="0">
              <a:latin typeface="+mj-ea"/>
              <a:ea typeface="+mj-ea"/>
            </a:endParaRPr>
          </a:p>
          <a:p>
            <a:pPr>
              <a:buClr>
                <a:srgbClr val="FF0000"/>
              </a:buClr>
              <a:buFont typeface="Wingdings" panose="05000000000000000000" pitchFamily="2" charset="2"/>
              <a:buChar char="l"/>
            </a:pPr>
            <a:r>
              <a:rPr lang="ja-JP" altLang="en-US" sz="2800" b="1" kern="0" dirty="0">
                <a:solidFill>
                  <a:srgbClr val="0000FF"/>
                </a:solidFill>
                <a:latin typeface="+mj-ea"/>
              </a:rPr>
              <a:t>国際医学生連盟防衛医科大学校支部（</a:t>
            </a:r>
            <a:r>
              <a:rPr lang="en-US" altLang="ja-JP" sz="2800" b="1" kern="0" dirty="0">
                <a:solidFill>
                  <a:srgbClr val="0000FF"/>
                </a:solidFill>
                <a:latin typeface="+mj-ea"/>
              </a:rPr>
              <a:t>NAMIA)</a:t>
            </a:r>
            <a:endParaRPr lang="ja-JP" altLang="en-US" sz="2800" b="1" kern="0" dirty="0">
              <a:solidFill>
                <a:srgbClr val="0000FF"/>
              </a:solidFill>
              <a:latin typeface="+mj-ea"/>
            </a:endParaRPr>
          </a:p>
          <a:p>
            <a:pPr>
              <a:buClr>
                <a:srgbClr val="FF0000"/>
              </a:buClr>
              <a:buFont typeface="Wingdings" panose="05000000000000000000" pitchFamily="2" charset="2"/>
              <a:buChar char="l"/>
            </a:pPr>
            <a:endParaRPr lang="en-US" altLang="ja-JP" sz="2800" b="1" dirty="0">
              <a:latin typeface="+mj-ea"/>
              <a:ea typeface="+mj-ea"/>
            </a:endParaRPr>
          </a:p>
        </p:txBody>
      </p:sp>
      <p:sp>
        <p:nvSpPr>
          <p:cNvPr id="4" name="スライド番号プレースホルダー 3">
            <a:extLst>
              <a:ext uri="{FF2B5EF4-FFF2-40B4-BE49-F238E27FC236}">
                <a16:creationId xmlns:a16="http://schemas.microsoft.com/office/drawing/2014/main" id="{975AD51C-E457-4D88-820B-A6838DB5F9A2}"/>
              </a:ext>
            </a:extLst>
          </p:cNvPr>
          <p:cNvSpPr>
            <a:spLocks noGrp="1"/>
          </p:cNvSpPr>
          <p:nvPr>
            <p:ph type="sldNum" sz="quarter" idx="12"/>
          </p:nvPr>
        </p:nvSpPr>
        <p:spPr/>
        <p:txBody>
          <a:bodyPr/>
          <a:lstStyle/>
          <a:p>
            <a:pPr>
              <a:defRPr/>
            </a:pPr>
            <a:fld id="{62A40F47-107D-4008-AA85-B2B639D47E22}" type="slidenum">
              <a:rPr lang="en-US" altLang="ja-JP" smtClean="0"/>
              <a:pPr>
                <a:defRPr/>
              </a:pPr>
              <a:t>71</a:t>
            </a:fld>
            <a:endParaRPr lang="en-US" altLang="ja-JP" dirty="0"/>
          </a:p>
        </p:txBody>
      </p:sp>
      <p:sp>
        <p:nvSpPr>
          <p:cNvPr id="5" name="タイトル 2">
            <a:extLst>
              <a:ext uri="{FF2B5EF4-FFF2-40B4-BE49-F238E27FC236}">
                <a16:creationId xmlns:a16="http://schemas.microsoft.com/office/drawing/2014/main" id="{7546E9B5-65BD-4EFC-8B45-06BA0F7F4C08}"/>
              </a:ext>
            </a:extLst>
          </p:cNvPr>
          <p:cNvSpPr txBox="1">
            <a:spLocks/>
          </p:cNvSpPr>
          <p:nvPr/>
        </p:nvSpPr>
        <p:spPr>
          <a:xfrm>
            <a:off x="382824" y="150627"/>
            <a:ext cx="8352928" cy="642938"/>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r>
              <a:rPr lang="en-US" altLang="ja-JP" sz="3200" b="1" kern="0" dirty="0">
                <a:solidFill>
                  <a:srgbClr val="0000FF"/>
                </a:solidFill>
                <a:latin typeface="+mj-ea"/>
              </a:rPr>
              <a:t>IFMSA</a:t>
            </a:r>
            <a:r>
              <a:rPr lang="ja-JP" altLang="en-US" sz="3200" b="1" kern="0" dirty="0">
                <a:solidFill>
                  <a:srgbClr val="0000FF"/>
                </a:solidFill>
                <a:latin typeface="+mj-ea"/>
              </a:rPr>
              <a:t>　</a:t>
            </a:r>
            <a:r>
              <a:rPr lang="zh-CN" altLang="en-US" sz="3200" b="1" dirty="0">
                <a:solidFill>
                  <a:srgbClr val="0000FF"/>
                </a:solidFill>
                <a:latin typeface="+mj-ea"/>
              </a:rPr>
              <a:t>国際医学生連盟</a:t>
            </a:r>
            <a:r>
              <a:rPr lang="ja-JP" altLang="en-US" sz="3200" b="1" kern="0" dirty="0">
                <a:solidFill>
                  <a:srgbClr val="0000FF"/>
                </a:solidFill>
                <a:latin typeface="+mj-ea"/>
              </a:rPr>
              <a:t>　（</a:t>
            </a:r>
            <a:r>
              <a:rPr lang="en-US" altLang="ja-JP" sz="3200" b="1" dirty="0">
                <a:solidFill>
                  <a:srgbClr val="0000FF"/>
                </a:solidFill>
                <a:latin typeface="+mj-ea"/>
              </a:rPr>
              <a:t>International Federation of Medical Students’ Associations</a:t>
            </a:r>
            <a:r>
              <a:rPr lang="ja-JP" altLang="en-US" sz="3200" b="1" dirty="0">
                <a:solidFill>
                  <a:srgbClr val="0000FF"/>
                </a:solidFill>
                <a:latin typeface="+mj-ea"/>
              </a:rPr>
              <a:t>）</a:t>
            </a:r>
            <a:endParaRPr lang="ja-JP" altLang="en-US" sz="3200" b="1" kern="0" dirty="0">
              <a:solidFill>
                <a:srgbClr val="0000FF"/>
              </a:solidFill>
              <a:latin typeface="+mj-ea"/>
            </a:endParaRPr>
          </a:p>
        </p:txBody>
      </p:sp>
      <p:pic>
        <p:nvPicPr>
          <p:cNvPr id="1026" name="Picture 2" descr="IFMSA-Japan">
            <a:extLst>
              <a:ext uri="{FF2B5EF4-FFF2-40B4-BE49-F238E27FC236}">
                <a16:creationId xmlns:a16="http://schemas.microsoft.com/office/drawing/2014/main" id="{769AF6A3-E3BC-4259-A3DF-2781935D0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2425" y="4880319"/>
            <a:ext cx="1057275"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1897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C740EB5-E620-4CD5-BD10-C0D0CC8BB248}"/>
              </a:ext>
            </a:extLst>
          </p:cNvPr>
          <p:cNvSpPr>
            <a:spLocks noGrp="1"/>
          </p:cNvSpPr>
          <p:nvPr>
            <p:ph idx="1"/>
          </p:nvPr>
        </p:nvSpPr>
        <p:spPr>
          <a:xfrm>
            <a:off x="380660" y="1268760"/>
            <a:ext cx="6135555" cy="4114800"/>
          </a:xfrm>
        </p:spPr>
        <p:txBody>
          <a:bodyPr/>
          <a:lstStyle/>
          <a:p>
            <a:pPr>
              <a:buClr>
                <a:srgbClr val="FF0000"/>
              </a:buClr>
              <a:buFont typeface="Wingdings" panose="05000000000000000000" pitchFamily="2" charset="2"/>
              <a:buChar char="l"/>
            </a:pPr>
            <a:r>
              <a:rPr lang="ja-JP" altLang="en-US" sz="2800" b="1" dirty="0">
                <a:latin typeface="+mj-ea"/>
              </a:rPr>
              <a:t>近畿大学から海外への留学　</a:t>
            </a:r>
            <a:endParaRPr lang="en-US" altLang="ja-JP" sz="2800" b="1" dirty="0">
              <a:latin typeface="+mj-ea"/>
            </a:endParaRPr>
          </a:p>
          <a:p>
            <a:pPr marL="0" indent="0">
              <a:buClr>
                <a:srgbClr val="FF0000"/>
              </a:buClr>
              <a:buNone/>
            </a:pPr>
            <a:r>
              <a:rPr lang="en-US" altLang="ja-JP" sz="2800" b="1" dirty="0">
                <a:latin typeface="+mj-ea"/>
              </a:rPr>
              <a:t>	2019</a:t>
            </a:r>
            <a:r>
              <a:rPr lang="ja-JP" altLang="en-US" sz="2800" b="1" dirty="0">
                <a:latin typeface="+mj-ea"/>
              </a:rPr>
              <a:t>年</a:t>
            </a:r>
            <a:r>
              <a:rPr lang="en-US" altLang="ja-JP" sz="2800" b="1" dirty="0">
                <a:latin typeface="+mj-ea"/>
              </a:rPr>
              <a:t>1</a:t>
            </a:r>
            <a:r>
              <a:rPr lang="ja-JP" altLang="en-US" sz="2800" b="1" dirty="0">
                <a:latin typeface="+mj-ea"/>
              </a:rPr>
              <a:t>人</a:t>
            </a:r>
          </a:p>
          <a:p>
            <a:pPr>
              <a:buClr>
                <a:srgbClr val="FF0000"/>
              </a:buClr>
              <a:buFont typeface="Wingdings" panose="05000000000000000000" pitchFamily="2" charset="2"/>
              <a:buChar char="l"/>
            </a:pPr>
            <a:r>
              <a:rPr lang="ja-JP" altLang="en-US" sz="2800" b="1" dirty="0">
                <a:latin typeface="+mj-ea"/>
                <a:ea typeface="+mj-ea"/>
              </a:rPr>
              <a:t>海外からの留学生受け入れ　</a:t>
            </a:r>
            <a:endParaRPr lang="en-US" altLang="ja-JP" sz="2800" b="1" dirty="0">
              <a:latin typeface="+mj-ea"/>
              <a:ea typeface="+mj-ea"/>
            </a:endParaRPr>
          </a:p>
          <a:p>
            <a:pPr marL="0" indent="0">
              <a:buClr>
                <a:srgbClr val="FF0000"/>
              </a:buClr>
              <a:buNone/>
            </a:pPr>
            <a:r>
              <a:rPr lang="ja-JP" altLang="en-US" sz="2800" b="1" dirty="0">
                <a:latin typeface="+mj-ea"/>
                <a:ea typeface="+mj-ea"/>
              </a:rPr>
              <a:t>　</a:t>
            </a:r>
            <a:r>
              <a:rPr lang="en-US" altLang="ja-JP" sz="2800" b="1" dirty="0">
                <a:latin typeface="+mj-ea"/>
                <a:ea typeface="+mj-ea"/>
              </a:rPr>
              <a:t>	2018</a:t>
            </a:r>
            <a:r>
              <a:rPr lang="ja-JP" altLang="en-US" sz="2800" b="1" dirty="0">
                <a:latin typeface="+mj-ea"/>
                <a:ea typeface="+mj-ea"/>
              </a:rPr>
              <a:t>年： </a:t>
            </a:r>
            <a:r>
              <a:rPr lang="en-US" altLang="ja-JP" sz="2800" b="1" dirty="0">
                <a:latin typeface="+mj-ea"/>
                <a:ea typeface="+mj-ea"/>
              </a:rPr>
              <a:t>4</a:t>
            </a:r>
            <a:r>
              <a:rPr lang="ja-JP" altLang="en-US" sz="2800" b="1" dirty="0">
                <a:latin typeface="+mj-ea"/>
                <a:ea typeface="+mj-ea"/>
              </a:rPr>
              <a:t>人　（イタリア　</a:t>
            </a:r>
            <a:r>
              <a:rPr lang="en-US" altLang="ja-JP" sz="2800" b="1" dirty="0">
                <a:latin typeface="+mj-ea"/>
                <a:ea typeface="+mj-ea"/>
              </a:rPr>
              <a:t>2</a:t>
            </a:r>
            <a:r>
              <a:rPr lang="ja-JP" altLang="en-US" sz="2800" b="1" dirty="0">
                <a:latin typeface="+mj-ea"/>
                <a:ea typeface="+mj-ea"/>
              </a:rPr>
              <a:t>、エル</a:t>
            </a:r>
            <a:r>
              <a:rPr lang="en-US" altLang="ja-JP" sz="2800" b="1" dirty="0">
                <a:latin typeface="+mj-ea"/>
                <a:ea typeface="+mj-ea"/>
              </a:rPr>
              <a:t>	</a:t>
            </a:r>
            <a:r>
              <a:rPr lang="ja-JP" altLang="en-US" sz="2800" b="1" dirty="0">
                <a:latin typeface="+mj-ea"/>
                <a:ea typeface="+mj-ea"/>
              </a:rPr>
              <a:t>サルバドル　</a:t>
            </a:r>
            <a:r>
              <a:rPr lang="en-US" altLang="ja-JP" sz="2800" b="1" dirty="0">
                <a:latin typeface="+mj-ea"/>
                <a:ea typeface="+mj-ea"/>
              </a:rPr>
              <a:t>1</a:t>
            </a:r>
            <a:r>
              <a:rPr lang="ja-JP" altLang="en-US" sz="2800" b="1" dirty="0">
                <a:latin typeface="+mj-ea"/>
                <a:ea typeface="+mj-ea"/>
              </a:rPr>
              <a:t>、デンマーク　</a:t>
            </a:r>
            <a:r>
              <a:rPr lang="en-US" altLang="ja-JP" sz="2800" b="1" dirty="0">
                <a:latin typeface="+mj-ea"/>
                <a:ea typeface="+mj-ea"/>
              </a:rPr>
              <a:t>1</a:t>
            </a:r>
            <a:r>
              <a:rPr lang="ja-JP" altLang="en-US" sz="2800" b="1" dirty="0">
                <a:latin typeface="+mj-ea"/>
                <a:ea typeface="+mj-ea"/>
              </a:rPr>
              <a:t>）　　</a:t>
            </a:r>
            <a:r>
              <a:rPr lang="en-US" altLang="ja-JP" sz="2800" b="1" dirty="0">
                <a:latin typeface="+mj-ea"/>
                <a:ea typeface="+mj-ea"/>
              </a:rPr>
              <a:t>	2019</a:t>
            </a:r>
            <a:r>
              <a:rPr lang="ja-JP" altLang="en-US" sz="2800" b="1" dirty="0">
                <a:latin typeface="+mj-ea"/>
                <a:ea typeface="+mj-ea"/>
              </a:rPr>
              <a:t>年： </a:t>
            </a:r>
            <a:r>
              <a:rPr lang="en-US" altLang="ja-JP" sz="2800" b="1" dirty="0">
                <a:latin typeface="+mj-ea"/>
                <a:ea typeface="+mj-ea"/>
              </a:rPr>
              <a:t>2</a:t>
            </a:r>
            <a:r>
              <a:rPr lang="ja-JP" altLang="en-US" sz="2800" b="1" dirty="0">
                <a:latin typeface="+mj-ea"/>
                <a:ea typeface="+mj-ea"/>
              </a:rPr>
              <a:t>人　（スウェーデン、オ</a:t>
            </a:r>
            <a:r>
              <a:rPr lang="en-US" altLang="ja-JP" sz="2800" b="1" dirty="0">
                <a:latin typeface="+mj-ea"/>
                <a:ea typeface="+mj-ea"/>
              </a:rPr>
              <a:t>	</a:t>
            </a:r>
            <a:r>
              <a:rPr lang="ja-JP" altLang="en-US" sz="2800" b="1" dirty="0">
                <a:latin typeface="+mj-ea"/>
                <a:ea typeface="+mj-ea"/>
              </a:rPr>
              <a:t>マーン）</a:t>
            </a:r>
            <a:endParaRPr lang="en-US" altLang="ja-JP" sz="2800" b="1" dirty="0">
              <a:latin typeface="+mj-ea"/>
              <a:ea typeface="+mj-ea"/>
            </a:endParaRPr>
          </a:p>
          <a:p>
            <a:pPr>
              <a:buClr>
                <a:srgbClr val="FF0000"/>
              </a:buClr>
              <a:buFont typeface="Wingdings" panose="05000000000000000000" pitchFamily="2" charset="2"/>
              <a:buChar char="l"/>
            </a:pPr>
            <a:r>
              <a:rPr lang="ja-JP" altLang="en-US" sz="2800" b="1" dirty="0">
                <a:latin typeface="+mj-ea"/>
                <a:ea typeface="+mj-ea"/>
              </a:rPr>
              <a:t>ホームページ</a:t>
            </a:r>
            <a:endParaRPr lang="en-US" altLang="ja-JP" sz="2800" b="1" dirty="0">
              <a:latin typeface="+mj-ea"/>
              <a:ea typeface="+mj-ea"/>
            </a:endParaRPr>
          </a:p>
          <a:p>
            <a:pPr marL="0" indent="0">
              <a:buClr>
                <a:srgbClr val="FF0000"/>
              </a:buClr>
              <a:buNone/>
            </a:pPr>
            <a:r>
              <a:rPr lang="ja-JP" altLang="en-US" sz="2800" b="1" dirty="0">
                <a:latin typeface="+mj-ea"/>
                <a:ea typeface="+mj-ea"/>
              </a:rPr>
              <a:t>　日英二か国語で運営</a:t>
            </a:r>
            <a:endParaRPr lang="en-US" altLang="ja-JP" sz="2800" b="1" dirty="0">
              <a:latin typeface="+mj-ea"/>
              <a:ea typeface="+mj-ea"/>
            </a:endParaRPr>
          </a:p>
          <a:p>
            <a:pPr>
              <a:buClr>
                <a:srgbClr val="FF0000"/>
              </a:buClr>
              <a:buFont typeface="Wingdings" panose="05000000000000000000" pitchFamily="2" charset="2"/>
              <a:buChar char="l"/>
            </a:pPr>
            <a:r>
              <a:rPr lang="ja-JP" altLang="en-US" sz="2800" b="1" dirty="0">
                <a:latin typeface="+mj-ea"/>
                <a:ea typeface="+mj-ea"/>
              </a:rPr>
              <a:t>フェイスブック</a:t>
            </a:r>
            <a:endParaRPr lang="en-US" altLang="ja-JP" sz="2800" b="1" dirty="0">
              <a:latin typeface="+mj-ea"/>
              <a:ea typeface="+mj-ea"/>
            </a:endParaRPr>
          </a:p>
          <a:p>
            <a:endParaRPr lang="en-US" altLang="ja-JP" sz="2800" b="1" dirty="0">
              <a:latin typeface="+mj-ea"/>
              <a:ea typeface="+mj-ea"/>
            </a:endParaRPr>
          </a:p>
          <a:p>
            <a:endParaRPr lang="en-US" altLang="ja-JP" sz="2800" b="1" dirty="0">
              <a:latin typeface="+mj-ea"/>
              <a:ea typeface="+mj-ea"/>
            </a:endParaRPr>
          </a:p>
        </p:txBody>
      </p:sp>
      <p:sp>
        <p:nvSpPr>
          <p:cNvPr id="4" name="スライド番号プレースホルダー 3">
            <a:extLst>
              <a:ext uri="{FF2B5EF4-FFF2-40B4-BE49-F238E27FC236}">
                <a16:creationId xmlns:a16="http://schemas.microsoft.com/office/drawing/2014/main" id="{975AD51C-E457-4D88-820B-A6838DB5F9A2}"/>
              </a:ext>
            </a:extLst>
          </p:cNvPr>
          <p:cNvSpPr>
            <a:spLocks noGrp="1"/>
          </p:cNvSpPr>
          <p:nvPr>
            <p:ph type="sldNum" sz="quarter" idx="12"/>
          </p:nvPr>
        </p:nvSpPr>
        <p:spPr/>
        <p:txBody>
          <a:bodyPr/>
          <a:lstStyle/>
          <a:p>
            <a:pPr>
              <a:defRPr/>
            </a:pPr>
            <a:fld id="{62A40F47-107D-4008-AA85-B2B639D47E22}" type="slidenum">
              <a:rPr lang="en-US" altLang="ja-JP" smtClean="0"/>
              <a:pPr>
                <a:defRPr/>
              </a:pPr>
              <a:t>72</a:t>
            </a:fld>
            <a:endParaRPr lang="en-US" altLang="ja-JP" dirty="0"/>
          </a:p>
        </p:txBody>
      </p:sp>
      <p:sp>
        <p:nvSpPr>
          <p:cNvPr id="5" name="タイトル 2">
            <a:extLst>
              <a:ext uri="{FF2B5EF4-FFF2-40B4-BE49-F238E27FC236}">
                <a16:creationId xmlns:a16="http://schemas.microsoft.com/office/drawing/2014/main" id="{7546E9B5-65BD-4EFC-8B45-06BA0F7F4C08}"/>
              </a:ext>
            </a:extLst>
          </p:cNvPr>
          <p:cNvSpPr txBox="1">
            <a:spLocks/>
          </p:cNvSpPr>
          <p:nvPr/>
        </p:nvSpPr>
        <p:spPr>
          <a:xfrm>
            <a:off x="0" y="150627"/>
            <a:ext cx="9144000" cy="642938"/>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r>
              <a:rPr lang="en-US" altLang="ja-JP" sz="3200" b="1" kern="0" dirty="0">
                <a:solidFill>
                  <a:srgbClr val="0000FF"/>
                </a:solidFill>
                <a:latin typeface="+mj-ea"/>
              </a:rPr>
              <a:t>IFMSA-</a:t>
            </a:r>
            <a:r>
              <a:rPr lang="ja-JP" altLang="en-US" sz="3200" b="1" kern="0" dirty="0">
                <a:solidFill>
                  <a:srgbClr val="0000FF"/>
                </a:solidFill>
                <a:latin typeface="+mj-ea"/>
              </a:rPr>
              <a:t>近大</a:t>
            </a:r>
            <a:r>
              <a:rPr lang="en-US" altLang="ja-JP" sz="3200" b="1" kern="0" dirty="0">
                <a:solidFill>
                  <a:srgbClr val="0000FF"/>
                </a:solidFill>
                <a:latin typeface="+mj-ea"/>
              </a:rPr>
              <a:t> (</a:t>
            </a:r>
            <a:r>
              <a:rPr lang="ja-JP" altLang="en-US" sz="3200" b="1" kern="0" dirty="0">
                <a:solidFill>
                  <a:srgbClr val="0000FF"/>
                </a:solidFill>
                <a:latin typeface="+mj-ea"/>
              </a:rPr>
              <a:t>近畿大学</a:t>
            </a:r>
            <a:r>
              <a:rPr lang="en-US" altLang="ja-JP" sz="3200" b="1" kern="0" dirty="0">
                <a:solidFill>
                  <a:srgbClr val="0000FF"/>
                </a:solidFill>
                <a:latin typeface="+mj-ea"/>
              </a:rPr>
              <a:t>)</a:t>
            </a:r>
            <a:endParaRPr lang="ja-JP" altLang="en-US" sz="3200" b="1" kern="0" dirty="0">
              <a:solidFill>
                <a:srgbClr val="0000FF"/>
              </a:solidFill>
              <a:latin typeface="+mj-ea"/>
            </a:endParaRPr>
          </a:p>
        </p:txBody>
      </p:sp>
      <p:pic>
        <p:nvPicPr>
          <p:cNvPr id="6" name="図 5">
            <a:extLst>
              <a:ext uri="{FF2B5EF4-FFF2-40B4-BE49-F238E27FC236}">
                <a16:creationId xmlns:a16="http://schemas.microsoft.com/office/drawing/2014/main" id="{80435595-87B3-44C0-BE09-75B7642914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9491" y="2852936"/>
            <a:ext cx="1988710" cy="1988710"/>
          </a:xfrm>
          <a:prstGeom prst="rect">
            <a:avLst/>
          </a:prstGeom>
        </p:spPr>
      </p:pic>
      <p:pic>
        <p:nvPicPr>
          <p:cNvPr id="10" name="図 9">
            <a:extLst>
              <a:ext uri="{FF2B5EF4-FFF2-40B4-BE49-F238E27FC236}">
                <a16:creationId xmlns:a16="http://schemas.microsoft.com/office/drawing/2014/main" id="{DA8E09F9-DFCB-45FC-8C0D-D3AB57214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216" y="4841646"/>
            <a:ext cx="1941985" cy="1941985"/>
          </a:xfrm>
          <a:prstGeom prst="rect">
            <a:avLst/>
          </a:prstGeom>
        </p:spPr>
      </p:pic>
      <p:pic>
        <p:nvPicPr>
          <p:cNvPr id="7" name="図 6">
            <a:extLst>
              <a:ext uri="{FF2B5EF4-FFF2-40B4-BE49-F238E27FC236}">
                <a16:creationId xmlns:a16="http://schemas.microsoft.com/office/drawing/2014/main" id="{4792B86B-045C-4D86-8A49-27CF2DE50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216" y="840664"/>
            <a:ext cx="2247124" cy="1656184"/>
          </a:xfrm>
          <a:prstGeom prst="rect">
            <a:avLst/>
          </a:prstGeom>
        </p:spPr>
      </p:pic>
    </p:spTree>
    <p:extLst>
      <p:ext uri="{BB962C8B-B14F-4D97-AF65-F5344CB8AC3E}">
        <p14:creationId xmlns:p14="http://schemas.microsoft.com/office/powerpoint/2010/main" val="38476293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F067B5-2D6A-4C16-9CF3-4267E092E1C8}"/>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6EF08A38-33DE-4541-B21F-A84A4BB676A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380" t="17929" r="15732" b="7982"/>
          <a:stretch/>
        </p:blipFill>
        <p:spPr>
          <a:xfrm>
            <a:off x="-1764704" y="3020548"/>
            <a:ext cx="5507424" cy="3837385"/>
          </a:xfrm>
        </p:spPr>
      </p:pic>
      <p:sp>
        <p:nvSpPr>
          <p:cNvPr id="4" name="スライド番号プレースホルダー 3">
            <a:extLst>
              <a:ext uri="{FF2B5EF4-FFF2-40B4-BE49-F238E27FC236}">
                <a16:creationId xmlns:a16="http://schemas.microsoft.com/office/drawing/2014/main" id="{731AE16F-B441-4027-954F-A4AC54EB7F4B}"/>
              </a:ext>
            </a:extLst>
          </p:cNvPr>
          <p:cNvSpPr>
            <a:spLocks noGrp="1"/>
          </p:cNvSpPr>
          <p:nvPr>
            <p:ph type="sldNum" sz="quarter" idx="12"/>
          </p:nvPr>
        </p:nvSpPr>
        <p:spPr/>
        <p:txBody>
          <a:bodyPr/>
          <a:lstStyle/>
          <a:p>
            <a:pPr>
              <a:defRPr/>
            </a:pPr>
            <a:fld id="{62A40F47-107D-4008-AA85-B2B639D47E22}" type="slidenum">
              <a:rPr lang="en-US" altLang="ja-JP" smtClean="0"/>
              <a:pPr>
                <a:defRPr/>
              </a:pPr>
              <a:t>73</a:t>
            </a:fld>
            <a:endParaRPr lang="en-US" altLang="ja-JP" dirty="0"/>
          </a:p>
        </p:txBody>
      </p:sp>
      <p:pic>
        <p:nvPicPr>
          <p:cNvPr id="7" name="Picture 2" descr="Image may contain: 7 people, people smiling, people standing, outdoor and nature">
            <a:extLst>
              <a:ext uri="{FF2B5EF4-FFF2-40B4-BE49-F238E27FC236}">
                <a16:creationId xmlns:a16="http://schemas.microsoft.com/office/drawing/2014/main" id="{8A90C0D9-0E88-4104-97C2-8F0A735391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75" t="15744" r="16926"/>
          <a:stretch/>
        </p:blipFill>
        <p:spPr bwMode="auto">
          <a:xfrm>
            <a:off x="5477836" y="22839"/>
            <a:ext cx="3687848" cy="2989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may contain: 7 people, people smiling, outdoor">
            <a:extLst>
              <a:ext uri="{FF2B5EF4-FFF2-40B4-BE49-F238E27FC236}">
                <a16:creationId xmlns:a16="http://schemas.microsoft.com/office/drawing/2014/main" id="{A34E667E-7C19-4D3E-ABCA-0E02EE21B0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131" r="7441" b="5900"/>
          <a:stretch/>
        </p:blipFill>
        <p:spPr bwMode="auto">
          <a:xfrm>
            <a:off x="5581680" y="2989625"/>
            <a:ext cx="3569521" cy="38556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may contain: 7 people, people smiling, people standing and night">
            <a:extLst>
              <a:ext uri="{FF2B5EF4-FFF2-40B4-BE49-F238E27FC236}">
                <a16:creationId xmlns:a16="http://schemas.microsoft.com/office/drawing/2014/main" id="{5DE9CAD2-CC79-4092-9747-EDAA61B627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51" r="13775"/>
          <a:stretch/>
        </p:blipFill>
        <p:spPr bwMode="auto">
          <a:xfrm>
            <a:off x="3148473" y="2991487"/>
            <a:ext cx="2520280" cy="38955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may contain: 6 people, people smiling, plant and indoor">
            <a:extLst>
              <a:ext uri="{FF2B5EF4-FFF2-40B4-BE49-F238E27FC236}">
                <a16:creationId xmlns:a16="http://schemas.microsoft.com/office/drawing/2014/main" id="{E7FCF7E2-0698-4AA4-807A-55E7B3D714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8403"/>
          <a:stretch/>
        </p:blipFill>
        <p:spPr bwMode="auto">
          <a:xfrm>
            <a:off x="9832" y="472526"/>
            <a:ext cx="5495749" cy="2535365"/>
          </a:xfrm>
          <a:prstGeom prst="rect">
            <a:avLst/>
          </a:prstGeom>
          <a:noFill/>
          <a:extLst>
            <a:ext uri="{909E8E84-426E-40DD-AFC4-6F175D3DCCD1}">
              <a14:hiddenFill xmlns:a14="http://schemas.microsoft.com/office/drawing/2010/main">
                <a:solidFill>
                  <a:srgbClr val="FFFFFF"/>
                </a:solidFill>
              </a14:hiddenFill>
            </a:ext>
          </a:extLst>
        </p:spPr>
      </p:pic>
      <p:sp>
        <p:nvSpPr>
          <p:cNvPr id="13" name="タイトル 2">
            <a:extLst>
              <a:ext uri="{FF2B5EF4-FFF2-40B4-BE49-F238E27FC236}">
                <a16:creationId xmlns:a16="http://schemas.microsoft.com/office/drawing/2014/main" id="{0079E0CD-636B-47C8-9C5B-8A8F3ACE3C14}"/>
              </a:ext>
            </a:extLst>
          </p:cNvPr>
          <p:cNvSpPr txBox="1">
            <a:spLocks/>
          </p:cNvSpPr>
          <p:nvPr/>
        </p:nvSpPr>
        <p:spPr>
          <a:xfrm>
            <a:off x="-1332656" y="-75141"/>
            <a:ext cx="8352928" cy="642938"/>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r>
              <a:rPr lang="en-US" altLang="ja-JP" sz="3200" b="1" kern="0" dirty="0">
                <a:solidFill>
                  <a:srgbClr val="0000FF"/>
                </a:solidFill>
                <a:latin typeface="+mj-ea"/>
              </a:rPr>
              <a:t>IFMSA-</a:t>
            </a:r>
            <a:r>
              <a:rPr lang="ja-JP" altLang="en-US" sz="3200" b="1" kern="0" dirty="0">
                <a:solidFill>
                  <a:srgbClr val="0000FF"/>
                </a:solidFill>
                <a:latin typeface="+mj-ea"/>
              </a:rPr>
              <a:t>近大</a:t>
            </a:r>
          </a:p>
        </p:txBody>
      </p:sp>
    </p:spTree>
    <p:extLst>
      <p:ext uri="{BB962C8B-B14F-4D97-AF65-F5344CB8AC3E}">
        <p14:creationId xmlns:p14="http://schemas.microsoft.com/office/powerpoint/2010/main" val="24164970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B1A00A1-24F6-4666-A821-278CDC1A02E7}"/>
              </a:ext>
            </a:extLst>
          </p:cNvPr>
          <p:cNvSpPr>
            <a:spLocks noGrp="1"/>
          </p:cNvSpPr>
          <p:nvPr>
            <p:ph type="sldNum" sz="quarter" idx="12"/>
          </p:nvPr>
        </p:nvSpPr>
        <p:spPr/>
        <p:txBody>
          <a:bodyPr/>
          <a:lstStyle/>
          <a:p>
            <a:pPr>
              <a:defRPr/>
            </a:pPr>
            <a:fld id="{62A40F47-107D-4008-AA85-B2B639D47E22}" type="slidenum">
              <a:rPr lang="en-US" altLang="ja-JP" smtClean="0"/>
              <a:pPr>
                <a:defRPr/>
              </a:pPr>
              <a:t>74</a:t>
            </a:fld>
            <a:endParaRPr lang="en-US" altLang="ja-JP" dirty="0"/>
          </a:p>
        </p:txBody>
      </p:sp>
      <p:pic>
        <p:nvPicPr>
          <p:cNvPr id="6" name="図 5">
            <a:extLst>
              <a:ext uri="{FF2B5EF4-FFF2-40B4-BE49-F238E27FC236}">
                <a16:creationId xmlns:a16="http://schemas.microsoft.com/office/drawing/2014/main" id="{4DAD8A80-1DF7-4C0F-8AE1-3C755F9C1EAD}"/>
              </a:ext>
            </a:extLst>
          </p:cNvPr>
          <p:cNvPicPr>
            <a:picLocks noChangeAspect="1"/>
          </p:cNvPicPr>
          <p:nvPr/>
        </p:nvPicPr>
        <p:blipFill rotWithShape="1">
          <a:blip r:embed="rId2">
            <a:extLst>
              <a:ext uri="{28A0092B-C50C-407E-A947-70E740481C1C}">
                <a14:useLocalDpi xmlns:a14="http://schemas.microsoft.com/office/drawing/2010/main" val="0"/>
              </a:ext>
            </a:extLst>
          </a:blip>
          <a:srcRect l="7680" r="16401" b="52663"/>
          <a:stretch/>
        </p:blipFill>
        <p:spPr>
          <a:xfrm rot="5400000">
            <a:off x="-446586" y="2018692"/>
            <a:ext cx="3791774" cy="1576125"/>
          </a:xfrm>
          <a:prstGeom prst="rect">
            <a:avLst/>
          </a:prstGeom>
        </p:spPr>
      </p:pic>
      <p:pic>
        <p:nvPicPr>
          <p:cNvPr id="10" name="図 9">
            <a:extLst>
              <a:ext uri="{FF2B5EF4-FFF2-40B4-BE49-F238E27FC236}">
                <a16:creationId xmlns:a16="http://schemas.microsoft.com/office/drawing/2014/main" id="{4E060A3F-741E-4E83-B844-C549962942E2}"/>
              </a:ext>
            </a:extLst>
          </p:cNvPr>
          <p:cNvPicPr>
            <a:picLocks noChangeAspect="1"/>
          </p:cNvPicPr>
          <p:nvPr/>
        </p:nvPicPr>
        <p:blipFill rotWithShape="1">
          <a:blip r:embed="rId3">
            <a:extLst>
              <a:ext uri="{28A0092B-C50C-407E-A947-70E740481C1C}">
                <a14:useLocalDpi xmlns:a14="http://schemas.microsoft.com/office/drawing/2010/main" val="0"/>
              </a:ext>
            </a:extLst>
          </a:blip>
          <a:srcRect t="37426"/>
          <a:stretch/>
        </p:blipFill>
        <p:spPr>
          <a:xfrm>
            <a:off x="685802" y="4849973"/>
            <a:ext cx="3670938" cy="1531355"/>
          </a:xfrm>
          <a:prstGeom prst="rect">
            <a:avLst/>
          </a:prstGeom>
        </p:spPr>
      </p:pic>
      <p:pic>
        <p:nvPicPr>
          <p:cNvPr id="12" name="図 11">
            <a:extLst>
              <a:ext uri="{FF2B5EF4-FFF2-40B4-BE49-F238E27FC236}">
                <a16:creationId xmlns:a16="http://schemas.microsoft.com/office/drawing/2014/main" id="{8615E736-09FB-403D-B175-5A1F672F7BD4}"/>
              </a:ext>
            </a:extLst>
          </p:cNvPr>
          <p:cNvPicPr>
            <a:picLocks noChangeAspect="1"/>
          </p:cNvPicPr>
          <p:nvPr/>
        </p:nvPicPr>
        <p:blipFill rotWithShape="1">
          <a:blip r:embed="rId4">
            <a:extLst>
              <a:ext uri="{28A0092B-C50C-407E-A947-70E740481C1C}">
                <a14:useLocalDpi xmlns:a14="http://schemas.microsoft.com/office/drawing/2010/main" val="0"/>
              </a:ext>
            </a:extLst>
          </a:blip>
          <a:srcRect l="23750" t="26375" r="29280"/>
          <a:stretch/>
        </p:blipFill>
        <p:spPr>
          <a:xfrm rot="5400000">
            <a:off x="2343882" y="2657067"/>
            <a:ext cx="1891681" cy="1976803"/>
          </a:xfrm>
          <a:prstGeom prst="rect">
            <a:avLst/>
          </a:prstGeom>
        </p:spPr>
      </p:pic>
      <p:pic>
        <p:nvPicPr>
          <p:cNvPr id="14" name="図 13">
            <a:extLst>
              <a:ext uri="{FF2B5EF4-FFF2-40B4-BE49-F238E27FC236}">
                <a16:creationId xmlns:a16="http://schemas.microsoft.com/office/drawing/2014/main" id="{D043417C-EE77-460B-A95A-7CE266291F0A}"/>
              </a:ext>
            </a:extLst>
          </p:cNvPr>
          <p:cNvPicPr>
            <a:picLocks noChangeAspect="1"/>
          </p:cNvPicPr>
          <p:nvPr/>
        </p:nvPicPr>
        <p:blipFill rotWithShape="1">
          <a:blip r:embed="rId5">
            <a:extLst>
              <a:ext uri="{28A0092B-C50C-407E-A947-70E740481C1C}">
                <a14:useLocalDpi xmlns:a14="http://schemas.microsoft.com/office/drawing/2010/main" val="0"/>
              </a:ext>
            </a:extLst>
          </a:blip>
          <a:srcRect l="4725" r="12988" b="1569"/>
          <a:stretch/>
        </p:blipFill>
        <p:spPr>
          <a:xfrm>
            <a:off x="2301321" y="933542"/>
            <a:ext cx="2029896" cy="1618755"/>
          </a:xfrm>
          <a:prstGeom prst="rect">
            <a:avLst/>
          </a:prstGeom>
        </p:spPr>
      </p:pic>
      <p:sp>
        <p:nvSpPr>
          <p:cNvPr id="16" name="タイトル 2">
            <a:extLst>
              <a:ext uri="{FF2B5EF4-FFF2-40B4-BE49-F238E27FC236}">
                <a16:creationId xmlns:a16="http://schemas.microsoft.com/office/drawing/2014/main" id="{89F54F21-2B53-4659-AA2B-9E73343415B0}"/>
              </a:ext>
            </a:extLst>
          </p:cNvPr>
          <p:cNvSpPr txBox="1">
            <a:spLocks/>
          </p:cNvSpPr>
          <p:nvPr/>
        </p:nvSpPr>
        <p:spPr>
          <a:xfrm>
            <a:off x="85598" y="9265"/>
            <a:ext cx="9036496" cy="642938"/>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r>
              <a:rPr lang="ja-JP" altLang="en-US" sz="2400" b="1" kern="0" dirty="0">
                <a:solidFill>
                  <a:srgbClr val="0000FF"/>
                </a:solidFill>
                <a:latin typeface="+mj-ea"/>
              </a:rPr>
              <a:t>近畿大学医学部微生物学の受け入れ</a:t>
            </a:r>
            <a:r>
              <a:rPr lang="en-US" altLang="ja-JP" sz="2400" b="1" kern="0" dirty="0">
                <a:solidFill>
                  <a:srgbClr val="0000FF"/>
                </a:solidFill>
                <a:latin typeface="+mj-ea"/>
              </a:rPr>
              <a:t>IFMSA</a:t>
            </a:r>
            <a:r>
              <a:rPr lang="ja-JP" altLang="en-US" sz="2400" b="1" kern="0" dirty="0">
                <a:solidFill>
                  <a:srgbClr val="0000FF"/>
                </a:solidFill>
                <a:latin typeface="+mj-ea"/>
              </a:rPr>
              <a:t>留学生</a:t>
            </a:r>
            <a:endParaRPr lang="en-US" altLang="ja-JP" sz="2400" b="1" kern="0" dirty="0">
              <a:solidFill>
                <a:srgbClr val="0000FF"/>
              </a:solidFill>
              <a:latin typeface="+mj-ea"/>
            </a:endParaRPr>
          </a:p>
          <a:p>
            <a:r>
              <a:rPr lang="ja-JP" altLang="en-US" sz="2400" b="1" kern="0" dirty="0">
                <a:solidFill>
                  <a:srgbClr val="0000FF"/>
                </a:solidFill>
                <a:latin typeface="+mj-ea"/>
              </a:rPr>
              <a:t>エリカ・ペディオ（イタリア）</a:t>
            </a:r>
            <a:r>
              <a:rPr lang="en-US" altLang="ja-JP" sz="2400" b="1" kern="0" dirty="0">
                <a:solidFill>
                  <a:srgbClr val="0000FF"/>
                </a:solidFill>
                <a:latin typeface="+mj-ea"/>
              </a:rPr>
              <a:t>/</a:t>
            </a:r>
            <a:r>
              <a:rPr lang="ja-JP" altLang="en-US" sz="2400" b="1" kern="0" dirty="0">
                <a:solidFill>
                  <a:srgbClr val="0000FF"/>
                </a:solidFill>
                <a:latin typeface="+mj-ea"/>
              </a:rPr>
              <a:t>フェリシア・リンダベリィ（スウェーデン）</a:t>
            </a:r>
          </a:p>
        </p:txBody>
      </p:sp>
      <p:pic>
        <p:nvPicPr>
          <p:cNvPr id="5122" name="Picture 2" descr="1人、笑顔の画像のようです">
            <a:extLst>
              <a:ext uri="{FF2B5EF4-FFF2-40B4-BE49-F238E27FC236}">
                <a16:creationId xmlns:a16="http://schemas.microsoft.com/office/drawing/2014/main" id="{18289E75-D074-4822-B09A-236F194E127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226" r="12201"/>
          <a:stretch/>
        </p:blipFill>
        <p:spPr bwMode="auto">
          <a:xfrm>
            <a:off x="5004048" y="919383"/>
            <a:ext cx="3636843" cy="375469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5人、笑っている人の画像のようです">
            <a:extLst>
              <a:ext uri="{FF2B5EF4-FFF2-40B4-BE49-F238E27FC236}">
                <a16:creationId xmlns:a16="http://schemas.microsoft.com/office/drawing/2014/main" id="{353A9B0F-322C-46E5-B40F-A7D2C935DDE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468" t="6275" r="11413" b="29107"/>
          <a:stretch/>
        </p:blipFill>
        <p:spPr bwMode="auto">
          <a:xfrm>
            <a:off x="5004048" y="3934631"/>
            <a:ext cx="3636843" cy="2443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4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74506717-9819-4F6B-BBC4-2D35CC58CA18}"/>
              </a:ext>
            </a:extLst>
          </p:cNvPr>
          <p:cNvSpPr>
            <a:spLocks noChangeArrowheads="1"/>
          </p:cNvSpPr>
          <p:nvPr/>
        </p:nvSpPr>
        <p:spPr bwMode="auto">
          <a:xfrm>
            <a:off x="0" y="57373"/>
            <a:ext cx="9144000" cy="584775"/>
          </a:xfrm>
          <a:prstGeom prst="rect">
            <a:avLst/>
          </a:prstGeom>
          <a:noFill/>
          <a:ln w="9525">
            <a:noFill/>
            <a:miter lim="800000"/>
            <a:headEnd/>
            <a:tailEnd/>
          </a:ln>
          <a:effectLst/>
        </p:spPr>
        <p:txBody>
          <a:bodyPr>
            <a:spAutoFit/>
          </a:bodyPr>
          <a:lstStyle/>
          <a:p>
            <a:pPr algn="ctr">
              <a:defRPr/>
            </a:pPr>
            <a:r>
              <a:rPr lang="ja-JP" altLang="en-US" sz="3200" b="1" dirty="0">
                <a:solidFill>
                  <a:srgbClr val="0000FF"/>
                </a:solidFill>
                <a:latin typeface="+mj-ea"/>
                <a:ea typeface="+mj-ea"/>
              </a:rPr>
              <a:t>国際交流で留学生が得るものは？</a:t>
            </a:r>
            <a:endParaRPr lang="en-US" sz="3200" b="1" dirty="0">
              <a:solidFill>
                <a:srgbClr val="0000FF"/>
              </a:solidFill>
              <a:latin typeface="+mj-ea"/>
              <a:ea typeface="+mj-ea"/>
            </a:endParaRPr>
          </a:p>
        </p:txBody>
      </p:sp>
      <p:sp>
        <p:nvSpPr>
          <p:cNvPr id="11" name="スライド番号プレースホルダー 10">
            <a:extLst>
              <a:ext uri="{FF2B5EF4-FFF2-40B4-BE49-F238E27FC236}">
                <a16:creationId xmlns:a16="http://schemas.microsoft.com/office/drawing/2014/main" id="{4F2E8F32-873A-4653-9C94-71507DC649EF}"/>
              </a:ext>
            </a:extLst>
          </p:cNvPr>
          <p:cNvSpPr>
            <a:spLocks noGrp="1"/>
          </p:cNvSpPr>
          <p:nvPr>
            <p:ph type="sldNum" sz="quarter" idx="12"/>
          </p:nvPr>
        </p:nvSpPr>
        <p:spPr>
          <a:xfrm>
            <a:off x="8388424" y="0"/>
            <a:ext cx="634068" cy="533400"/>
          </a:xfrm>
        </p:spPr>
        <p:txBody>
          <a:bodyPr/>
          <a:lstStyle/>
          <a:p>
            <a:pPr>
              <a:defRPr/>
            </a:pPr>
            <a:fld id="{C7F56890-DAD5-47A2-BBC9-D8E99666E1D4}" type="slidenum">
              <a:rPr lang="en-US" altLang="en-US" smtClean="0"/>
              <a:pPr>
                <a:defRPr/>
              </a:pPr>
              <a:t>75</a:t>
            </a:fld>
            <a:endParaRPr lang="en-US" altLang="en-US" dirty="0"/>
          </a:p>
        </p:txBody>
      </p:sp>
      <p:pic>
        <p:nvPicPr>
          <p:cNvPr id="14" name="図 13">
            <a:extLst>
              <a:ext uri="{FF2B5EF4-FFF2-40B4-BE49-F238E27FC236}">
                <a16:creationId xmlns:a16="http://schemas.microsoft.com/office/drawing/2014/main" id="{5393C3E5-6188-39CE-DB4A-86BCE06EB3EE}"/>
              </a:ext>
            </a:extLst>
          </p:cNvPr>
          <p:cNvPicPr>
            <a:picLocks noChangeAspect="1"/>
          </p:cNvPicPr>
          <p:nvPr/>
        </p:nvPicPr>
        <p:blipFill>
          <a:blip r:embed="rId3"/>
          <a:stretch>
            <a:fillRect/>
          </a:stretch>
        </p:blipFill>
        <p:spPr>
          <a:xfrm>
            <a:off x="3239321" y="966166"/>
            <a:ext cx="5545682" cy="2273451"/>
          </a:xfrm>
          <a:prstGeom prst="rect">
            <a:avLst/>
          </a:prstGeom>
        </p:spPr>
      </p:pic>
      <p:sp>
        <p:nvSpPr>
          <p:cNvPr id="19" name="テキスト ボックス 18">
            <a:extLst>
              <a:ext uri="{FF2B5EF4-FFF2-40B4-BE49-F238E27FC236}">
                <a16:creationId xmlns:a16="http://schemas.microsoft.com/office/drawing/2014/main" id="{C88A7EFF-9A2A-C2B2-3952-60A302B405EC}"/>
              </a:ext>
            </a:extLst>
          </p:cNvPr>
          <p:cNvSpPr txBox="1"/>
          <p:nvPr/>
        </p:nvSpPr>
        <p:spPr>
          <a:xfrm>
            <a:off x="-54036" y="2668320"/>
            <a:ext cx="1752600" cy="461665"/>
          </a:xfrm>
          <a:prstGeom prst="rect">
            <a:avLst/>
          </a:prstGeom>
          <a:noFill/>
        </p:spPr>
        <p:txBody>
          <a:bodyPr wrap="square">
            <a:spAutoFit/>
          </a:bodyPr>
          <a:lstStyle/>
          <a:p>
            <a:pPr algn="ctr"/>
            <a:r>
              <a:rPr lang="ja-JP" altLang="en-US" sz="1200" b="1" dirty="0">
                <a:solidFill>
                  <a:srgbClr val="111111"/>
                </a:solidFill>
                <a:latin typeface="Hiragino Kaku Gothic Pro W3"/>
              </a:rPr>
              <a:t>マイラ・シャヒード</a:t>
            </a:r>
            <a:endParaRPr lang="en-US" altLang="ja-JP" sz="1200" b="1" dirty="0">
              <a:solidFill>
                <a:srgbClr val="111111"/>
              </a:solidFill>
              <a:latin typeface="Hiragino Kaku Gothic Pro W3"/>
            </a:endParaRPr>
          </a:p>
          <a:p>
            <a:pPr algn="ctr"/>
            <a:r>
              <a:rPr lang="ja-JP" altLang="en-US" sz="1200" b="1" dirty="0"/>
              <a:t>パキスタン</a:t>
            </a:r>
          </a:p>
        </p:txBody>
      </p:sp>
      <p:pic>
        <p:nvPicPr>
          <p:cNvPr id="1034" name="Picture 10" descr="写真の説明はありません。">
            <a:extLst>
              <a:ext uri="{FF2B5EF4-FFF2-40B4-BE49-F238E27FC236}">
                <a16:creationId xmlns:a16="http://schemas.microsoft.com/office/drawing/2014/main" id="{D0081C6D-2816-4649-E9DB-F2095EAC23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25" t="43818" r="43701" b="19551"/>
          <a:stretch/>
        </p:blipFill>
        <p:spPr bwMode="auto">
          <a:xfrm>
            <a:off x="252375" y="3129985"/>
            <a:ext cx="2879465" cy="1732032"/>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D1188E95-6900-5AAD-D258-EB359E0F62FE}"/>
              </a:ext>
            </a:extLst>
          </p:cNvPr>
          <p:cNvPicPr>
            <a:picLocks noChangeAspect="1"/>
          </p:cNvPicPr>
          <p:nvPr/>
        </p:nvPicPr>
        <p:blipFill>
          <a:blip r:embed="rId5"/>
          <a:stretch>
            <a:fillRect/>
          </a:stretch>
        </p:blipFill>
        <p:spPr>
          <a:xfrm>
            <a:off x="3229677" y="3429000"/>
            <a:ext cx="5797818" cy="2273450"/>
          </a:xfrm>
          <a:prstGeom prst="rect">
            <a:avLst/>
          </a:prstGeom>
        </p:spPr>
      </p:pic>
      <p:sp>
        <p:nvSpPr>
          <p:cNvPr id="24" name="テキスト ボックス 23">
            <a:extLst>
              <a:ext uri="{FF2B5EF4-FFF2-40B4-BE49-F238E27FC236}">
                <a16:creationId xmlns:a16="http://schemas.microsoft.com/office/drawing/2014/main" id="{0AAA4423-2B63-2DA2-E063-083E8B76A070}"/>
              </a:ext>
            </a:extLst>
          </p:cNvPr>
          <p:cNvSpPr txBox="1"/>
          <p:nvPr/>
        </p:nvSpPr>
        <p:spPr>
          <a:xfrm>
            <a:off x="1477077" y="5051401"/>
            <a:ext cx="1752600" cy="461665"/>
          </a:xfrm>
          <a:prstGeom prst="rect">
            <a:avLst/>
          </a:prstGeom>
          <a:noFill/>
        </p:spPr>
        <p:txBody>
          <a:bodyPr wrap="square">
            <a:spAutoFit/>
          </a:bodyPr>
          <a:lstStyle/>
          <a:p>
            <a:pPr algn="ctr"/>
            <a:r>
              <a:rPr lang="ja-JP" altLang="en-US" sz="1200" b="1" dirty="0">
                <a:solidFill>
                  <a:srgbClr val="111111"/>
                </a:solidFill>
                <a:latin typeface="Hiragino Kaku Gothic Pro W3"/>
              </a:rPr>
              <a:t>ティエラ・レンジ</a:t>
            </a:r>
            <a:endParaRPr lang="en-US" altLang="ja-JP" sz="1200" b="1" dirty="0">
              <a:solidFill>
                <a:srgbClr val="111111"/>
              </a:solidFill>
              <a:latin typeface="Hiragino Kaku Gothic Pro W3"/>
            </a:endParaRPr>
          </a:p>
          <a:p>
            <a:pPr algn="ctr"/>
            <a:r>
              <a:rPr lang="ja-JP" altLang="en-US" sz="1200" b="1" dirty="0">
                <a:solidFill>
                  <a:srgbClr val="111111"/>
                </a:solidFill>
                <a:latin typeface="Hiragino Kaku Gothic Pro W3"/>
              </a:rPr>
              <a:t>アメリカ</a:t>
            </a:r>
            <a:endParaRPr lang="ja-JP" altLang="en-US" sz="1200" dirty="0"/>
          </a:p>
        </p:txBody>
      </p:sp>
      <p:cxnSp>
        <p:nvCxnSpPr>
          <p:cNvPr id="18" name="直線コネクタ 17">
            <a:extLst>
              <a:ext uri="{FF2B5EF4-FFF2-40B4-BE49-F238E27FC236}">
                <a16:creationId xmlns:a16="http://schemas.microsoft.com/office/drawing/2014/main" id="{EA0D073F-C3EB-D08B-EB6A-7C5257892D74}"/>
              </a:ext>
            </a:extLst>
          </p:cNvPr>
          <p:cNvCxnSpPr/>
          <p:nvPr/>
        </p:nvCxnSpPr>
        <p:spPr>
          <a:xfrm>
            <a:off x="4932040" y="3231028"/>
            <a:ext cx="720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D7D1B1BD-3494-B58B-8873-370F3A350327}"/>
              </a:ext>
            </a:extLst>
          </p:cNvPr>
          <p:cNvCxnSpPr/>
          <p:nvPr/>
        </p:nvCxnSpPr>
        <p:spPr>
          <a:xfrm>
            <a:off x="6948264" y="5513066"/>
            <a:ext cx="720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38" name="Picture 14" descr="写真の説明はありません。">
            <a:extLst>
              <a:ext uri="{FF2B5EF4-FFF2-40B4-BE49-F238E27FC236}">
                <a16:creationId xmlns:a16="http://schemas.microsoft.com/office/drawing/2014/main" id="{4346305E-D4DC-923E-69CC-BC783EC792A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600" t="13962" r="9417" b="20600"/>
          <a:stretch/>
        </p:blipFill>
        <p:spPr bwMode="auto">
          <a:xfrm>
            <a:off x="252375" y="4927543"/>
            <a:ext cx="1273004" cy="198397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写真の説明はありません。">
            <a:extLst>
              <a:ext uri="{FF2B5EF4-FFF2-40B4-BE49-F238E27FC236}">
                <a16:creationId xmlns:a16="http://schemas.microsoft.com/office/drawing/2014/main" id="{8B3B4B06-B646-51AC-387B-BD22110EEAC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742" t="36350" r="30728" b="28149"/>
          <a:stretch/>
        </p:blipFill>
        <p:spPr bwMode="auto">
          <a:xfrm>
            <a:off x="1979712" y="5578888"/>
            <a:ext cx="1031202" cy="120226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写真の説明はありません。">
            <a:extLst>
              <a:ext uri="{FF2B5EF4-FFF2-40B4-BE49-F238E27FC236}">
                <a16:creationId xmlns:a16="http://schemas.microsoft.com/office/drawing/2014/main" id="{6D50803B-25E5-4AF9-95C4-B74C0278B91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369" t="25194" r="21651" b="41731"/>
          <a:stretch/>
        </p:blipFill>
        <p:spPr bwMode="auto">
          <a:xfrm>
            <a:off x="131448" y="664800"/>
            <a:ext cx="2879466"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2633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74506717-9819-4F6B-BBC4-2D35CC58CA18}"/>
              </a:ext>
            </a:extLst>
          </p:cNvPr>
          <p:cNvSpPr>
            <a:spLocks noChangeArrowheads="1"/>
          </p:cNvSpPr>
          <p:nvPr/>
        </p:nvSpPr>
        <p:spPr bwMode="auto">
          <a:xfrm>
            <a:off x="0" y="57373"/>
            <a:ext cx="9144000" cy="584775"/>
          </a:xfrm>
          <a:prstGeom prst="rect">
            <a:avLst/>
          </a:prstGeom>
          <a:noFill/>
          <a:ln w="9525">
            <a:noFill/>
            <a:miter lim="800000"/>
            <a:headEnd/>
            <a:tailEnd/>
          </a:ln>
          <a:effectLst/>
        </p:spPr>
        <p:txBody>
          <a:bodyPr>
            <a:spAutoFit/>
          </a:bodyPr>
          <a:lstStyle/>
          <a:p>
            <a:pPr algn="ctr">
              <a:defRPr/>
            </a:pPr>
            <a:r>
              <a:rPr lang="ja-JP" altLang="en-US" sz="3200" b="1" dirty="0">
                <a:solidFill>
                  <a:srgbClr val="0000FF"/>
                </a:solidFill>
                <a:latin typeface="+mj-ea"/>
                <a:ea typeface="+mj-ea"/>
              </a:rPr>
              <a:t>国際交流で受け入れ側が得るものは？</a:t>
            </a:r>
            <a:endParaRPr lang="en-US" sz="3200" b="1" dirty="0">
              <a:solidFill>
                <a:srgbClr val="0000FF"/>
              </a:solidFill>
              <a:latin typeface="+mj-ea"/>
              <a:ea typeface="+mj-ea"/>
            </a:endParaRPr>
          </a:p>
        </p:txBody>
      </p:sp>
      <p:sp>
        <p:nvSpPr>
          <p:cNvPr id="11" name="スライド番号プレースホルダー 10">
            <a:extLst>
              <a:ext uri="{FF2B5EF4-FFF2-40B4-BE49-F238E27FC236}">
                <a16:creationId xmlns:a16="http://schemas.microsoft.com/office/drawing/2014/main" id="{4F2E8F32-873A-4653-9C94-71507DC649EF}"/>
              </a:ext>
            </a:extLst>
          </p:cNvPr>
          <p:cNvSpPr>
            <a:spLocks noGrp="1"/>
          </p:cNvSpPr>
          <p:nvPr>
            <p:ph type="sldNum" sz="quarter" idx="12"/>
          </p:nvPr>
        </p:nvSpPr>
        <p:spPr>
          <a:xfrm>
            <a:off x="8388424" y="0"/>
            <a:ext cx="634068" cy="533400"/>
          </a:xfrm>
        </p:spPr>
        <p:txBody>
          <a:bodyPr/>
          <a:lstStyle/>
          <a:p>
            <a:pPr>
              <a:defRPr/>
            </a:pPr>
            <a:fld id="{C7F56890-DAD5-47A2-BBC9-D8E99666E1D4}" type="slidenum">
              <a:rPr lang="en-US" altLang="en-US" smtClean="0"/>
              <a:pPr>
                <a:defRPr/>
              </a:pPr>
              <a:t>76</a:t>
            </a:fld>
            <a:endParaRPr lang="en-US" altLang="en-US" dirty="0"/>
          </a:p>
        </p:txBody>
      </p:sp>
      <p:pic>
        <p:nvPicPr>
          <p:cNvPr id="1026" name="Picture 2" descr="はじめてのイタリア語 (講談社現代新書) | 郡 史郎 |本 | 通販 - Amazon.co.jp">
            <a:extLst>
              <a:ext uri="{FF2B5EF4-FFF2-40B4-BE49-F238E27FC236}">
                <a16:creationId xmlns:a16="http://schemas.microsoft.com/office/drawing/2014/main" id="{4BFC5E60-28EF-1AA3-5046-1C7BAC39B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18" y="748003"/>
            <a:ext cx="2520280" cy="2520280"/>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8BC9CD9B-E779-51C0-2EDE-7AF128EF1420}"/>
              </a:ext>
            </a:extLst>
          </p:cNvPr>
          <p:cNvPicPr>
            <a:picLocks noChangeAspect="1"/>
          </p:cNvPicPr>
          <p:nvPr/>
        </p:nvPicPr>
        <p:blipFill rotWithShape="1">
          <a:blip r:embed="rId4"/>
          <a:srcRect l="26375" t="26200" r="35038" b="29000"/>
          <a:stretch/>
        </p:blipFill>
        <p:spPr>
          <a:xfrm>
            <a:off x="2195736" y="795871"/>
            <a:ext cx="3528392" cy="2304256"/>
          </a:xfrm>
          <a:prstGeom prst="rect">
            <a:avLst/>
          </a:prstGeom>
        </p:spPr>
      </p:pic>
      <p:pic>
        <p:nvPicPr>
          <p:cNvPr id="12" name="図 11">
            <a:extLst>
              <a:ext uri="{FF2B5EF4-FFF2-40B4-BE49-F238E27FC236}">
                <a16:creationId xmlns:a16="http://schemas.microsoft.com/office/drawing/2014/main" id="{3ECFD361-170B-5FF0-1AE5-816F694D958C}"/>
              </a:ext>
            </a:extLst>
          </p:cNvPr>
          <p:cNvPicPr>
            <a:picLocks noChangeAspect="1"/>
          </p:cNvPicPr>
          <p:nvPr/>
        </p:nvPicPr>
        <p:blipFill rotWithShape="1">
          <a:blip r:embed="rId5"/>
          <a:srcRect l="25588" t="34600" r="34251" b="19200"/>
          <a:stretch/>
        </p:blipFill>
        <p:spPr>
          <a:xfrm>
            <a:off x="2483768" y="3925585"/>
            <a:ext cx="3672408" cy="2376264"/>
          </a:xfrm>
          <a:prstGeom prst="rect">
            <a:avLst/>
          </a:prstGeom>
        </p:spPr>
      </p:pic>
      <p:pic>
        <p:nvPicPr>
          <p:cNvPr id="1028" name="Picture 4" descr="スポンサー広告 - 北欧女子オーサが見つけた日本の不思議４ (コミックエッセイ)">
            <a:extLst>
              <a:ext uri="{FF2B5EF4-FFF2-40B4-BE49-F238E27FC236}">
                <a16:creationId xmlns:a16="http://schemas.microsoft.com/office/drawing/2014/main" id="{CD217974-1C99-DFD2-C873-3670E344FB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3589717"/>
            <a:ext cx="215265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QR コード&#10;&#10;自動的に生成された説明">
            <a:extLst>
              <a:ext uri="{FF2B5EF4-FFF2-40B4-BE49-F238E27FC236}">
                <a16:creationId xmlns:a16="http://schemas.microsoft.com/office/drawing/2014/main" id="{182BE390-D9E3-262F-35FC-EA83276690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5216" y="613731"/>
            <a:ext cx="2830536" cy="2830536"/>
          </a:xfrm>
          <a:prstGeom prst="rect">
            <a:avLst/>
          </a:prstGeom>
        </p:spPr>
      </p:pic>
      <p:pic>
        <p:nvPicPr>
          <p:cNvPr id="5" name="図 4" descr="QR コード&#10;&#10;自動的に生成された説明">
            <a:extLst>
              <a:ext uri="{FF2B5EF4-FFF2-40B4-BE49-F238E27FC236}">
                <a16:creationId xmlns:a16="http://schemas.microsoft.com/office/drawing/2014/main" id="{FC9D96FD-746C-1C3F-2542-3BB62338A0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7782" y="3698449"/>
            <a:ext cx="2830536" cy="2830536"/>
          </a:xfrm>
          <a:prstGeom prst="rect">
            <a:avLst/>
          </a:prstGeom>
        </p:spPr>
      </p:pic>
    </p:spTree>
    <p:extLst>
      <p:ext uri="{BB962C8B-B14F-4D97-AF65-F5344CB8AC3E}">
        <p14:creationId xmlns:p14="http://schemas.microsoft.com/office/powerpoint/2010/main" val="40538587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A3BEB68-CC85-4DF2-A684-191A1400EFC8}"/>
              </a:ext>
            </a:extLst>
          </p:cNvPr>
          <p:cNvPicPr>
            <a:picLocks noChangeAspect="1"/>
          </p:cNvPicPr>
          <p:nvPr/>
        </p:nvPicPr>
        <p:blipFill>
          <a:blip r:embed="rId3"/>
          <a:stretch>
            <a:fillRect/>
          </a:stretch>
        </p:blipFill>
        <p:spPr>
          <a:xfrm>
            <a:off x="827584" y="817172"/>
            <a:ext cx="7847528" cy="2568873"/>
          </a:xfrm>
          <a:prstGeom prst="rect">
            <a:avLst/>
          </a:prstGeom>
          <a:ln w="28575">
            <a:solidFill>
              <a:srgbClr val="FF0000"/>
            </a:solidFill>
          </a:ln>
        </p:spPr>
      </p:pic>
      <p:pic>
        <p:nvPicPr>
          <p:cNvPr id="4" name="図 3">
            <a:extLst>
              <a:ext uri="{FF2B5EF4-FFF2-40B4-BE49-F238E27FC236}">
                <a16:creationId xmlns:a16="http://schemas.microsoft.com/office/drawing/2014/main" id="{93C484CF-2614-44C4-84C0-01795D68A394}"/>
              </a:ext>
            </a:extLst>
          </p:cNvPr>
          <p:cNvPicPr>
            <a:picLocks noChangeAspect="1"/>
          </p:cNvPicPr>
          <p:nvPr/>
        </p:nvPicPr>
        <p:blipFill>
          <a:blip r:embed="rId4"/>
          <a:stretch>
            <a:fillRect/>
          </a:stretch>
        </p:blipFill>
        <p:spPr>
          <a:xfrm>
            <a:off x="804065" y="3404754"/>
            <a:ext cx="2515200" cy="960349"/>
          </a:xfrm>
          <a:prstGeom prst="rect">
            <a:avLst/>
          </a:prstGeom>
        </p:spPr>
      </p:pic>
      <p:pic>
        <p:nvPicPr>
          <p:cNvPr id="5" name="図 4">
            <a:extLst>
              <a:ext uri="{FF2B5EF4-FFF2-40B4-BE49-F238E27FC236}">
                <a16:creationId xmlns:a16="http://schemas.microsoft.com/office/drawing/2014/main" id="{9C274407-01EB-47AA-83CB-FDC3714EB3D2}"/>
              </a:ext>
            </a:extLst>
          </p:cNvPr>
          <p:cNvPicPr>
            <a:picLocks noChangeAspect="1"/>
          </p:cNvPicPr>
          <p:nvPr/>
        </p:nvPicPr>
        <p:blipFill>
          <a:blip r:embed="rId5"/>
          <a:stretch>
            <a:fillRect/>
          </a:stretch>
        </p:blipFill>
        <p:spPr>
          <a:xfrm>
            <a:off x="5601047" y="3440306"/>
            <a:ext cx="3268960" cy="384584"/>
          </a:xfrm>
          <a:prstGeom prst="rect">
            <a:avLst/>
          </a:prstGeom>
        </p:spPr>
      </p:pic>
      <p:pic>
        <p:nvPicPr>
          <p:cNvPr id="7" name="図 6" descr="写真 が含まれている画像&#10;&#10;自動的に生成された説明">
            <a:extLst>
              <a:ext uri="{FF2B5EF4-FFF2-40B4-BE49-F238E27FC236}">
                <a16:creationId xmlns:a16="http://schemas.microsoft.com/office/drawing/2014/main" id="{97ACA0C3-138B-4F66-B5D7-DCA6EA7539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4365103"/>
            <a:ext cx="2492897" cy="2492897"/>
          </a:xfrm>
          <a:prstGeom prst="rect">
            <a:avLst/>
          </a:prstGeom>
        </p:spPr>
      </p:pic>
      <p:sp>
        <p:nvSpPr>
          <p:cNvPr id="8" name="Rectangle 4">
            <a:extLst>
              <a:ext uri="{FF2B5EF4-FFF2-40B4-BE49-F238E27FC236}">
                <a16:creationId xmlns:a16="http://schemas.microsoft.com/office/drawing/2014/main" id="{74506717-9819-4F6B-BBC4-2D35CC58CA18}"/>
              </a:ext>
            </a:extLst>
          </p:cNvPr>
          <p:cNvSpPr>
            <a:spLocks noChangeArrowheads="1"/>
          </p:cNvSpPr>
          <p:nvPr/>
        </p:nvSpPr>
        <p:spPr bwMode="auto">
          <a:xfrm>
            <a:off x="179348" y="135850"/>
            <a:ext cx="9144000" cy="584775"/>
          </a:xfrm>
          <a:prstGeom prst="rect">
            <a:avLst/>
          </a:prstGeom>
          <a:noFill/>
          <a:ln w="9525">
            <a:noFill/>
            <a:miter lim="800000"/>
            <a:headEnd/>
            <a:tailEnd/>
          </a:ln>
          <a:effectLst/>
        </p:spPr>
        <p:txBody>
          <a:bodyPr>
            <a:spAutoFit/>
          </a:bodyPr>
          <a:lstStyle/>
          <a:p>
            <a:pPr>
              <a:defRPr/>
            </a:pPr>
            <a:r>
              <a:rPr lang="ja-JP" altLang="en-US" sz="3200" b="1" dirty="0">
                <a:solidFill>
                  <a:srgbClr val="0000FF"/>
                </a:solidFill>
                <a:latin typeface="+mj-ea"/>
                <a:ea typeface="+mj-ea"/>
              </a:rPr>
              <a:t>日本の</a:t>
            </a:r>
            <a:r>
              <a:rPr lang="en-US" altLang="ja-JP" sz="3200" b="1" dirty="0">
                <a:solidFill>
                  <a:srgbClr val="0000FF"/>
                </a:solidFill>
                <a:latin typeface="+mj-ea"/>
                <a:ea typeface="+mj-ea"/>
              </a:rPr>
              <a:t>HPV</a:t>
            </a:r>
            <a:r>
              <a:rPr lang="ja-JP" altLang="en-US" sz="3200" b="1" dirty="0">
                <a:solidFill>
                  <a:srgbClr val="0000FF"/>
                </a:solidFill>
                <a:latin typeface="+mj-ea"/>
                <a:ea typeface="+mj-ea"/>
              </a:rPr>
              <a:t>ワクチン裁判の証拠を科学的に検証</a:t>
            </a:r>
            <a:endParaRPr lang="en-US" sz="3200" b="1" dirty="0">
              <a:solidFill>
                <a:srgbClr val="0000FF"/>
              </a:solidFill>
              <a:latin typeface="+mj-ea"/>
              <a:ea typeface="+mj-ea"/>
            </a:endParaRPr>
          </a:p>
        </p:txBody>
      </p:sp>
      <p:sp>
        <p:nvSpPr>
          <p:cNvPr id="9" name="正方形/長方形 8">
            <a:extLst>
              <a:ext uri="{FF2B5EF4-FFF2-40B4-BE49-F238E27FC236}">
                <a16:creationId xmlns:a16="http://schemas.microsoft.com/office/drawing/2014/main" id="{FF39FD16-0B39-435B-80B7-CDF2AA4D0CD5}"/>
              </a:ext>
            </a:extLst>
          </p:cNvPr>
          <p:cNvSpPr/>
          <p:nvPr/>
        </p:nvSpPr>
        <p:spPr>
          <a:xfrm>
            <a:off x="3562936" y="4174937"/>
            <a:ext cx="5436906" cy="2677656"/>
          </a:xfrm>
          <a:prstGeom prst="rect">
            <a:avLst/>
          </a:prstGeom>
        </p:spPr>
        <p:txBody>
          <a:bodyPr wrap="square">
            <a:spAutoFit/>
          </a:bodyPr>
          <a:lstStyle/>
          <a:p>
            <a:pPr marL="285739" indent="-285739">
              <a:buFont typeface="Wingdings" panose="05000000000000000000" pitchFamily="2" charset="2"/>
              <a:buChar char="l"/>
            </a:pPr>
            <a:r>
              <a:rPr lang="ja-JP" altLang="en-US" sz="2400" b="1" dirty="0">
                <a:solidFill>
                  <a:srgbClr val="111111"/>
                </a:solidFill>
                <a:latin typeface="Hiragino Kaku Gothic Pro W3"/>
              </a:rPr>
              <a:t>ヒトパピローマウイルス（</a:t>
            </a:r>
            <a:r>
              <a:rPr lang="en-US" altLang="ja-JP" sz="2400" b="1" dirty="0">
                <a:solidFill>
                  <a:srgbClr val="111111"/>
                </a:solidFill>
                <a:latin typeface="Hiragino Kaku Gothic Pro W3"/>
              </a:rPr>
              <a:t>HPV</a:t>
            </a:r>
            <a:r>
              <a:rPr lang="ja-JP" altLang="en-US" sz="2400" b="1" dirty="0">
                <a:solidFill>
                  <a:srgbClr val="111111"/>
                </a:solidFill>
                <a:latin typeface="Hiragino Kaku Gothic Pro W3"/>
              </a:rPr>
              <a:t>）ワクチンが安全であることを科学的に示し、</a:t>
            </a:r>
            <a:r>
              <a:rPr lang="en-US" altLang="ja-JP" sz="2400" b="1" dirty="0">
                <a:solidFill>
                  <a:srgbClr val="111111"/>
                </a:solidFill>
                <a:latin typeface="Hiragino Kaku Gothic Pro W3"/>
              </a:rPr>
              <a:t>HPV</a:t>
            </a:r>
            <a:r>
              <a:rPr lang="ja-JP" altLang="en-US" sz="2400" b="1" dirty="0">
                <a:solidFill>
                  <a:srgbClr val="111111"/>
                </a:solidFill>
                <a:latin typeface="Hiragino Kaku Gothic Pro W3"/>
              </a:rPr>
              <a:t>ワクチンの日本での推奨を促す論文</a:t>
            </a:r>
            <a:endParaRPr lang="en-US" altLang="ja-JP" sz="2400" b="1" dirty="0">
              <a:solidFill>
                <a:srgbClr val="111111"/>
              </a:solidFill>
              <a:latin typeface="Hiragino Kaku Gothic Pro W3"/>
            </a:endParaRPr>
          </a:p>
          <a:p>
            <a:pPr marL="285739" indent="-285739">
              <a:buFont typeface="Wingdings" panose="05000000000000000000" pitchFamily="2" charset="2"/>
              <a:buChar char="l"/>
            </a:pPr>
            <a:r>
              <a:rPr lang="ja-JP" altLang="en-US" sz="2400" b="1" dirty="0">
                <a:solidFill>
                  <a:srgbClr val="111111"/>
                </a:solidFill>
                <a:latin typeface="Hiragino Kaku Gothic Pro W3"/>
              </a:rPr>
              <a:t>日本の</a:t>
            </a:r>
            <a:r>
              <a:rPr lang="en-US" altLang="ja-JP" sz="2400" b="1" dirty="0">
                <a:solidFill>
                  <a:srgbClr val="111111"/>
                </a:solidFill>
                <a:latin typeface="Hiragino Kaku Gothic Pro W3"/>
              </a:rPr>
              <a:t>HPV</a:t>
            </a:r>
            <a:r>
              <a:rPr lang="ja-JP" altLang="en-US" sz="2400" b="1" dirty="0">
                <a:solidFill>
                  <a:srgbClr val="111111"/>
                </a:solidFill>
                <a:latin typeface="Hiragino Kaku Gothic Pro W3"/>
              </a:rPr>
              <a:t>ワクチン接種率１％以下→子宮頸がん予防</a:t>
            </a:r>
            <a:endParaRPr lang="en-US" altLang="ja-JP" sz="2400" b="1" dirty="0">
              <a:solidFill>
                <a:srgbClr val="111111"/>
              </a:solidFill>
              <a:latin typeface="Hiragino Kaku Gothic Pro W3"/>
            </a:endParaRPr>
          </a:p>
          <a:p>
            <a:endParaRPr lang="ja-JP" altLang="en-US" sz="2400" b="1" dirty="0"/>
          </a:p>
        </p:txBody>
      </p:sp>
      <p:sp>
        <p:nvSpPr>
          <p:cNvPr id="11" name="スライド番号プレースホルダー 10">
            <a:extLst>
              <a:ext uri="{FF2B5EF4-FFF2-40B4-BE49-F238E27FC236}">
                <a16:creationId xmlns:a16="http://schemas.microsoft.com/office/drawing/2014/main" id="{4F2E8F32-873A-4653-9C94-71507DC649EF}"/>
              </a:ext>
            </a:extLst>
          </p:cNvPr>
          <p:cNvSpPr>
            <a:spLocks noGrp="1"/>
          </p:cNvSpPr>
          <p:nvPr>
            <p:ph type="sldNum" sz="quarter" idx="12"/>
          </p:nvPr>
        </p:nvSpPr>
        <p:spPr>
          <a:xfrm>
            <a:off x="8388424" y="0"/>
            <a:ext cx="634068" cy="533400"/>
          </a:xfrm>
        </p:spPr>
        <p:txBody>
          <a:bodyPr/>
          <a:lstStyle/>
          <a:p>
            <a:pPr>
              <a:defRPr/>
            </a:pPr>
            <a:fld id="{C7F56890-DAD5-47A2-BBC9-D8E99666E1D4}" type="slidenum">
              <a:rPr lang="en-US" altLang="en-US" smtClean="0"/>
              <a:pPr>
                <a:defRPr/>
              </a:pPr>
              <a:t>77</a:t>
            </a:fld>
            <a:endParaRPr lang="en-US" altLang="en-US" dirty="0"/>
          </a:p>
        </p:txBody>
      </p:sp>
    </p:spTree>
    <p:extLst>
      <p:ext uri="{BB962C8B-B14F-4D97-AF65-F5344CB8AC3E}">
        <p14:creationId xmlns:p14="http://schemas.microsoft.com/office/powerpoint/2010/main" val="5764872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52AEE07A-58B4-405F-B3D3-4FFED1E84ECF}"/>
              </a:ext>
            </a:extLst>
          </p:cNvPr>
          <p:cNvPicPr>
            <a:picLocks noChangeAspect="1"/>
          </p:cNvPicPr>
          <p:nvPr/>
        </p:nvPicPr>
        <p:blipFill rotWithShape="1">
          <a:blip r:embed="rId3"/>
          <a:srcRect l="23333" t="20027" r="54167" b="44074"/>
          <a:stretch/>
        </p:blipFill>
        <p:spPr>
          <a:xfrm>
            <a:off x="5551793" y="0"/>
            <a:ext cx="3565981" cy="3200401"/>
          </a:xfrm>
          <a:prstGeom prst="rect">
            <a:avLst/>
          </a:prstGeom>
        </p:spPr>
      </p:pic>
      <p:sp>
        <p:nvSpPr>
          <p:cNvPr id="8" name="Rectangle 4">
            <a:extLst>
              <a:ext uri="{FF2B5EF4-FFF2-40B4-BE49-F238E27FC236}">
                <a16:creationId xmlns:a16="http://schemas.microsoft.com/office/drawing/2014/main" id="{74506717-9819-4F6B-BBC4-2D35CC58CA18}"/>
              </a:ext>
            </a:extLst>
          </p:cNvPr>
          <p:cNvSpPr>
            <a:spLocks noChangeArrowheads="1"/>
          </p:cNvSpPr>
          <p:nvPr/>
        </p:nvSpPr>
        <p:spPr bwMode="auto">
          <a:xfrm>
            <a:off x="495300" y="32140"/>
            <a:ext cx="8109148" cy="492443"/>
          </a:xfrm>
          <a:prstGeom prst="rect">
            <a:avLst/>
          </a:prstGeom>
          <a:solidFill>
            <a:schemeClr val="bg1"/>
          </a:solidFill>
          <a:ln w="9525">
            <a:noFill/>
            <a:miter lim="800000"/>
            <a:headEnd/>
            <a:tailEnd/>
          </a:ln>
          <a:effectLst/>
        </p:spPr>
        <p:txBody>
          <a:bodyPr wrap="square">
            <a:spAutoFit/>
          </a:bodyPr>
          <a:lstStyle/>
          <a:p>
            <a:pPr>
              <a:defRPr/>
            </a:pPr>
            <a:r>
              <a:rPr lang="ja-JP" altLang="en-US" sz="2600" b="1" dirty="0">
                <a:solidFill>
                  <a:srgbClr val="0000FF"/>
                </a:solidFill>
                <a:latin typeface="+mj-ea"/>
                <a:ea typeface="+mj-ea"/>
              </a:rPr>
              <a:t>留学生の拡散で</a:t>
            </a:r>
            <a:r>
              <a:rPr lang="en-US" altLang="ja-JP" sz="2600" b="1" dirty="0">
                <a:solidFill>
                  <a:srgbClr val="0000FF"/>
                </a:solidFill>
                <a:latin typeface="+mj-ea"/>
                <a:ea typeface="+mj-ea"/>
              </a:rPr>
              <a:t>HPV</a:t>
            </a:r>
            <a:r>
              <a:rPr lang="ja-JP" altLang="en-US" sz="2600" b="1" dirty="0">
                <a:solidFill>
                  <a:srgbClr val="0000FF"/>
                </a:solidFill>
                <a:latin typeface="+mj-ea"/>
                <a:ea typeface="+mj-ea"/>
              </a:rPr>
              <a:t>ワクチン論文のアクセス数がアップ</a:t>
            </a:r>
            <a:endParaRPr lang="en-US" sz="2600" b="1" dirty="0">
              <a:solidFill>
                <a:srgbClr val="0000FF"/>
              </a:solidFill>
              <a:latin typeface="+mj-ea"/>
              <a:ea typeface="+mj-ea"/>
            </a:endParaRPr>
          </a:p>
        </p:txBody>
      </p:sp>
      <p:sp>
        <p:nvSpPr>
          <p:cNvPr id="11" name="スライド番号プレースホルダー 10">
            <a:extLst>
              <a:ext uri="{FF2B5EF4-FFF2-40B4-BE49-F238E27FC236}">
                <a16:creationId xmlns:a16="http://schemas.microsoft.com/office/drawing/2014/main" id="{4F2E8F32-873A-4653-9C94-71507DC649EF}"/>
              </a:ext>
            </a:extLst>
          </p:cNvPr>
          <p:cNvSpPr>
            <a:spLocks noGrp="1"/>
          </p:cNvSpPr>
          <p:nvPr>
            <p:ph type="sldNum" sz="quarter" idx="12"/>
          </p:nvPr>
        </p:nvSpPr>
        <p:spPr>
          <a:xfrm>
            <a:off x="8167616" y="0"/>
            <a:ext cx="854876" cy="533400"/>
          </a:xfrm>
        </p:spPr>
        <p:txBody>
          <a:bodyPr/>
          <a:lstStyle/>
          <a:p>
            <a:pPr>
              <a:defRPr/>
            </a:pPr>
            <a:fld id="{C7F56890-DAD5-47A2-BBC9-D8E99666E1D4}" type="slidenum">
              <a:rPr lang="en-US" altLang="en-US" smtClean="0"/>
              <a:pPr>
                <a:defRPr/>
              </a:pPr>
              <a:t>78</a:t>
            </a:fld>
            <a:endParaRPr lang="en-US" altLang="en-US" dirty="0"/>
          </a:p>
        </p:txBody>
      </p:sp>
      <p:pic>
        <p:nvPicPr>
          <p:cNvPr id="6" name="図 5">
            <a:extLst>
              <a:ext uri="{FF2B5EF4-FFF2-40B4-BE49-F238E27FC236}">
                <a16:creationId xmlns:a16="http://schemas.microsoft.com/office/drawing/2014/main" id="{EA7D6DCE-00AB-44DC-B434-85733DF21AAB}"/>
              </a:ext>
            </a:extLst>
          </p:cNvPr>
          <p:cNvPicPr>
            <a:picLocks noChangeAspect="1"/>
          </p:cNvPicPr>
          <p:nvPr/>
        </p:nvPicPr>
        <p:blipFill rotWithShape="1">
          <a:blip r:embed="rId4"/>
          <a:srcRect l="23334" t="26296" r="23333" b="27778"/>
          <a:stretch/>
        </p:blipFill>
        <p:spPr>
          <a:xfrm>
            <a:off x="88490" y="2514600"/>
            <a:ext cx="8967020" cy="4343400"/>
          </a:xfrm>
          <a:prstGeom prst="rect">
            <a:avLst/>
          </a:prstGeom>
        </p:spPr>
      </p:pic>
      <p:pic>
        <p:nvPicPr>
          <p:cNvPr id="2050" name="Picture 2" descr="Martha Aguirreの画像のようです">
            <a:extLst>
              <a:ext uri="{FF2B5EF4-FFF2-40B4-BE49-F238E27FC236}">
                <a16:creationId xmlns:a16="http://schemas.microsoft.com/office/drawing/2014/main" id="{47FB4D50-7B44-4D00-9381-1BDB988928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654" y="51054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4A2032FA-FA98-424C-B8E7-3388ECA2CE70}"/>
              </a:ext>
            </a:extLst>
          </p:cNvPr>
          <p:cNvSpPr txBox="1"/>
          <p:nvPr/>
        </p:nvSpPr>
        <p:spPr>
          <a:xfrm>
            <a:off x="495300" y="6096000"/>
            <a:ext cx="1295400" cy="461665"/>
          </a:xfrm>
          <a:prstGeom prst="rect">
            <a:avLst/>
          </a:prstGeom>
          <a:noFill/>
        </p:spPr>
        <p:txBody>
          <a:bodyPr wrap="square">
            <a:spAutoFit/>
          </a:bodyPr>
          <a:lstStyle/>
          <a:p>
            <a:r>
              <a:rPr lang="ja-JP" altLang="en-US" sz="1200" b="1" dirty="0">
                <a:solidFill>
                  <a:srgbClr val="111111"/>
                </a:solidFill>
                <a:latin typeface="Hiragino Kaku Gothic Pro W3"/>
              </a:rPr>
              <a:t>マーサ・アギレ</a:t>
            </a:r>
            <a:endParaRPr lang="en-US" altLang="ja-JP" sz="1200" b="1" dirty="0">
              <a:solidFill>
                <a:srgbClr val="111111"/>
              </a:solidFill>
              <a:latin typeface="Hiragino Kaku Gothic Pro W3"/>
            </a:endParaRPr>
          </a:p>
          <a:p>
            <a:r>
              <a:rPr lang="ja-JP" altLang="en-US" sz="1200" b="1" dirty="0">
                <a:solidFill>
                  <a:srgbClr val="111111"/>
                </a:solidFill>
                <a:latin typeface="Hiragino Kaku Gothic Pro W3"/>
              </a:rPr>
              <a:t>エルサルバドル</a:t>
            </a:r>
            <a:endParaRPr lang="ja-JP" altLang="en-US" sz="1200" dirty="0"/>
          </a:p>
        </p:txBody>
      </p:sp>
      <p:pic>
        <p:nvPicPr>
          <p:cNvPr id="2052" name="Picture 4" descr="Ikuo Tsunodaさんを含め3人、笑っている人の画像のようです">
            <a:extLst>
              <a:ext uri="{FF2B5EF4-FFF2-40B4-BE49-F238E27FC236}">
                <a16:creationId xmlns:a16="http://schemas.microsoft.com/office/drawing/2014/main" id="{08290D15-9DF1-49C9-83B2-A157BF06872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832" t="31111" r="42501" b="51112"/>
          <a:stretch/>
        </p:blipFill>
        <p:spPr bwMode="auto">
          <a:xfrm>
            <a:off x="3910984" y="1085437"/>
            <a:ext cx="1205541" cy="1377761"/>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23051DFB-39F1-4B50-A91D-6A702DF73064}"/>
              </a:ext>
            </a:extLst>
          </p:cNvPr>
          <p:cNvSpPr txBox="1"/>
          <p:nvPr/>
        </p:nvSpPr>
        <p:spPr>
          <a:xfrm>
            <a:off x="3662132" y="660492"/>
            <a:ext cx="2082925" cy="461665"/>
          </a:xfrm>
          <a:prstGeom prst="rect">
            <a:avLst/>
          </a:prstGeom>
          <a:noFill/>
        </p:spPr>
        <p:txBody>
          <a:bodyPr wrap="square">
            <a:spAutoFit/>
          </a:bodyPr>
          <a:lstStyle/>
          <a:p>
            <a:pPr algn="ctr"/>
            <a:r>
              <a:rPr lang="ja-JP" altLang="en-US" sz="1200" b="1" dirty="0">
                <a:solidFill>
                  <a:srgbClr val="111111"/>
                </a:solidFill>
                <a:latin typeface="Hiragino Kaku Gothic Pro W3"/>
              </a:rPr>
              <a:t>フェリシア・リンダベリィ</a:t>
            </a:r>
            <a:endParaRPr lang="en-US" altLang="ja-JP" sz="1200" b="1" dirty="0">
              <a:solidFill>
                <a:srgbClr val="111111"/>
              </a:solidFill>
              <a:latin typeface="Hiragino Kaku Gothic Pro W3"/>
            </a:endParaRPr>
          </a:p>
          <a:p>
            <a:pPr algn="ctr"/>
            <a:r>
              <a:rPr lang="ja-JP" altLang="en-US" sz="1200" b="1" dirty="0">
                <a:solidFill>
                  <a:srgbClr val="111111"/>
                </a:solidFill>
                <a:latin typeface="Hiragino Kaku Gothic Pro W3"/>
              </a:rPr>
              <a:t>スウェーデン</a:t>
            </a:r>
            <a:endParaRPr lang="ja-JP" altLang="en-US" sz="1200" dirty="0"/>
          </a:p>
        </p:txBody>
      </p:sp>
      <p:pic>
        <p:nvPicPr>
          <p:cNvPr id="2054" name="Picture 6" descr="Tierra Range、笑顔の画像のようです">
            <a:extLst>
              <a:ext uri="{FF2B5EF4-FFF2-40B4-BE49-F238E27FC236}">
                <a16:creationId xmlns:a16="http://schemas.microsoft.com/office/drawing/2014/main" id="{BA35382C-DF4F-4C38-9FDD-81C9900CCC6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223" t="4445" r="16461" b="31111"/>
          <a:stretch/>
        </p:blipFill>
        <p:spPr bwMode="auto">
          <a:xfrm>
            <a:off x="794736" y="1114036"/>
            <a:ext cx="1270208" cy="1335014"/>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a:extLst>
              <a:ext uri="{FF2B5EF4-FFF2-40B4-BE49-F238E27FC236}">
                <a16:creationId xmlns:a16="http://schemas.microsoft.com/office/drawing/2014/main" id="{89EDC38A-EB07-49D0-AB2F-11DCE15B3FBD}"/>
              </a:ext>
            </a:extLst>
          </p:cNvPr>
          <p:cNvSpPr txBox="1"/>
          <p:nvPr/>
        </p:nvSpPr>
        <p:spPr>
          <a:xfrm>
            <a:off x="574966" y="709803"/>
            <a:ext cx="1752600" cy="461665"/>
          </a:xfrm>
          <a:prstGeom prst="rect">
            <a:avLst/>
          </a:prstGeom>
          <a:noFill/>
        </p:spPr>
        <p:txBody>
          <a:bodyPr wrap="square">
            <a:spAutoFit/>
          </a:bodyPr>
          <a:lstStyle/>
          <a:p>
            <a:pPr algn="ctr"/>
            <a:r>
              <a:rPr lang="ja-JP" altLang="en-US" sz="1200" b="1" dirty="0">
                <a:solidFill>
                  <a:srgbClr val="111111"/>
                </a:solidFill>
                <a:latin typeface="Hiragino Kaku Gothic Pro W3"/>
              </a:rPr>
              <a:t>ティエラ・レンジ</a:t>
            </a:r>
            <a:endParaRPr lang="en-US" altLang="ja-JP" sz="1200" b="1" dirty="0">
              <a:solidFill>
                <a:srgbClr val="111111"/>
              </a:solidFill>
              <a:latin typeface="Hiragino Kaku Gothic Pro W3"/>
            </a:endParaRPr>
          </a:p>
          <a:p>
            <a:pPr algn="ctr"/>
            <a:r>
              <a:rPr lang="ja-JP" altLang="en-US" sz="1200" b="1" dirty="0">
                <a:solidFill>
                  <a:srgbClr val="111111"/>
                </a:solidFill>
                <a:latin typeface="Hiragino Kaku Gothic Pro W3"/>
              </a:rPr>
              <a:t>アメリカ</a:t>
            </a:r>
            <a:endParaRPr lang="ja-JP" altLang="en-US" sz="1200" dirty="0"/>
          </a:p>
        </p:txBody>
      </p:sp>
      <p:pic>
        <p:nvPicPr>
          <p:cNvPr id="2056" name="Picture 8" descr="3人、笑っている人の画像のようです">
            <a:extLst>
              <a:ext uri="{FF2B5EF4-FFF2-40B4-BE49-F238E27FC236}">
                <a16:creationId xmlns:a16="http://schemas.microsoft.com/office/drawing/2014/main" id="{C21858B4-AA4F-4C0A-95F1-154D6C34C43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500" t="22785" r="52500" b="52652"/>
          <a:stretch/>
        </p:blipFill>
        <p:spPr bwMode="auto">
          <a:xfrm>
            <a:off x="7796034" y="2110782"/>
            <a:ext cx="1286279" cy="1404192"/>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F7E555DC-EE82-4B81-8C9B-5DB6A4BE4879}"/>
              </a:ext>
            </a:extLst>
          </p:cNvPr>
          <p:cNvSpPr txBox="1"/>
          <p:nvPr/>
        </p:nvSpPr>
        <p:spPr>
          <a:xfrm>
            <a:off x="7472964" y="1673858"/>
            <a:ext cx="1752600" cy="461665"/>
          </a:xfrm>
          <a:prstGeom prst="rect">
            <a:avLst/>
          </a:prstGeom>
          <a:noFill/>
        </p:spPr>
        <p:txBody>
          <a:bodyPr wrap="square">
            <a:spAutoFit/>
          </a:bodyPr>
          <a:lstStyle/>
          <a:p>
            <a:pPr algn="ctr"/>
            <a:r>
              <a:rPr lang="ja-JP" altLang="en-US" sz="1200" b="1" dirty="0">
                <a:solidFill>
                  <a:srgbClr val="111111"/>
                </a:solidFill>
                <a:latin typeface="Hiragino Kaku Gothic Pro W3"/>
              </a:rPr>
              <a:t>ミダガマ・ジャルホル</a:t>
            </a:r>
            <a:endParaRPr lang="en-US" altLang="ja-JP" sz="1200" b="1" dirty="0">
              <a:solidFill>
                <a:srgbClr val="111111"/>
              </a:solidFill>
              <a:latin typeface="Hiragino Kaku Gothic Pro W3"/>
            </a:endParaRPr>
          </a:p>
          <a:p>
            <a:pPr algn="ctr"/>
            <a:r>
              <a:rPr lang="ja-JP" altLang="en-US" sz="1200" b="1" dirty="0"/>
              <a:t>モンゴル</a:t>
            </a:r>
          </a:p>
        </p:txBody>
      </p:sp>
      <p:pic>
        <p:nvPicPr>
          <p:cNvPr id="2058" name="Picture 10" descr="Maira Shahidさんを含め2人の画像のようです">
            <a:extLst>
              <a:ext uri="{FF2B5EF4-FFF2-40B4-BE49-F238E27FC236}">
                <a16:creationId xmlns:a16="http://schemas.microsoft.com/office/drawing/2014/main" id="{FACE10D0-EAE4-445A-BC9D-44529E564DE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8003" t="6414" r="16143" b="41111"/>
          <a:stretch/>
        </p:blipFill>
        <p:spPr bwMode="auto">
          <a:xfrm>
            <a:off x="5943600" y="5426876"/>
            <a:ext cx="914400" cy="1338247"/>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8B1EA7C3-CE35-44EB-8343-8B09480F2C1C}"/>
              </a:ext>
            </a:extLst>
          </p:cNvPr>
          <p:cNvSpPr txBox="1"/>
          <p:nvPr/>
        </p:nvSpPr>
        <p:spPr>
          <a:xfrm>
            <a:off x="4343400" y="6435403"/>
            <a:ext cx="1752600" cy="461665"/>
          </a:xfrm>
          <a:prstGeom prst="rect">
            <a:avLst/>
          </a:prstGeom>
          <a:noFill/>
        </p:spPr>
        <p:txBody>
          <a:bodyPr wrap="square">
            <a:spAutoFit/>
          </a:bodyPr>
          <a:lstStyle/>
          <a:p>
            <a:pPr algn="ctr"/>
            <a:r>
              <a:rPr lang="ja-JP" altLang="en-US" sz="1200" b="1" dirty="0">
                <a:solidFill>
                  <a:srgbClr val="111111"/>
                </a:solidFill>
                <a:latin typeface="Hiragino Kaku Gothic Pro W3"/>
              </a:rPr>
              <a:t>マイラ・シャヒード</a:t>
            </a:r>
            <a:endParaRPr lang="en-US" altLang="ja-JP" sz="1200" b="1" dirty="0">
              <a:solidFill>
                <a:srgbClr val="111111"/>
              </a:solidFill>
              <a:latin typeface="Hiragino Kaku Gothic Pro W3"/>
            </a:endParaRPr>
          </a:p>
          <a:p>
            <a:pPr algn="ctr"/>
            <a:r>
              <a:rPr lang="ja-JP" altLang="en-US" sz="1200" b="1" dirty="0"/>
              <a:t>パキスタン</a:t>
            </a:r>
          </a:p>
        </p:txBody>
      </p:sp>
      <p:pic>
        <p:nvPicPr>
          <p:cNvPr id="2060" name="Picture 12" descr="1人、笑顔の画像のようです">
            <a:extLst>
              <a:ext uri="{FF2B5EF4-FFF2-40B4-BE49-F238E27FC236}">
                <a16:creationId xmlns:a16="http://schemas.microsoft.com/office/drawing/2014/main" id="{CA1656C3-F6A0-4CC0-96E7-CAEBA461596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8890" t="28889" r="3845" b="48624"/>
          <a:stretch/>
        </p:blipFill>
        <p:spPr bwMode="auto">
          <a:xfrm>
            <a:off x="8153401" y="4001469"/>
            <a:ext cx="990599" cy="1290204"/>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a:extLst>
              <a:ext uri="{FF2B5EF4-FFF2-40B4-BE49-F238E27FC236}">
                <a16:creationId xmlns:a16="http://schemas.microsoft.com/office/drawing/2014/main" id="{571DAB45-06A8-4737-B489-4A5A31441677}"/>
              </a:ext>
            </a:extLst>
          </p:cNvPr>
          <p:cNvSpPr txBox="1"/>
          <p:nvPr/>
        </p:nvSpPr>
        <p:spPr>
          <a:xfrm>
            <a:off x="7567523" y="3580942"/>
            <a:ext cx="1752600" cy="461665"/>
          </a:xfrm>
          <a:prstGeom prst="rect">
            <a:avLst/>
          </a:prstGeom>
          <a:noFill/>
        </p:spPr>
        <p:txBody>
          <a:bodyPr wrap="square">
            <a:spAutoFit/>
          </a:bodyPr>
          <a:lstStyle/>
          <a:p>
            <a:pPr algn="ctr"/>
            <a:r>
              <a:rPr lang="ja-JP" altLang="en-US" sz="1200" b="1" dirty="0">
                <a:solidFill>
                  <a:srgbClr val="111111"/>
                </a:solidFill>
                <a:latin typeface="Hiragino Kaku Gothic Pro W3"/>
              </a:rPr>
              <a:t>フィオナ・ティー</a:t>
            </a:r>
            <a:endParaRPr lang="en-US" altLang="ja-JP" sz="1200" b="1" dirty="0">
              <a:solidFill>
                <a:srgbClr val="111111"/>
              </a:solidFill>
              <a:latin typeface="Hiragino Kaku Gothic Pro W3"/>
            </a:endParaRPr>
          </a:p>
          <a:p>
            <a:pPr algn="ctr"/>
            <a:r>
              <a:rPr lang="ja-JP" altLang="en-US" sz="1200" b="1" dirty="0"/>
              <a:t>オーストラリア</a:t>
            </a:r>
          </a:p>
        </p:txBody>
      </p:sp>
      <p:pic>
        <p:nvPicPr>
          <p:cNvPr id="2062" name="Picture 14" descr="2人、笑っている人の画像のようです">
            <a:extLst>
              <a:ext uri="{FF2B5EF4-FFF2-40B4-BE49-F238E27FC236}">
                <a16:creationId xmlns:a16="http://schemas.microsoft.com/office/drawing/2014/main" id="{1645E08D-88DD-4E90-AAEB-7A66C517265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2633" t="18139" b="50145"/>
          <a:stretch/>
        </p:blipFill>
        <p:spPr bwMode="auto">
          <a:xfrm>
            <a:off x="2327566" y="1085437"/>
            <a:ext cx="1376545" cy="1392212"/>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a:extLst>
              <a:ext uri="{FF2B5EF4-FFF2-40B4-BE49-F238E27FC236}">
                <a16:creationId xmlns:a16="http://schemas.microsoft.com/office/drawing/2014/main" id="{487F4B48-05A3-4620-9869-C3E9702D2EE8}"/>
              </a:ext>
            </a:extLst>
          </p:cNvPr>
          <p:cNvSpPr txBox="1"/>
          <p:nvPr/>
        </p:nvSpPr>
        <p:spPr>
          <a:xfrm>
            <a:off x="2118550" y="653442"/>
            <a:ext cx="1752600" cy="461665"/>
          </a:xfrm>
          <a:prstGeom prst="rect">
            <a:avLst/>
          </a:prstGeom>
          <a:noFill/>
        </p:spPr>
        <p:txBody>
          <a:bodyPr wrap="square">
            <a:spAutoFit/>
          </a:bodyPr>
          <a:lstStyle/>
          <a:p>
            <a:pPr algn="ctr"/>
            <a:r>
              <a:rPr lang="ja-JP" altLang="en-US" sz="1200" b="1" dirty="0">
                <a:solidFill>
                  <a:srgbClr val="111111"/>
                </a:solidFill>
                <a:latin typeface="Hiragino Kaku Gothic Pro W3"/>
              </a:rPr>
              <a:t>エリカ・ペディオ</a:t>
            </a:r>
            <a:endParaRPr lang="en-US" altLang="ja-JP" sz="1200" b="1" dirty="0">
              <a:solidFill>
                <a:srgbClr val="111111"/>
              </a:solidFill>
              <a:latin typeface="Hiragino Kaku Gothic Pro W3"/>
            </a:endParaRPr>
          </a:p>
          <a:p>
            <a:pPr algn="ctr"/>
            <a:r>
              <a:rPr lang="ja-JP" altLang="en-US" sz="1200" b="1" dirty="0">
                <a:solidFill>
                  <a:srgbClr val="111111"/>
                </a:solidFill>
                <a:latin typeface="Hiragino Kaku Gothic Pro W3"/>
              </a:rPr>
              <a:t>イタリア</a:t>
            </a:r>
            <a:endParaRPr lang="ja-JP" altLang="en-US" sz="1200" dirty="0"/>
          </a:p>
        </p:txBody>
      </p:sp>
    </p:spTree>
    <p:extLst>
      <p:ext uri="{BB962C8B-B14F-4D97-AF65-F5344CB8AC3E}">
        <p14:creationId xmlns:p14="http://schemas.microsoft.com/office/powerpoint/2010/main" val="24962980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5AD51C-E457-4D88-820B-A6838DB5F9A2}"/>
              </a:ext>
            </a:extLst>
          </p:cNvPr>
          <p:cNvSpPr>
            <a:spLocks noGrp="1"/>
          </p:cNvSpPr>
          <p:nvPr>
            <p:ph type="sldNum" sz="quarter" idx="12"/>
          </p:nvPr>
        </p:nvSpPr>
        <p:spPr/>
        <p:txBody>
          <a:bodyPr/>
          <a:lstStyle/>
          <a:p>
            <a:pPr>
              <a:defRPr/>
            </a:pPr>
            <a:fld id="{62A40F47-107D-4008-AA85-B2B639D47E22}" type="slidenum">
              <a:rPr lang="en-US" altLang="ja-JP" smtClean="0"/>
              <a:pPr>
                <a:defRPr/>
              </a:pPr>
              <a:t>79</a:t>
            </a:fld>
            <a:endParaRPr lang="en-US" altLang="ja-JP" dirty="0"/>
          </a:p>
        </p:txBody>
      </p:sp>
      <p:pic>
        <p:nvPicPr>
          <p:cNvPr id="6" name="Picture 2" descr="ãæ±åãã®ç»åæ¤ç´¢çµæ">
            <a:extLst>
              <a:ext uri="{FF2B5EF4-FFF2-40B4-BE49-F238E27FC236}">
                <a16:creationId xmlns:a16="http://schemas.microsoft.com/office/drawing/2014/main" id="{155C45AA-8CDC-920D-BAE9-FD9D8F00E1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753" t="19899" r="12837" b="57407"/>
          <a:stretch/>
        </p:blipFill>
        <p:spPr bwMode="auto">
          <a:xfrm>
            <a:off x="34514" y="937026"/>
            <a:ext cx="1224136" cy="14054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attachment.outlook.live.net/owa/itsunoda@hotmail.com/service.svc/s/GetAttachmentThumbnail?id=AQMkADAwATExAGU2Ny00YzRkLTYyNzUtMDACLTAwCgBGAAADjfHt6JYoCUa46fBLH62UTAcArKg7TlqQ8UWsWrDut9WZGAAAAgEJAAAAmJnC%2FJ0Gg0eZfgXmabRvwAABDEEhiwAAAAESABAAahOCVDNLik2iNE7SBhx9Hg%3D%3D&amp;thumbnailType=2&amp;X-OWA-CANARY=gRw82ol5EE-1tb4pwgqdoUASjVj4CNYYRNnqn8gj72FbY9csk_MlQ_JF49yQEW_emu1hM8EUkwE.&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NzMzMTktMTI4MDEzOTg5M1wiLFwicHVpZFwiOlwiMzE0OTAzOTg3MzE1MzE3XCIsXCJvaWRcIjpcIjAwMDExZTY3LTRjNGQtNjI3NS0wMDAwLTAwMDAwMDAwMDAwMFwiLFwic2NvcGVcIjpcIk93YURvd25sb2FkXCJ9IiwibmJmIjoxNTM1MDI5MjA1LCJleHAiOjE1MzUwMjk4MDUsImlzcyI6IjAwMDAwMDAyLTAwMDAtMGZmMS1jZTAwLTAwMDAwMDAwMDAwMEA4NGRmOWU3Zi1lOWY2LTQwYWYtYjQzNS1hYWFhYWFhYWFhYWEiLCJhdWQiOiIwMDAwMDAwMi0wMDAwLTBmZjEtY2UwMC0wMDAwMDAwMDAwMDAvYXR0YWNobWVudC5vdXRsb29rLmxpdmUubmV0QDg0ZGY5ZTdmLWU5ZjYtNDBhZi1iNDM1LWFhYWFhYWFhYWFhYSJ9.rZwVvojZN55w9rNwyvRMO4E4omxVCqa5YkJW32P-LP1u4-SaYJP7rIAz19IcGzdABDS1yLkT1Z6075P-ov5u7a-k4Tayyn_O6Fiuqx64OMGmzmm5NR3ft-EScAixaxOgaWse9fiRLGtF8WzdpLQ-fzcyPCud30ac_LsHE_I854fkYqbh71r776XKfU_EAUGidFaNIx7FwJWb4HF1NCJ1mvkGIat8hDfPgiid37Pp1LFOqWKD-y6PrfEuknVewAkD5rXcsjhC5DgJ8_P9QsCs0Wp9-fv0QcH0dXEU6Q2bHcYWo82GpDOpkyIxs_CyrDAfRbzvgdtuRnX1oUKQII9_DA&amp;owa=outlook.live.com&amp;isc=1">
            <a:extLst>
              <a:ext uri="{FF2B5EF4-FFF2-40B4-BE49-F238E27FC236}">
                <a16:creationId xmlns:a16="http://schemas.microsoft.com/office/drawing/2014/main" id="{5AA0CF14-E9F5-74D8-8B46-D9151FD6DA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60" t="2112" r="15722" b="48734"/>
          <a:stretch/>
        </p:blipFill>
        <p:spPr bwMode="auto">
          <a:xfrm>
            <a:off x="1222974" y="1242583"/>
            <a:ext cx="2041183" cy="10998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ルイジアナ州の位置">
            <a:extLst>
              <a:ext uri="{FF2B5EF4-FFF2-40B4-BE49-F238E27FC236}">
                <a16:creationId xmlns:a16="http://schemas.microsoft.com/office/drawing/2014/main" id="{11B4C875-143C-DDA1-AA9F-AB63325C99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040" y="2770400"/>
            <a:ext cx="2011684" cy="124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http://www.nse.org/exchange/campuses/148.jpg">
            <a:extLst>
              <a:ext uri="{FF2B5EF4-FFF2-40B4-BE49-F238E27FC236}">
                <a16:creationId xmlns:a16="http://schemas.microsoft.com/office/drawing/2014/main" id="{31E2019F-9CD0-6CF4-ADA0-FC04DE3271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3502" y="1102303"/>
            <a:ext cx="1971338" cy="148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Image may contain: 8 people">
            <a:extLst>
              <a:ext uri="{FF2B5EF4-FFF2-40B4-BE49-F238E27FC236}">
                <a16:creationId xmlns:a16="http://schemas.microsoft.com/office/drawing/2014/main" id="{CD7F0843-6837-5F21-9C32-1F5C059A97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500"/>
          <a:stretch/>
        </p:blipFill>
        <p:spPr bwMode="auto">
          <a:xfrm>
            <a:off x="6727075" y="4656714"/>
            <a:ext cx="1974810" cy="12070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a:extLst>
              <a:ext uri="{FF2B5EF4-FFF2-40B4-BE49-F238E27FC236}">
                <a16:creationId xmlns:a16="http://schemas.microsoft.com/office/drawing/2014/main" id="{A87B94B7-A9CD-18A9-2778-AC3316B269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27075" y="3175807"/>
            <a:ext cx="1974810" cy="148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http://www.medcom.lsuhscshreveport.edu/LPME/Logos/images/LSUHealth_Shreveport_Horz__Purple-Gold_RGB%20copy.jpg">
            <a:extLst>
              <a:ext uri="{FF2B5EF4-FFF2-40B4-BE49-F238E27FC236}">
                <a16:creationId xmlns:a16="http://schemas.microsoft.com/office/drawing/2014/main" id="{8430C33B-232F-E5C5-A423-6C2D161525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9343" y="5916517"/>
            <a:ext cx="1985497" cy="485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s://upload.wikimedia.org/wikipedia/commons/thumb/3/30/University_of_Utah_horizontal_logo.svg/1280px-University_of_Utah_horizontal_logo.svg.png">
            <a:extLst>
              <a:ext uri="{FF2B5EF4-FFF2-40B4-BE49-F238E27FC236}">
                <a16:creationId xmlns:a16="http://schemas.microsoft.com/office/drawing/2014/main" id="{363D00BB-F62D-9A9D-AC3C-3263C74DA3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9840" y="524683"/>
            <a:ext cx="1905000" cy="494605"/>
          </a:xfrm>
          <a:prstGeom prst="rect">
            <a:avLst/>
          </a:prstGeom>
          <a:solidFill>
            <a:schemeClr val="bg1"/>
          </a:solidFill>
          <a:ln w="9525">
            <a:solidFill>
              <a:schemeClr val="tx1"/>
            </a:solidFill>
            <a:miter lim="800000"/>
            <a:headEnd/>
            <a:tailEnd/>
          </a:ln>
        </p:spPr>
      </p:pic>
      <p:pic>
        <p:nvPicPr>
          <p:cNvPr id="15" name="Picture 20" descr="http://content.sportslogos.net/logos/35/892/full/qgghagwuqy6vc13h3whjnfg35.png">
            <a:extLst>
              <a:ext uri="{FF2B5EF4-FFF2-40B4-BE49-F238E27FC236}">
                <a16:creationId xmlns:a16="http://schemas.microsoft.com/office/drawing/2014/main" id="{59C5C423-BFDB-D62D-F047-07B0259C01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4831" y="3282648"/>
            <a:ext cx="228265" cy="20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15" descr="テーブルを囲んでいる人たち&#10;&#10;自動的に生成された説明">
            <a:extLst>
              <a:ext uri="{FF2B5EF4-FFF2-40B4-BE49-F238E27FC236}">
                <a16:creationId xmlns:a16="http://schemas.microsoft.com/office/drawing/2014/main" id="{04F229E8-98DB-48F3-7330-8A4694C4AAC3}"/>
              </a:ext>
            </a:extLst>
          </p:cNvPr>
          <p:cNvPicPr>
            <a:picLocks noChangeAspect="1"/>
          </p:cNvPicPr>
          <p:nvPr/>
        </p:nvPicPr>
        <p:blipFill rotWithShape="1">
          <a:blip r:embed="rId11">
            <a:extLst>
              <a:ext uri="{28A0092B-C50C-407E-A947-70E740481C1C}">
                <a14:useLocalDpi xmlns:a14="http://schemas.microsoft.com/office/drawing/2010/main" val="0"/>
              </a:ext>
            </a:extLst>
          </a:blip>
          <a:srcRect t="21753" r="7315" b="12710"/>
          <a:stretch/>
        </p:blipFill>
        <p:spPr>
          <a:xfrm>
            <a:off x="3839698" y="1095345"/>
            <a:ext cx="2849645" cy="1511215"/>
          </a:xfrm>
          <a:prstGeom prst="rect">
            <a:avLst/>
          </a:prstGeom>
        </p:spPr>
      </p:pic>
      <p:pic>
        <p:nvPicPr>
          <p:cNvPr id="17" name="図 16" descr="屋内, テーブル, 座る, 人 が含まれている画像&#10;&#10;自動的に生成された説明">
            <a:extLst>
              <a:ext uri="{FF2B5EF4-FFF2-40B4-BE49-F238E27FC236}">
                <a16:creationId xmlns:a16="http://schemas.microsoft.com/office/drawing/2014/main" id="{6ED98F5D-B8ED-E5AD-8371-34E254FC3FF6}"/>
              </a:ext>
            </a:extLst>
          </p:cNvPr>
          <p:cNvPicPr>
            <a:picLocks noChangeAspect="1"/>
          </p:cNvPicPr>
          <p:nvPr/>
        </p:nvPicPr>
        <p:blipFill rotWithShape="1">
          <a:blip r:embed="rId12">
            <a:extLst>
              <a:ext uri="{28A0092B-C50C-407E-A947-70E740481C1C}">
                <a14:useLocalDpi xmlns:a14="http://schemas.microsoft.com/office/drawing/2010/main" val="0"/>
              </a:ext>
            </a:extLst>
          </a:blip>
          <a:srcRect l="12699" t="18888" r="7113" b="14209"/>
          <a:stretch/>
        </p:blipFill>
        <p:spPr>
          <a:xfrm>
            <a:off x="3536632" y="4636996"/>
            <a:ext cx="2380813" cy="1326154"/>
          </a:xfrm>
          <a:prstGeom prst="rect">
            <a:avLst/>
          </a:prstGeom>
        </p:spPr>
      </p:pic>
      <p:sp>
        <p:nvSpPr>
          <p:cNvPr id="2" name="矢印: 右 1">
            <a:extLst>
              <a:ext uri="{FF2B5EF4-FFF2-40B4-BE49-F238E27FC236}">
                <a16:creationId xmlns:a16="http://schemas.microsoft.com/office/drawing/2014/main" id="{7240E8B8-5477-070B-0FC5-DAA65B542044}"/>
              </a:ext>
            </a:extLst>
          </p:cNvPr>
          <p:cNvSpPr/>
          <p:nvPr/>
        </p:nvSpPr>
        <p:spPr>
          <a:xfrm>
            <a:off x="3282447" y="1835185"/>
            <a:ext cx="540059" cy="3600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右 17">
            <a:extLst>
              <a:ext uri="{FF2B5EF4-FFF2-40B4-BE49-F238E27FC236}">
                <a16:creationId xmlns:a16="http://schemas.microsoft.com/office/drawing/2014/main" id="{09ABFCC8-B1BB-448D-07C5-5BF1E0481624}"/>
              </a:ext>
            </a:extLst>
          </p:cNvPr>
          <p:cNvSpPr/>
          <p:nvPr/>
        </p:nvSpPr>
        <p:spPr>
          <a:xfrm rot="5400000">
            <a:off x="7444450" y="2736709"/>
            <a:ext cx="540059" cy="3600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右 18">
            <a:extLst>
              <a:ext uri="{FF2B5EF4-FFF2-40B4-BE49-F238E27FC236}">
                <a16:creationId xmlns:a16="http://schemas.microsoft.com/office/drawing/2014/main" id="{BD34178D-E999-D833-93FB-2FB1B165EC35}"/>
              </a:ext>
            </a:extLst>
          </p:cNvPr>
          <p:cNvSpPr/>
          <p:nvPr/>
        </p:nvSpPr>
        <p:spPr>
          <a:xfrm rot="10800000">
            <a:off x="6003216" y="5131591"/>
            <a:ext cx="540059" cy="3600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a:extLst>
              <a:ext uri="{FF2B5EF4-FFF2-40B4-BE49-F238E27FC236}">
                <a16:creationId xmlns:a16="http://schemas.microsoft.com/office/drawing/2014/main" id="{3FA1967D-54E8-9633-C81E-388DD4BC30D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241" y="3757106"/>
            <a:ext cx="2529543" cy="2286707"/>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直線矢印コネクタ 22">
            <a:extLst>
              <a:ext uri="{FF2B5EF4-FFF2-40B4-BE49-F238E27FC236}">
                <a16:creationId xmlns:a16="http://schemas.microsoft.com/office/drawing/2014/main" id="{D64D8B16-2F7A-A5EA-ACC8-65E54EDAFA2C}"/>
              </a:ext>
            </a:extLst>
          </p:cNvPr>
          <p:cNvCxnSpPr/>
          <p:nvPr/>
        </p:nvCxnSpPr>
        <p:spPr>
          <a:xfrm flipH="1" flipV="1">
            <a:off x="2411760" y="2492896"/>
            <a:ext cx="1008112" cy="2016224"/>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矢印: 右 24">
            <a:extLst>
              <a:ext uri="{FF2B5EF4-FFF2-40B4-BE49-F238E27FC236}">
                <a16:creationId xmlns:a16="http://schemas.microsoft.com/office/drawing/2014/main" id="{3CCCBD9D-7097-8BA3-80F1-6F3DB8520EA1}"/>
              </a:ext>
            </a:extLst>
          </p:cNvPr>
          <p:cNvSpPr/>
          <p:nvPr/>
        </p:nvSpPr>
        <p:spPr>
          <a:xfrm rot="10800000">
            <a:off x="2883870" y="5215331"/>
            <a:ext cx="540059" cy="3600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2DAA9B54-7C30-F8D3-06FF-243DADADBF9B}"/>
              </a:ext>
            </a:extLst>
          </p:cNvPr>
          <p:cNvSpPr txBox="1"/>
          <p:nvPr/>
        </p:nvSpPr>
        <p:spPr>
          <a:xfrm>
            <a:off x="580898" y="2770400"/>
            <a:ext cx="1933532" cy="954107"/>
          </a:xfrm>
          <a:prstGeom prst="rect">
            <a:avLst/>
          </a:prstGeom>
          <a:noFill/>
        </p:spPr>
        <p:txBody>
          <a:bodyPr wrap="square">
            <a:spAutoFit/>
          </a:bodyPr>
          <a:lstStyle/>
          <a:p>
            <a:pPr algn="ctr"/>
            <a:r>
              <a:rPr lang="ja-JP" altLang="en-US" sz="2800" b="1" dirty="0">
                <a:latin typeface="+mj-ea"/>
                <a:ea typeface="+mj-ea"/>
              </a:rPr>
              <a:t>ｐ</a:t>
            </a:r>
            <a:r>
              <a:rPr lang="en-US" altLang="ja-JP" sz="2800" b="1" dirty="0">
                <a:latin typeface="+mj-ea"/>
                <a:ea typeface="+mj-ea"/>
              </a:rPr>
              <a:t>ay back</a:t>
            </a:r>
            <a:r>
              <a:rPr lang="ja-JP" altLang="en-US" sz="2800" b="1" dirty="0">
                <a:latin typeface="+mj-ea"/>
                <a:ea typeface="+mj-ea"/>
              </a:rPr>
              <a:t>？</a:t>
            </a:r>
            <a:endParaRPr lang="en-US" altLang="ja-JP" sz="2800" b="1" dirty="0">
              <a:latin typeface="+mj-ea"/>
              <a:ea typeface="+mj-ea"/>
            </a:endParaRPr>
          </a:p>
          <a:p>
            <a:pPr algn="ctr"/>
            <a:r>
              <a:rPr lang="ja-JP" altLang="en-US" sz="2800" b="1" dirty="0">
                <a:latin typeface="+mj-ea"/>
                <a:ea typeface="+mj-ea"/>
              </a:rPr>
              <a:t>恩返し</a:t>
            </a:r>
            <a:endParaRPr lang="ja-JP" altLang="en-US" sz="2800" dirty="0"/>
          </a:p>
        </p:txBody>
      </p:sp>
      <p:sp>
        <p:nvSpPr>
          <p:cNvPr id="29" name="テキスト ボックス 28">
            <a:extLst>
              <a:ext uri="{FF2B5EF4-FFF2-40B4-BE49-F238E27FC236}">
                <a16:creationId xmlns:a16="http://schemas.microsoft.com/office/drawing/2014/main" id="{69B73E9F-1C9F-1284-3A0D-95FB9C2B1630}"/>
              </a:ext>
            </a:extLst>
          </p:cNvPr>
          <p:cNvSpPr txBox="1"/>
          <p:nvPr/>
        </p:nvSpPr>
        <p:spPr>
          <a:xfrm>
            <a:off x="308579" y="5963150"/>
            <a:ext cx="2291920" cy="954107"/>
          </a:xfrm>
          <a:prstGeom prst="rect">
            <a:avLst/>
          </a:prstGeom>
          <a:noFill/>
        </p:spPr>
        <p:txBody>
          <a:bodyPr wrap="square">
            <a:spAutoFit/>
          </a:bodyPr>
          <a:lstStyle/>
          <a:p>
            <a:pPr algn="ctr"/>
            <a:r>
              <a:rPr lang="ja-JP" altLang="en-US" sz="2800" b="1" dirty="0">
                <a:latin typeface="+mj-ea"/>
                <a:ea typeface="+mj-ea"/>
              </a:rPr>
              <a:t>ｐ</a:t>
            </a:r>
            <a:r>
              <a:rPr lang="en-US" altLang="ja-JP" sz="2800" b="1" dirty="0">
                <a:latin typeface="+mj-ea"/>
                <a:ea typeface="+mj-ea"/>
              </a:rPr>
              <a:t>ay it forward</a:t>
            </a:r>
          </a:p>
          <a:p>
            <a:pPr algn="ctr"/>
            <a:r>
              <a:rPr lang="ja-JP" altLang="en-US" sz="2800" b="1" dirty="0">
                <a:latin typeface="+mj-ea"/>
                <a:ea typeface="+mj-ea"/>
              </a:rPr>
              <a:t>恩送り</a:t>
            </a:r>
            <a:endParaRPr lang="ja-JP" altLang="en-US" sz="2800" dirty="0"/>
          </a:p>
        </p:txBody>
      </p:sp>
      <p:sp>
        <p:nvSpPr>
          <p:cNvPr id="22" name="Rectangle 4">
            <a:extLst>
              <a:ext uri="{FF2B5EF4-FFF2-40B4-BE49-F238E27FC236}">
                <a16:creationId xmlns:a16="http://schemas.microsoft.com/office/drawing/2014/main" id="{E5469DAF-E6D4-757C-F996-BEC84A28BD8D}"/>
              </a:ext>
            </a:extLst>
          </p:cNvPr>
          <p:cNvSpPr>
            <a:spLocks noChangeArrowheads="1"/>
          </p:cNvSpPr>
          <p:nvPr/>
        </p:nvSpPr>
        <p:spPr bwMode="auto">
          <a:xfrm>
            <a:off x="0" y="57373"/>
            <a:ext cx="9144000" cy="584775"/>
          </a:xfrm>
          <a:prstGeom prst="rect">
            <a:avLst/>
          </a:prstGeom>
          <a:noFill/>
          <a:ln w="9525">
            <a:noFill/>
            <a:miter lim="800000"/>
            <a:headEnd/>
            <a:tailEnd/>
          </a:ln>
          <a:effectLst/>
        </p:spPr>
        <p:txBody>
          <a:bodyPr>
            <a:spAutoFit/>
          </a:bodyPr>
          <a:lstStyle/>
          <a:p>
            <a:pPr algn="ctr">
              <a:defRPr/>
            </a:pPr>
            <a:r>
              <a:rPr lang="ja-JP" altLang="en-US" sz="3200" b="1" dirty="0">
                <a:solidFill>
                  <a:srgbClr val="0000FF"/>
                </a:solidFill>
                <a:latin typeface="+mj-ea"/>
                <a:ea typeface="+mj-ea"/>
              </a:rPr>
              <a:t>まとめ： </a:t>
            </a:r>
            <a:r>
              <a:rPr lang="en-US" altLang="ja-JP" sz="3200" b="1" dirty="0">
                <a:solidFill>
                  <a:srgbClr val="0000FF"/>
                </a:solidFill>
                <a:latin typeface="+mj-ea"/>
                <a:ea typeface="+mj-ea"/>
              </a:rPr>
              <a:t>Pay it Forward!</a:t>
            </a:r>
            <a:endParaRPr lang="en-US" sz="3200" b="1" dirty="0">
              <a:solidFill>
                <a:srgbClr val="0000FF"/>
              </a:solidFill>
              <a:latin typeface="+mj-ea"/>
              <a:ea typeface="+mj-ea"/>
            </a:endParaRPr>
          </a:p>
        </p:txBody>
      </p:sp>
    </p:spTree>
    <p:extLst>
      <p:ext uri="{BB962C8B-B14F-4D97-AF65-F5344CB8AC3E}">
        <p14:creationId xmlns:p14="http://schemas.microsoft.com/office/powerpoint/2010/main" val="3951704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3B64A8-A70C-48BE-934B-9D9E145C66C4}"/>
              </a:ext>
            </a:extLst>
          </p:cNvPr>
          <p:cNvSpPr>
            <a:spLocks noGrp="1"/>
          </p:cNvSpPr>
          <p:nvPr>
            <p:ph type="sldNum" sz="quarter" idx="12"/>
          </p:nvPr>
        </p:nvSpPr>
        <p:spPr/>
        <p:txBody>
          <a:bodyPr/>
          <a:lstStyle/>
          <a:p>
            <a:pPr>
              <a:defRPr/>
            </a:pPr>
            <a:fld id="{62A40F47-107D-4008-AA85-B2B639D47E22}" type="slidenum">
              <a:rPr lang="en-US" altLang="ja-JP" smtClean="0"/>
              <a:pPr>
                <a:defRPr/>
              </a:pPr>
              <a:t>8</a:t>
            </a:fld>
            <a:endParaRPr lang="en-US" altLang="ja-JP" dirty="0"/>
          </a:p>
        </p:txBody>
      </p:sp>
      <p:sp>
        <p:nvSpPr>
          <p:cNvPr id="9" name="Rectangle 2">
            <a:extLst>
              <a:ext uri="{FF2B5EF4-FFF2-40B4-BE49-F238E27FC236}">
                <a16:creationId xmlns:a16="http://schemas.microsoft.com/office/drawing/2014/main" id="{0570E547-8D3D-4492-8EC8-B820A3E98F24}"/>
              </a:ext>
            </a:extLst>
          </p:cNvPr>
          <p:cNvSpPr>
            <a:spLocks noGrp="1" noChangeArrowheads="1"/>
          </p:cNvSpPr>
          <p:nvPr>
            <p:ph type="title"/>
          </p:nvPr>
        </p:nvSpPr>
        <p:spPr>
          <a:xfrm>
            <a:off x="-78186" y="-8748"/>
            <a:ext cx="9152553" cy="523106"/>
          </a:xfrm>
        </p:spPr>
        <p:txBody>
          <a:bodyPr/>
          <a:lstStyle/>
          <a:p>
            <a:r>
              <a:rPr lang="en-US" altLang="ja-JP" sz="3200" b="1" dirty="0">
                <a:solidFill>
                  <a:srgbClr val="0000FF"/>
                </a:solidFill>
                <a:latin typeface="+mj-ea"/>
              </a:rPr>
              <a:t>2021</a:t>
            </a:r>
            <a:r>
              <a:rPr lang="ja-JP" altLang="en-US" sz="3200" b="1" dirty="0">
                <a:solidFill>
                  <a:srgbClr val="0000FF"/>
                </a:solidFill>
                <a:latin typeface="+mj-ea"/>
              </a:rPr>
              <a:t>年　第</a:t>
            </a:r>
            <a:r>
              <a:rPr lang="en-US" altLang="ja-JP" sz="3200" b="1" dirty="0">
                <a:solidFill>
                  <a:srgbClr val="0000FF"/>
                </a:solidFill>
                <a:latin typeface="+mj-ea"/>
              </a:rPr>
              <a:t>115</a:t>
            </a:r>
            <a:r>
              <a:rPr lang="ja-JP" altLang="en-US" sz="3200" b="1" dirty="0">
                <a:solidFill>
                  <a:srgbClr val="0000FF"/>
                </a:solidFill>
                <a:latin typeface="+mj-ea"/>
              </a:rPr>
              <a:t>回医師国家試験　英語問題</a:t>
            </a:r>
          </a:p>
        </p:txBody>
      </p:sp>
      <p:pic>
        <p:nvPicPr>
          <p:cNvPr id="2" name="Picture 2" descr="国試１１５ 第１１５回医師国家試験問題解説書の通販/医師国家試験問題解説書編集委員会 - 紙の本：honto本の通販ストア">
            <a:extLst>
              <a:ext uri="{FF2B5EF4-FFF2-40B4-BE49-F238E27FC236}">
                <a16:creationId xmlns:a16="http://schemas.microsoft.com/office/drawing/2014/main" id="{738E093E-616B-42A8-BBEE-E94379243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8266" y="4016124"/>
            <a:ext cx="1905000" cy="2645834"/>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235DEA5B-FA34-4C2C-8A1F-AC80EA1DFF87}"/>
              </a:ext>
            </a:extLst>
          </p:cNvPr>
          <p:cNvPicPr>
            <a:picLocks noChangeAspect="1"/>
          </p:cNvPicPr>
          <p:nvPr/>
        </p:nvPicPr>
        <p:blipFill rotWithShape="1">
          <a:blip r:embed="rId3"/>
          <a:srcRect t="-312" b="30027"/>
          <a:stretch/>
        </p:blipFill>
        <p:spPr>
          <a:xfrm>
            <a:off x="113228" y="533385"/>
            <a:ext cx="6311796" cy="6128573"/>
          </a:xfrm>
          <a:prstGeom prst="rect">
            <a:avLst/>
          </a:prstGeom>
        </p:spPr>
      </p:pic>
      <p:sp>
        <p:nvSpPr>
          <p:cNvPr id="13" name="Rectangle 2">
            <a:extLst>
              <a:ext uri="{FF2B5EF4-FFF2-40B4-BE49-F238E27FC236}">
                <a16:creationId xmlns:a16="http://schemas.microsoft.com/office/drawing/2014/main" id="{1EE9F0B8-B5C4-4A0B-BBED-4A3BF3C48FB1}"/>
              </a:ext>
            </a:extLst>
          </p:cNvPr>
          <p:cNvSpPr txBox="1">
            <a:spLocks noChangeArrowheads="1"/>
          </p:cNvSpPr>
          <p:nvPr/>
        </p:nvSpPr>
        <p:spPr bwMode="auto">
          <a:xfrm>
            <a:off x="5886910" y="2204864"/>
            <a:ext cx="331495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br>
              <a:rPr lang="en-US" altLang="ja-JP" sz="3200" b="1" kern="0" dirty="0">
                <a:solidFill>
                  <a:schemeClr val="tx1"/>
                </a:solidFill>
                <a:latin typeface="+mj-ea"/>
              </a:rPr>
            </a:br>
            <a:r>
              <a:rPr lang="ja-JP" altLang="en-US" sz="3200" b="1" kern="0" dirty="0">
                <a:solidFill>
                  <a:schemeClr val="tx1"/>
                </a:solidFill>
                <a:latin typeface="+mj-ea"/>
              </a:rPr>
              <a:t>英語問題</a:t>
            </a:r>
            <a:r>
              <a:rPr lang="en-US" altLang="ja-JP" sz="3200" b="1" kern="0" dirty="0">
                <a:solidFill>
                  <a:schemeClr val="tx1"/>
                </a:solidFill>
                <a:latin typeface="+mj-ea"/>
              </a:rPr>
              <a:t>4</a:t>
            </a:r>
            <a:r>
              <a:rPr lang="ja-JP" altLang="en-US" sz="3200" b="1" kern="0" dirty="0">
                <a:solidFill>
                  <a:schemeClr val="tx1"/>
                </a:solidFill>
                <a:latin typeface="+mj-ea"/>
              </a:rPr>
              <a:t>問</a:t>
            </a:r>
          </a:p>
        </p:txBody>
      </p:sp>
      <p:sp>
        <p:nvSpPr>
          <p:cNvPr id="12" name="正方形/長方形 11">
            <a:extLst>
              <a:ext uri="{FF2B5EF4-FFF2-40B4-BE49-F238E27FC236}">
                <a16:creationId xmlns:a16="http://schemas.microsoft.com/office/drawing/2014/main" id="{E00CEFD4-48DE-4045-8E16-BC65A07E8655}"/>
              </a:ext>
            </a:extLst>
          </p:cNvPr>
          <p:cNvSpPr/>
          <p:nvPr/>
        </p:nvSpPr>
        <p:spPr>
          <a:xfrm>
            <a:off x="246239" y="5397414"/>
            <a:ext cx="5045841" cy="2395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BF067515-F55B-4A70-8C21-4FD94540542E}"/>
              </a:ext>
            </a:extLst>
          </p:cNvPr>
          <p:cNvSpPr/>
          <p:nvPr/>
        </p:nvSpPr>
        <p:spPr>
          <a:xfrm>
            <a:off x="180734" y="4209099"/>
            <a:ext cx="5111346" cy="2395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12737E93-B1BB-4FAF-BEA6-81E93E5B4D17}"/>
              </a:ext>
            </a:extLst>
          </p:cNvPr>
          <p:cNvSpPr/>
          <p:nvPr/>
        </p:nvSpPr>
        <p:spPr>
          <a:xfrm>
            <a:off x="246239" y="6346184"/>
            <a:ext cx="5045841" cy="2395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4C3A7518-D13C-4424-B487-90B61DCAEB60}"/>
              </a:ext>
            </a:extLst>
          </p:cNvPr>
          <p:cNvSpPr/>
          <p:nvPr/>
        </p:nvSpPr>
        <p:spPr>
          <a:xfrm>
            <a:off x="180734" y="1033234"/>
            <a:ext cx="4972268" cy="2395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2">
            <a:extLst>
              <a:ext uri="{FF2B5EF4-FFF2-40B4-BE49-F238E27FC236}">
                <a16:creationId xmlns:a16="http://schemas.microsoft.com/office/drawing/2014/main" id="{790D722E-773C-4868-82F3-BD8001EFFF1D}"/>
              </a:ext>
            </a:extLst>
          </p:cNvPr>
          <p:cNvSpPr txBox="1">
            <a:spLocks noChangeArrowheads="1"/>
          </p:cNvSpPr>
          <p:nvPr/>
        </p:nvSpPr>
        <p:spPr bwMode="auto">
          <a:xfrm>
            <a:off x="6118624" y="950287"/>
            <a:ext cx="2661516" cy="57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a:br>
              <a:rPr lang="en-US" altLang="ja-JP" sz="2400" b="1" kern="0" dirty="0">
                <a:solidFill>
                  <a:schemeClr val="tx1"/>
                </a:solidFill>
                <a:latin typeface="+mj-ea"/>
              </a:rPr>
            </a:br>
            <a:r>
              <a:rPr lang="ja-JP" altLang="en-US" sz="2400" b="1" kern="0" dirty="0">
                <a:solidFill>
                  <a:schemeClr val="tx1"/>
                </a:solidFill>
                <a:latin typeface="+mj-ea"/>
              </a:rPr>
              <a:t>医師国家試験に英語問題は</a:t>
            </a:r>
            <a:r>
              <a:rPr lang="en-US" altLang="ja-JP" sz="2400" b="1" kern="0" dirty="0">
                <a:solidFill>
                  <a:schemeClr val="tx1"/>
                </a:solidFill>
                <a:latin typeface="+mj-ea"/>
              </a:rPr>
              <a:t>2017</a:t>
            </a:r>
            <a:r>
              <a:rPr lang="ja-JP" altLang="en-US" sz="2400" b="1" kern="0" dirty="0">
                <a:solidFill>
                  <a:schemeClr val="tx1"/>
                </a:solidFill>
                <a:latin typeface="+mj-ea"/>
              </a:rPr>
              <a:t>年第</a:t>
            </a:r>
            <a:r>
              <a:rPr lang="en-US" altLang="ja-JP" sz="2400" b="1" kern="0" dirty="0">
                <a:solidFill>
                  <a:schemeClr val="tx1"/>
                </a:solidFill>
                <a:latin typeface="+mj-ea"/>
              </a:rPr>
              <a:t>111</a:t>
            </a:r>
            <a:r>
              <a:rPr lang="ja-JP" altLang="en-US" sz="2400" b="1" kern="0" dirty="0">
                <a:solidFill>
                  <a:schemeClr val="tx1"/>
                </a:solidFill>
                <a:latin typeface="+mj-ea"/>
              </a:rPr>
              <a:t>回から出題、</a:t>
            </a:r>
            <a:endParaRPr lang="en-US" altLang="ja-JP" sz="2400" b="1" kern="0" dirty="0">
              <a:solidFill>
                <a:schemeClr val="tx1"/>
              </a:solidFill>
              <a:latin typeface="+mj-ea"/>
            </a:endParaRPr>
          </a:p>
          <a:p>
            <a:pPr algn="l"/>
            <a:r>
              <a:rPr lang="ja-JP" altLang="en-US" sz="2400" b="1" kern="0" dirty="0">
                <a:solidFill>
                  <a:schemeClr val="tx1"/>
                </a:solidFill>
                <a:latin typeface="+mj-ea"/>
              </a:rPr>
              <a:t>毎年一問ほど増加</a:t>
            </a:r>
          </a:p>
        </p:txBody>
      </p:sp>
      <p:sp>
        <p:nvSpPr>
          <p:cNvPr id="3" name="矢印: 左 2">
            <a:extLst>
              <a:ext uri="{FF2B5EF4-FFF2-40B4-BE49-F238E27FC236}">
                <a16:creationId xmlns:a16="http://schemas.microsoft.com/office/drawing/2014/main" id="{17B237B2-E58E-4750-2D7D-16B3612A3768}"/>
              </a:ext>
            </a:extLst>
          </p:cNvPr>
          <p:cNvSpPr/>
          <p:nvPr/>
        </p:nvSpPr>
        <p:spPr>
          <a:xfrm>
            <a:off x="5301984" y="5416440"/>
            <a:ext cx="371045" cy="23954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0E3BC789-FA78-203F-F9F5-C23F8385BD15}"/>
              </a:ext>
            </a:extLst>
          </p:cNvPr>
          <p:cNvSpPr txBox="1"/>
          <p:nvPr/>
        </p:nvSpPr>
        <p:spPr>
          <a:xfrm>
            <a:off x="5638594" y="5339041"/>
            <a:ext cx="1237662" cy="369332"/>
          </a:xfrm>
          <a:prstGeom prst="rect">
            <a:avLst/>
          </a:prstGeom>
          <a:solidFill>
            <a:schemeClr val="bg1"/>
          </a:solidFill>
        </p:spPr>
        <p:txBody>
          <a:bodyPr wrap="square">
            <a:spAutoFit/>
          </a:bodyPr>
          <a:lstStyle/>
          <a:p>
            <a:r>
              <a:rPr lang="ja-JP" altLang="en-US" b="1" dirty="0">
                <a:latin typeface="ＭＳ Ｐゴシック" panose="020B0600070205080204" pitchFamily="50" charset="-128"/>
                <a:ea typeface="ＭＳ Ｐゴシック" panose="020B0600070205080204" pitchFamily="50" charset="-128"/>
              </a:rPr>
              <a:t>感染症法</a:t>
            </a:r>
            <a:endParaRPr lang="ja-JP" altLang="en-US" dirty="0"/>
          </a:p>
        </p:txBody>
      </p:sp>
      <p:sp>
        <p:nvSpPr>
          <p:cNvPr id="16" name="矢印: 左 15">
            <a:extLst>
              <a:ext uri="{FF2B5EF4-FFF2-40B4-BE49-F238E27FC236}">
                <a16:creationId xmlns:a16="http://schemas.microsoft.com/office/drawing/2014/main" id="{0659F373-9433-22E0-4F81-5FE2E8844890}"/>
              </a:ext>
            </a:extLst>
          </p:cNvPr>
          <p:cNvSpPr/>
          <p:nvPr/>
        </p:nvSpPr>
        <p:spPr>
          <a:xfrm>
            <a:off x="5292080" y="1033234"/>
            <a:ext cx="371045" cy="23954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338541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QR コード&#10;&#10;自動的に生成された説明">
            <a:extLst>
              <a:ext uri="{FF2B5EF4-FFF2-40B4-BE49-F238E27FC236}">
                <a16:creationId xmlns:a16="http://schemas.microsoft.com/office/drawing/2014/main" id="{CE03C519-9056-ACE3-BE53-FB2FF224A7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0880" y="4033662"/>
            <a:ext cx="2853120" cy="2853120"/>
          </a:xfrm>
          <a:prstGeom prst="rect">
            <a:avLst/>
          </a:prstGeom>
        </p:spPr>
      </p:pic>
      <p:pic>
        <p:nvPicPr>
          <p:cNvPr id="10" name="図 9" descr="QR コード&#10;&#10;自動的に生成された説明">
            <a:extLst>
              <a:ext uri="{FF2B5EF4-FFF2-40B4-BE49-F238E27FC236}">
                <a16:creationId xmlns:a16="http://schemas.microsoft.com/office/drawing/2014/main" id="{F3382B38-FF02-996E-A9C2-32C8A36C6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96" y="186810"/>
            <a:ext cx="2626467" cy="2626467"/>
          </a:xfrm>
          <a:prstGeom prst="rect">
            <a:avLst/>
          </a:prstGeom>
        </p:spPr>
      </p:pic>
      <p:sp>
        <p:nvSpPr>
          <p:cNvPr id="3" name="コンテンツ プレースホルダー 2">
            <a:extLst>
              <a:ext uri="{FF2B5EF4-FFF2-40B4-BE49-F238E27FC236}">
                <a16:creationId xmlns:a16="http://schemas.microsoft.com/office/drawing/2014/main" id="{7C740EB5-E620-4CD5-BD10-C0D0CC8BB248}"/>
              </a:ext>
            </a:extLst>
          </p:cNvPr>
          <p:cNvSpPr>
            <a:spLocks noGrp="1"/>
          </p:cNvSpPr>
          <p:nvPr>
            <p:ph idx="1"/>
          </p:nvPr>
        </p:nvSpPr>
        <p:spPr>
          <a:xfrm>
            <a:off x="539552" y="1052736"/>
            <a:ext cx="5400600" cy="4114800"/>
          </a:xfrm>
        </p:spPr>
        <p:txBody>
          <a:bodyPr/>
          <a:lstStyle/>
          <a:p>
            <a:pPr>
              <a:spcBef>
                <a:spcPts val="0"/>
              </a:spcBef>
              <a:buClr>
                <a:srgbClr val="FF0000"/>
              </a:buClr>
              <a:buFont typeface="Wingdings" panose="05000000000000000000" pitchFamily="2" charset="2"/>
              <a:buChar char="l"/>
            </a:pPr>
            <a:r>
              <a:rPr kumimoji="1" lang="ja-JP" altLang="en-US" sz="2800" b="1" dirty="0">
                <a:latin typeface="+mj-ea"/>
                <a:ea typeface="+mj-ea"/>
              </a:rPr>
              <a:t>防衛医科大学　守昌弘　小林靖　角田正史　</a:t>
            </a:r>
            <a:endParaRPr kumimoji="1" lang="en-US" altLang="ja-JP" sz="2800" b="1" dirty="0">
              <a:latin typeface="+mj-ea"/>
              <a:ea typeface="+mj-ea"/>
            </a:endParaRPr>
          </a:p>
          <a:p>
            <a:pPr>
              <a:spcBef>
                <a:spcPts val="0"/>
              </a:spcBef>
              <a:buClr>
                <a:srgbClr val="FF0000"/>
              </a:buClr>
              <a:buFont typeface="Wingdings" panose="05000000000000000000" pitchFamily="2" charset="2"/>
              <a:buChar char="l"/>
            </a:pPr>
            <a:r>
              <a:rPr kumimoji="1" lang="ja-JP" altLang="en-US" sz="2800" b="1" dirty="0">
                <a:latin typeface="+mj-ea"/>
                <a:ea typeface="+mj-ea"/>
              </a:rPr>
              <a:t>ユタ州立大学　</a:t>
            </a:r>
            <a:r>
              <a:rPr kumimoji="1" lang="en-US" altLang="ja-JP" sz="2800" b="1" dirty="0">
                <a:latin typeface="+mj-ea"/>
                <a:ea typeface="+mj-ea"/>
              </a:rPr>
              <a:t>Yoko</a:t>
            </a:r>
            <a:r>
              <a:rPr kumimoji="1" lang="ja-JP" altLang="en-US" sz="2800" b="1" dirty="0">
                <a:latin typeface="+mj-ea"/>
                <a:ea typeface="+mj-ea"/>
              </a:rPr>
              <a:t> </a:t>
            </a:r>
            <a:r>
              <a:rPr kumimoji="1" lang="en-US" altLang="ja-JP" sz="2800" b="1" dirty="0">
                <a:latin typeface="+mj-ea"/>
                <a:ea typeface="+mj-ea"/>
              </a:rPr>
              <a:t>Y. Elsner</a:t>
            </a:r>
          </a:p>
          <a:p>
            <a:pPr>
              <a:spcBef>
                <a:spcPts val="0"/>
              </a:spcBef>
              <a:buClr>
                <a:srgbClr val="FF0000"/>
              </a:buClr>
              <a:buFont typeface="Wingdings" panose="05000000000000000000" pitchFamily="2" charset="2"/>
              <a:buChar char="l"/>
            </a:pPr>
            <a:r>
              <a:rPr lang="ja-JP" altLang="en-US" sz="2800" b="1" dirty="0">
                <a:latin typeface="+mj-ea"/>
                <a:ea typeface="+mj-ea"/>
              </a:rPr>
              <a:t>ユタ大学　</a:t>
            </a:r>
            <a:r>
              <a:rPr lang="en-US" altLang="ja-JP" sz="2800" b="1" dirty="0">
                <a:latin typeface="+mj-ea"/>
                <a:ea typeface="+mj-ea"/>
              </a:rPr>
              <a:t>Robert S. Fujinami, Tami</a:t>
            </a:r>
            <a:r>
              <a:rPr lang="ja-JP" altLang="en-US" sz="2800" b="1" dirty="0">
                <a:latin typeface="+mj-ea"/>
                <a:ea typeface="+mj-ea"/>
              </a:rPr>
              <a:t> </a:t>
            </a:r>
            <a:r>
              <a:rPr lang="en-US" altLang="ja-JP" sz="2800" b="1" dirty="0" err="1">
                <a:latin typeface="+mj-ea"/>
                <a:ea typeface="+mj-ea"/>
              </a:rPr>
              <a:t>Leppert</a:t>
            </a:r>
            <a:endParaRPr lang="en-US" altLang="ja-JP" sz="2800" b="1" dirty="0">
              <a:latin typeface="+mj-ea"/>
              <a:ea typeface="+mj-ea"/>
            </a:endParaRPr>
          </a:p>
          <a:p>
            <a:pPr>
              <a:spcBef>
                <a:spcPts val="0"/>
              </a:spcBef>
              <a:buClr>
                <a:srgbClr val="FF0000"/>
              </a:buClr>
              <a:buFont typeface="Wingdings" panose="05000000000000000000" pitchFamily="2" charset="2"/>
              <a:buChar char="l"/>
            </a:pPr>
            <a:r>
              <a:rPr kumimoji="1" lang="ja-JP" altLang="en-US" sz="2800" b="1" dirty="0">
                <a:latin typeface="+mj-ea"/>
                <a:ea typeface="+mj-ea"/>
              </a:rPr>
              <a:t>ルイジアナ州立大学　</a:t>
            </a:r>
            <a:r>
              <a:rPr kumimoji="1" lang="en-US" altLang="ja-JP" sz="2800" b="1" dirty="0">
                <a:latin typeface="+mj-ea"/>
                <a:ea typeface="+mj-ea"/>
              </a:rPr>
              <a:t>Dennis</a:t>
            </a:r>
            <a:r>
              <a:rPr kumimoji="1" lang="ja-JP" altLang="en-US" sz="2800" b="1" dirty="0">
                <a:latin typeface="+mj-ea"/>
                <a:ea typeface="+mj-ea"/>
              </a:rPr>
              <a:t> </a:t>
            </a:r>
            <a:r>
              <a:rPr kumimoji="1" lang="en-US" altLang="ja-JP" sz="2800" b="1" dirty="0">
                <a:latin typeface="+mj-ea"/>
                <a:ea typeface="+mj-ea"/>
              </a:rPr>
              <a:t>J. O’Callaghan, </a:t>
            </a:r>
            <a:r>
              <a:rPr kumimoji="1" lang="ja-JP" altLang="en-US" sz="2800" b="1" dirty="0">
                <a:latin typeface="+mj-ea"/>
                <a:ea typeface="+mj-ea"/>
              </a:rPr>
              <a:t>　</a:t>
            </a:r>
            <a:r>
              <a:rPr kumimoji="1" lang="en-US" altLang="ja-JP" sz="2800" b="1" dirty="0">
                <a:latin typeface="+mj-ea"/>
                <a:ea typeface="+mj-ea"/>
              </a:rPr>
              <a:t>J. Steven Alexander</a:t>
            </a:r>
          </a:p>
          <a:p>
            <a:pPr>
              <a:spcBef>
                <a:spcPts val="0"/>
              </a:spcBef>
              <a:buClr>
                <a:srgbClr val="FF0000"/>
              </a:buClr>
              <a:buFont typeface="Wingdings" panose="05000000000000000000" pitchFamily="2" charset="2"/>
              <a:buChar char="l"/>
            </a:pPr>
            <a:r>
              <a:rPr kumimoji="1" lang="ja-JP" altLang="en-US" sz="2800" b="1" dirty="0">
                <a:latin typeface="+mj-ea"/>
                <a:ea typeface="+mj-ea"/>
              </a:rPr>
              <a:t>金沢大学　山田正仁</a:t>
            </a:r>
            <a:endParaRPr kumimoji="1" lang="en-US" altLang="ja-JP" sz="2800" b="1" dirty="0">
              <a:latin typeface="+mj-ea"/>
              <a:ea typeface="+mj-ea"/>
            </a:endParaRPr>
          </a:p>
          <a:p>
            <a:pPr>
              <a:spcBef>
                <a:spcPts val="0"/>
              </a:spcBef>
              <a:buClr>
                <a:srgbClr val="FF0000"/>
              </a:buClr>
              <a:buFont typeface="Wingdings" panose="05000000000000000000" pitchFamily="2" charset="2"/>
              <a:buChar char="l"/>
            </a:pPr>
            <a:r>
              <a:rPr kumimoji="1" lang="en-US" altLang="ja-JP" sz="2800" b="1" dirty="0">
                <a:latin typeface="+mj-ea"/>
                <a:ea typeface="+mj-ea"/>
              </a:rPr>
              <a:t>IFMSA‐</a:t>
            </a:r>
            <a:r>
              <a:rPr kumimoji="1" lang="ja-JP" altLang="en-US" sz="2800" b="1" dirty="0">
                <a:latin typeface="+mj-ea"/>
                <a:ea typeface="+mj-ea"/>
              </a:rPr>
              <a:t>近大　</a:t>
            </a:r>
            <a:r>
              <a:rPr kumimoji="1" lang="en-US" altLang="ja-JP" sz="2800" b="1" dirty="0">
                <a:latin typeface="+mj-ea"/>
                <a:ea typeface="+mj-ea"/>
              </a:rPr>
              <a:t>Erika</a:t>
            </a:r>
            <a:r>
              <a:rPr kumimoji="1" lang="ja-JP" altLang="en-US" sz="2800" b="1" dirty="0">
                <a:latin typeface="+mj-ea"/>
                <a:ea typeface="+mj-ea"/>
              </a:rPr>
              <a:t> </a:t>
            </a:r>
            <a:r>
              <a:rPr lang="en-US" altLang="ja-JP" sz="2800" b="1" dirty="0" err="1">
                <a:latin typeface="+mj-ea"/>
                <a:ea typeface="+mj-ea"/>
              </a:rPr>
              <a:t>Pedio</a:t>
            </a:r>
            <a:r>
              <a:rPr lang="en-US" altLang="ja-JP" sz="2800" b="1" dirty="0">
                <a:latin typeface="+mj-ea"/>
                <a:ea typeface="+mj-ea"/>
              </a:rPr>
              <a:t>, Felicia </a:t>
            </a:r>
            <a:r>
              <a:rPr lang="en-US" altLang="ja-JP" sz="2800" b="1" dirty="0" err="1">
                <a:latin typeface="+mj-ea"/>
                <a:ea typeface="+mj-ea"/>
              </a:rPr>
              <a:t>Lindeberg</a:t>
            </a:r>
            <a:endParaRPr kumimoji="1" lang="en-US" altLang="ja-JP" sz="2800" b="1" dirty="0">
              <a:latin typeface="+mj-ea"/>
              <a:ea typeface="+mj-ea"/>
            </a:endParaRPr>
          </a:p>
          <a:p>
            <a:pPr>
              <a:spcBef>
                <a:spcPts val="0"/>
              </a:spcBef>
              <a:buClr>
                <a:srgbClr val="FF0000"/>
              </a:buClr>
              <a:buFont typeface="Wingdings" panose="05000000000000000000" pitchFamily="2" charset="2"/>
              <a:buChar char="l"/>
            </a:pPr>
            <a:r>
              <a:rPr kumimoji="1" lang="ja-JP" altLang="en-US" sz="2800" b="1" dirty="0">
                <a:latin typeface="+mj-ea"/>
                <a:ea typeface="+mj-ea"/>
              </a:rPr>
              <a:t>岩手医科大学　角田文男</a:t>
            </a:r>
            <a:endParaRPr kumimoji="1" lang="en-US" altLang="ja-JP" sz="2800" b="1" dirty="0">
              <a:latin typeface="+mj-ea"/>
              <a:ea typeface="+mj-ea"/>
            </a:endParaRPr>
          </a:p>
          <a:p>
            <a:pPr>
              <a:spcBef>
                <a:spcPts val="0"/>
              </a:spcBef>
              <a:buClr>
                <a:srgbClr val="FF0000"/>
              </a:buClr>
              <a:buFont typeface="Wingdings" panose="05000000000000000000" pitchFamily="2" charset="2"/>
              <a:buChar char="l"/>
            </a:pPr>
            <a:endParaRPr lang="en-US" altLang="ja-JP" sz="2800" b="1" dirty="0">
              <a:latin typeface="+mj-ea"/>
              <a:ea typeface="+mj-ea"/>
            </a:endParaRPr>
          </a:p>
          <a:p>
            <a:pPr>
              <a:spcBef>
                <a:spcPts val="0"/>
              </a:spcBef>
            </a:pPr>
            <a:endParaRPr lang="en-US" altLang="ja-JP" sz="2800" b="1" dirty="0">
              <a:latin typeface="+mj-ea"/>
              <a:ea typeface="+mj-ea"/>
            </a:endParaRPr>
          </a:p>
        </p:txBody>
      </p:sp>
      <p:sp>
        <p:nvSpPr>
          <p:cNvPr id="4" name="スライド番号プレースホルダー 3">
            <a:extLst>
              <a:ext uri="{FF2B5EF4-FFF2-40B4-BE49-F238E27FC236}">
                <a16:creationId xmlns:a16="http://schemas.microsoft.com/office/drawing/2014/main" id="{975AD51C-E457-4D88-820B-A6838DB5F9A2}"/>
              </a:ext>
            </a:extLst>
          </p:cNvPr>
          <p:cNvSpPr>
            <a:spLocks noGrp="1"/>
          </p:cNvSpPr>
          <p:nvPr>
            <p:ph type="sldNum" sz="quarter" idx="12"/>
          </p:nvPr>
        </p:nvSpPr>
        <p:spPr/>
        <p:txBody>
          <a:bodyPr/>
          <a:lstStyle/>
          <a:p>
            <a:pPr>
              <a:defRPr/>
            </a:pPr>
            <a:fld id="{62A40F47-107D-4008-AA85-B2B639D47E22}" type="slidenum">
              <a:rPr lang="en-US" altLang="ja-JP" smtClean="0"/>
              <a:pPr>
                <a:defRPr/>
              </a:pPr>
              <a:t>80</a:t>
            </a:fld>
            <a:endParaRPr lang="en-US" altLang="ja-JP" dirty="0"/>
          </a:p>
        </p:txBody>
      </p:sp>
      <p:sp>
        <p:nvSpPr>
          <p:cNvPr id="5" name="タイトル 2">
            <a:extLst>
              <a:ext uri="{FF2B5EF4-FFF2-40B4-BE49-F238E27FC236}">
                <a16:creationId xmlns:a16="http://schemas.microsoft.com/office/drawing/2014/main" id="{7546E9B5-65BD-4EFC-8B45-06BA0F7F4C08}"/>
              </a:ext>
            </a:extLst>
          </p:cNvPr>
          <p:cNvSpPr txBox="1">
            <a:spLocks/>
          </p:cNvSpPr>
          <p:nvPr/>
        </p:nvSpPr>
        <p:spPr>
          <a:xfrm>
            <a:off x="1187624" y="173833"/>
            <a:ext cx="4104456" cy="642938"/>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r>
              <a:rPr lang="ja-JP" altLang="en-US" sz="3200" b="1" kern="0" dirty="0">
                <a:solidFill>
                  <a:srgbClr val="0000FF"/>
                </a:solidFill>
                <a:latin typeface="+mj-ea"/>
              </a:rPr>
              <a:t>謝辞</a:t>
            </a:r>
          </a:p>
        </p:txBody>
      </p:sp>
      <p:pic>
        <p:nvPicPr>
          <p:cNvPr id="6" name="図 5">
            <a:extLst>
              <a:ext uri="{FF2B5EF4-FFF2-40B4-BE49-F238E27FC236}">
                <a16:creationId xmlns:a16="http://schemas.microsoft.com/office/drawing/2014/main" id="{3B27B60F-1FD1-7295-AB6E-4130770AA955}"/>
              </a:ext>
            </a:extLst>
          </p:cNvPr>
          <p:cNvPicPr>
            <a:picLocks noChangeAspect="1"/>
          </p:cNvPicPr>
          <p:nvPr/>
        </p:nvPicPr>
        <p:blipFill rotWithShape="1">
          <a:blip r:embed="rId4"/>
          <a:srcRect l="1962" t="23400" r="41338" b="6600"/>
          <a:stretch/>
        </p:blipFill>
        <p:spPr>
          <a:xfrm>
            <a:off x="6875533" y="2670314"/>
            <a:ext cx="2157460" cy="1498236"/>
          </a:xfrm>
          <a:prstGeom prst="rect">
            <a:avLst/>
          </a:prstGeom>
          <a:ln w="38100">
            <a:solidFill>
              <a:srgbClr val="FF0000"/>
            </a:solidFill>
          </a:ln>
        </p:spPr>
      </p:pic>
      <p:sp>
        <p:nvSpPr>
          <p:cNvPr id="8" name="テキスト ボックス 7">
            <a:extLst>
              <a:ext uri="{FF2B5EF4-FFF2-40B4-BE49-F238E27FC236}">
                <a16:creationId xmlns:a16="http://schemas.microsoft.com/office/drawing/2014/main" id="{8633B472-5182-9C0C-9232-2DF6D7DBABFA}"/>
              </a:ext>
            </a:extLst>
          </p:cNvPr>
          <p:cNvSpPr txBox="1"/>
          <p:nvPr/>
        </p:nvSpPr>
        <p:spPr>
          <a:xfrm>
            <a:off x="5868144" y="78106"/>
            <a:ext cx="3154426" cy="646331"/>
          </a:xfrm>
          <a:prstGeom prst="rect">
            <a:avLst/>
          </a:prstGeom>
          <a:noFill/>
        </p:spPr>
        <p:txBody>
          <a:bodyPr wrap="square">
            <a:spAutoFit/>
          </a:bodyPr>
          <a:lstStyle/>
          <a:p>
            <a:r>
              <a:rPr kumimoji="1" lang="en-US" altLang="ja-JP" sz="1800" b="1" dirty="0">
                <a:latin typeface="+mj-ea"/>
                <a:ea typeface="+mj-ea"/>
              </a:rPr>
              <a:t>Twitter: </a:t>
            </a:r>
            <a:r>
              <a:rPr kumimoji="1" lang="en-US" altLang="ja-JP" sz="1050" b="1" dirty="0">
                <a:latin typeface="+mj-ea"/>
                <a:ea typeface="+mj-ea"/>
                <a:hlinkClick r:id="rId5"/>
              </a:rPr>
              <a:t>https://twitter.com/koyanookami</a:t>
            </a:r>
            <a:endParaRPr kumimoji="1" lang="en-US" altLang="ja-JP" sz="1050" b="1" dirty="0">
              <a:latin typeface="+mj-ea"/>
              <a:ea typeface="+mj-ea"/>
            </a:endParaRPr>
          </a:p>
          <a:p>
            <a:r>
              <a:rPr kumimoji="1" lang="ja-JP" altLang="en-US" sz="1800" b="1" dirty="0">
                <a:latin typeface="+mj-ea"/>
                <a:ea typeface="+mj-ea"/>
              </a:rPr>
              <a:t> </a:t>
            </a:r>
            <a:endParaRPr lang="ja-JP" altLang="en-US" dirty="0"/>
          </a:p>
        </p:txBody>
      </p:sp>
      <p:sp>
        <p:nvSpPr>
          <p:cNvPr id="12" name="テキスト ボックス 11">
            <a:extLst>
              <a:ext uri="{FF2B5EF4-FFF2-40B4-BE49-F238E27FC236}">
                <a16:creationId xmlns:a16="http://schemas.microsoft.com/office/drawing/2014/main" id="{367F252E-9959-FA97-4C94-742C4ECE2991}"/>
              </a:ext>
            </a:extLst>
          </p:cNvPr>
          <p:cNvSpPr txBox="1"/>
          <p:nvPr/>
        </p:nvSpPr>
        <p:spPr>
          <a:xfrm>
            <a:off x="5742767" y="6486524"/>
            <a:ext cx="3823301" cy="523220"/>
          </a:xfrm>
          <a:prstGeom prst="rect">
            <a:avLst/>
          </a:prstGeom>
          <a:noFill/>
        </p:spPr>
        <p:txBody>
          <a:bodyPr wrap="square">
            <a:spAutoFit/>
          </a:bodyPr>
          <a:lstStyle/>
          <a:p>
            <a:r>
              <a:rPr lang="en-US" altLang="ja-JP" b="1" dirty="0">
                <a:latin typeface="+mj-ea"/>
                <a:ea typeface="+mj-ea"/>
              </a:rPr>
              <a:t>Instagram</a:t>
            </a:r>
            <a:r>
              <a:rPr kumimoji="1" lang="en-US" altLang="ja-JP" b="1" dirty="0">
                <a:latin typeface="+mj-ea"/>
                <a:ea typeface="+mj-ea"/>
              </a:rPr>
              <a:t>: </a:t>
            </a:r>
            <a:r>
              <a:rPr lang="ja-JP" altLang="en-US" sz="1000" dirty="0">
                <a:hlinkClick r:id="rId6"/>
              </a:rPr>
              <a:t>https://www.instagram.com/koyanookami</a:t>
            </a:r>
            <a:endParaRPr lang="en-US" altLang="ja-JP" sz="1000" dirty="0"/>
          </a:p>
          <a:p>
            <a:r>
              <a:rPr lang="ja-JP" altLang="en-US" sz="1000" dirty="0"/>
              <a:t>/</a:t>
            </a:r>
          </a:p>
        </p:txBody>
      </p:sp>
    </p:spTree>
    <p:extLst>
      <p:ext uri="{BB962C8B-B14F-4D97-AF65-F5344CB8AC3E}">
        <p14:creationId xmlns:p14="http://schemas.microsoft.com/office/powerpoint/2010/main" val="18441750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3F5F55-8864-409E-ABA2-D8B49AB3E98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A2F89648-90BF-47F0-8E31-A5A0707D3C6C}"/>
              </a:ext>
            </a:extLst>
          </p:cNvPr>
          <p:cNvSpPr>
            <a:spLocks noGrp="1"/>
          </p:cNvSpPr>
          <p:nvPr>
            <p:ph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BE51917-F584-4A73-B6D9-5092EE64364D}"/>
              </a:ext>
            </a:extLst>
          </p:cNvPr>
          <p:cNvSpPr>
            <a:spLocks noGrp="1"/>
          </p:cNvSpPr>
          <p:nvPr>
            <p:ph type="sldNum" sz="quarter" idx="12"/>
          </p:nvPr>
        </p:nvSpPr>
        <p:spPr/>
        <p:txBody>
          <a:bodyPr/>
          <a:lstStyle/>
          <a:p>
            <a:pPr>
              <a:defRPr/>
            </a:pPr>
            <a:fld id="{62A40F47-107D-4008-AA85-B2B639D47E22}" type="slidenum">
              <a:rPr lang="en-US" altLang="ja-JP" smtClean="0"/>
              <a:pPr>
                <a:defRPr/>
              </a:pPr>
              <a:t>81</a:t>
            </a:fld>
            <a:endParaRPr lang="en-US" altLang="ja-JP" dirty="0"/>
          </a:p>
        </p:txBody>
      </p:sp>
      <p:pic>
        <p:nvPicPr>
          <p:cNvPr id="1028" name="Picture 4" descr="5人、笑っている人の画像のようです">
            <a:extLst>
              <a:ext uri="{FF2B5EF4-FFF2-40B4-BE49-F238E27FC236}">
                <a16:creationId xmlns:a16="http://schemas.microsoft.com/office/drawing/2014/main" id="{443220A9-7385-4230-962A-A4FF338DF5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7" y="609603"/>
            <a:ext cx="4329181" cy="24351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7人の画像のようです">
            <a:extLst>
              <a:ext uri="{FF2B5EF4-FFF2-40B4-BE49-F238E27FC236}">
                <a16:creationId xmlns:a16="http://schemas.microsoft.com/office/drawing/2014/main" id="{91D7EB7F-B1AA-4FBB-85CC-C93973898C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75" b="8574"/>
          <a:stretch/>
        </p:blipFill>
        <p:spPr bwMode="auto">
          <a:xfrm>
            <a:off x="5101325" y="589145"/>
            <a:ext cx="3363611" cy="24556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13人の画像のようです">
            <a:extLst>
              <a:ext uri="{FF2B5EF4-FFF2-40B4-BE49-F238E27FC236}">
                <a16:creationId xmlns:a16="http://schemas.microsoft.com/office/drawing/2014/main" id="{D6C9C013-87FA-483F-8577-DEFA99162B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068" y="3543669"/>
            <a:ext cx="3707904" cy="2780928"/>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6EDA296C-82CA-4E05-AFD0-36BD7615A5A7}"/>
              </a:ext>
            </a:extLst>
          </p:cNvPr>
          <p:cNvSpPr txBox="1"/>
          <p:nvPr/>
        </p:nvSpPr>
        <p:spPr>
          <a:xfrm>
            <a:off x="2195736" y="3060039"/>
            <a:ext cx="2031325" cy="369332"/>
          </a:xfrm>
          <a:prstGeom prst="rect">
            <a:avLst/>
          </a:prstGeom>
          <a:noFill/>
        </p:spPr>
        <p:txBody>
          <a:bodyPr wrap="none" rtlCol="0">
            <a:spAutoFit/>
          </a:bodyPr>
          <a:lstStyle/>
          <a:p>
            <a:r>
              <a:rPr kumimoji="1" lang="ja-JP" altLang="en-US" b="1" dirty="0"/>
              <a:t>ホームパーティー</a:t>
            </a:r>
          </a:p>
        </p:txBody>
      </p:sp>
      <p:sp>
        <p:nvSpPr>
          <p:cNvPr id="11" name="テキスト ボックス 10">
            <a:extLst>
              <a:ext uri="{FF2B5EF4-FFF2-40B4-BE49-F238E27FC236}">
                <a16:creationId xmlns:a16="http://schemas.microsoft.com/office/drawing/2014/main" id="{A381270D-9173-4B16-AD01-119969EECEFA}"/>
              </a:ext>
            </a:extLst>
          </p:cNvPr>
          <p:cNvSpPr txBox="1"/>
          <p:nvPr/>
        </p:nvSpPr>
        <p:spPr>
          <a:xfrm>
            <a:off x="5767467" y="3059416"/>
            <a:ext cx="2492990" cy="369332"/>
          </a:xfrm>
          <a:prstGeom prst="rect">
            <a:avLst/>
          </a:prstGeom>
          <a:noFill/>
        </p:spPr>
        <p:txBody>
          <a:bodyPr wrap="none" rtlCol="0">
            <a:spAutoFit/>
          </a:bodyPr>
          <a:lstStyle/>
          <a:p>
            <a:r>
              <a:rPr lang="ja-JP" altLang="en-US" b="1" dirty="0"/>
              <a:t>ラボメンバーとランチ</a:t>
            </a:r>
            <a:endParaRPr kumimoji="1" lang="ja-JP" altLang="en-US" b="1" dirty="0"/>
          </a:p>
        </p:txBody>
      </p:sp>
      <p:sp>
        <p:nvSpPr>
          <p:cNvPr id="12" name="テキスト ボックス 11">
            <a:extLst>
              <a:ext uri="{FF2B5EF4-FFF2-40B4-BE49-F238E27FC236}">
                <a16:creationId xmlns:a16="http://schemas.microsoft.com/office/drawing/2014/main" id="{51DA0964-F76A-4FEA-B9BF-21E8438E245F}"/>
              </a:ext>
            </a:extLst>
          </p:cNvPr>
          <p:cNvSpPr txBox="1"/>
          <p:nvPr/>
        </p:nvSpPr>
        <p:spPr>
          <a:xfrm>
            <a:off x="824860" y="6385789"/>
            <a:ext cx="3416320" cy="369332"/>
          </a:xfrm>
          <a:prstGeom prst="rect">
            <a:avLst/>
          </a:prstGeom>
          <a:noFill/>
        </p:spPr>
        <p:txBody>
          <a:bodyPr wrap="none" rtlCol="0">
            <a:spAutoFit/>
          </a:bodyPr>
          <a:lstStyle/>
          <a:p>
            <a:r>
              <a:rPr lang="ja-JP" altLang="en-US" b="1" dirty="0"/>
              <a:t>多発性硬化症ボランティア活動</a:t>
            </a:r>
            <a:endParaRPr kumimoji="1" lang="ja-JP" altLang="en-US" b="1" dirty="0"/>
          </a:p>
        </p:txBody>
      </p:sp>
      <p:sp>
        <p:nvSpPr>
          <p:cNvPr id="13" name="テキスト ボックス 12">
            <a:extLst>
              <a:ext uri="{FF2B5EF4-FFF2-40B4-BE49-F238E27FC236}">
                <a16:creationId xmlns:a16="http://schemas.microsoft.com/office/drawing/2014/main" id="{553B9401-5D62-4C66-A632-FC102CD314EA}"/>
              </a:ext>
            </a:extLst>
          </p:cNvPr>
          <p:cNvSpPr txBox="1"/>
          <p:nvPr/>
        </p:nvSpPr>
        <p:spPr>
          <a:xfrm>
            <a:off x="5767467" y="6373577"/>
            <a:ext cx="1800493" cy="369332"/>
          </a:xfrm>
          <a:prstGeom prst="rect">
            <a:avLst/>
          </a:prstGeom>
          <a:noFill/>
        </p:spPr>
        <p:txBody>
          <a:bodyPr wrap="none" rtlCol="0">
            <a:spAutoFit/>
          </a:bodyPr>
          <a:lstStyle/>
          <a:p>
            <a:r>
              <a:rPr lang="ja-JP" altLang="en-US" b="1" dirty="0"/>
              <a:t>ゲストとの会食</a:t>
            </a:r>
            <a:endParaRPr kumimoji="1" lang="ja-JP" altLang="en-US" b="1" dirty="0"/>
          </a:p>
        </p:txBody>
      </p:sp>
      <p:pic>
        <p:nvPicPr>
          <p:cNvPr id="5" name="Picture 2" descr="写真の説明はありません。">
            <a:extLst>
              <a:ext uri="{FF2B5EF4-FFF2-40B4-BE49-F238E27FC236}">
                <a16:creationId xmlns:a16="http://schemas.microsoft.com/office/drawing/2014/main" id="{EACDDF83-AB18-51A4-75C0-EDAEB95976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115" r="44211" b="40000"/>
          <a:stretch/>
        </p:blipFill>
        <p:spPr bwMode="auto">
          <a:xfrm>
            <a:off x="4487254" y="3507010"/>
            <a:ext cx="3986846" cy="2780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770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7994437-A0C9-49C4-AD73-12120A66B0C5}"/>
              </a:ext>
            </a:extLst>
          </p:cNvPr>
          <p:cNvSpPr>
            <a:spLocks noGrp="1"/>
          </p:cNvSpPr>
          <p:nvPr>
            <p:ph type="sldNum" sz="quarter" idx="12"/>
          </p:nvPr>
        </p:nvSpPr>
        <p:spPr/>
        <p:txBody>
          <a:bodyPr/>
          <a:lstStyle/>
          <a:p>
            <a:pPr>
              <a:defRPr/>
            </a:pPr>
            <a:fld id="{62A40F47-107D-4008-AA85-B2B639D47E22}" type="slidenum">
              <a:rPr lang="en-US" altLang="ja-JP" smtClean="0"/>
              <a:pPr>
                <a:defRPr/>
              </a:pPr>
              <a:t>82</a:t>
            </a:fld>
            <a:endParaRPr lang="en-US" altLang="ja-JP" dirty="0"/>
          </a:p>
        </p:txBody>
      </p:sp>
      <p:sp>
        <p:nvSpPr>
          <p:cNvPr id="6" name="Title 1">
            <a:extLst>
              <a:ext uri="{FF2B5EF4-FFF2-40B4-BE49-F238E27FC236}">
                <a16:creationId xmlns:a16="http://schemas.microsoft.com/office/drawing/2014/main" id="{29CE296A-8FAE-47EF-B393-DEB625F0C0E9}"/>
              </a:ext>
            </a:extLst>
          </p:cNvPr>
          <p:cNvSpPr txBox="1">
            <a:spLocks/>
          </p:cNvSpPr>
          <p:nvPr/>
        </p:nvSpPr>
        <p:spPr bwMode="auto">
          <a:xfrm>
            <a:off x="121500" y="-38565"/>
            <a:ext cx="91440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Tahoma" charset="0"/>
              </a:defRPr>
            </a:lvl2pPr>
            <a:lvl3pPr algn="l" rtl="0" fontAlgn="base">
              <a:spcBef>
                <a:spcPct val="0"/>
              </a:spcBef>
              <a:spcAft>
                <a:spcPct val="0"/>
              </a:spcAft>
              <a:defRPr sz="3600">
                <a:solidFill>
                  <a:schemeClr val="tx2"/>
                </a:solidFill>
                <a:latin typeface="Tahoma" charset="0"/>
              </a:defRPr>
            </a:lvl3pPr>
            <a:lvl4pPr algn="l" rtl="0" fontAlgn="base">
              <a:spcBef>
                <a:spcPct val="0"/>
              </a:spcBef>
              <a:spcAft>
                <a:spcPct val="0"/>
              </a:spcAft>
              <a:defRPr sz="3600">
                <a:solidFill>
                  <a:schemeClr val="tx2"/>
                </a:solidFill>
                <a:latin typeface="Tahoma" charset="0"/>
              </a:defRPr>
            </a:lvl4pPr>
            <a:lvl5pPr algn="l" rtl="0" fontAlgn="base">
              <a:spcBef>
                <a:spcPct val="0"/>
              </a:spcBef>
              <a:spcAft>
                <a:spcPct val="0"/>
              </a:spcAft>
              <a:defRPr sz="3600">
                <a:solidFill>
                  <a:schemeClr val="tx2"/>
                </a:solidFill>
                <a:latin typeface="Tahoma" charset="0"/>
              </a:defRPr>
            </a:lvl5pPr>
            <a:lvl6pPr marL="457200" algn="l" rtl="0" fontAlgn="base">
              <a:spcBef>
                <a:spcPct val="0"/>
              </a:spcBef>
              <a:spcAft>
                <a:spcPct val="0"/>
              </a:spcAft>
              <a:defRPr sz="3600">
                <a:solidFill>
                  <a:schemeClr val="tx2"/>
                </a:solidFill>
                <a:latin typeface="Tahoma" charset="0"/>
              </a:defRPr>
            </a:lvl6pPr>
            <a:lvl7pPr marL="914400" algn="l" rtl="0" fontAlgn="base">
              <a:spcBef>
                <a:spcPct val="0"/>
              </a:spcBef>
              <a:spcAft>
                <a:spcPct val="0"/>
              </a:spcAft>
              <a:defRPr sz="3600">
                <a:solidFill>
                  <a:schemeClr val="tx2"/>
                </a:solidFill>
                <a:latin typeface="Tahoma" charset="0"/>
              </a:defRPr>
            </a:lvl7pPr>
            <a:lvl8pPr marL="1371600" algn="l" rtl="0" fontAlgn="base">
              <a:spcBef>
                <a:spcPct val="0"/>
              </a:spcBef>
              <a:spcAft>
                <a:spcPct val="0"/>
              </a:spcAft>
              <a:defRPr sz="3600">
                <a:solidFill>
                  <a:schemeClr val="tx2"/>
                </a:solidFill>
                <a:latin typeface="Tahoma" charset="0"/>
              </a:defRPr>
            </a:lvl8pPr>
            <a:lvl9pPr marL="1828800" algn="l" rtl="0" fontAlgn="base">
              <a:spcBef>
                <a:spcPct val="0"/>
              </a:spcBef>
              <a:spcAft>
                <a:spcPct val="0"/>
              </a:spcAft>
              <a:defRPr sz="3600">
                <a:solidFill>
                  <a:schemeClr val="tx2"/>
                </a:solidFill>
                <a:latin typeface="Tahoma" charset="0"/>
              </a:defRPr>
            </a:lvl9pPr>
          </a:lstStyle>
          <a:p>
            <a:pPr algn="ctr"/>
            <a:r>
              <a:rPr lang="ja-JP" altLang="en-US" sz="2800" b="1" kern="0" dirty="0">
                <a:solidFill>
                  <a:srgbClr val="0000FF"/>
                </a:solidFill>
                <a:latin typeface="+mj-ea"/>
              </a:rPr>
              <a:t>個人情報　（</a:t>
            </a:r>
            <a:r>
              <a:rPr lang="en-US" altLang="ja-JP" sz="2800" b="1" kern="0" dirty="0">
                <a:solidFill>
                  <a:srgbClr val="0000FF"/>
                </a:solidFill>
                <a:latin typeface="+mj-ea"/>
              </a:rPr>
              <a:t>2022</a:t>
            </a:r>
            <a:r>
              <a:rPr lang="ja-JP" altLang="en-US" sz="2800" b="1" kern="0" dirty="0">
                <a:solidFill>
                  <a:srgbClr val="0000FF"/>
                </a:solidFill>
                <a:latin typeface="+mj-ea"/>
              </a:rPr>
              <a:t>年国家試験問題）</a:t>
            </a:r>
            <a:endParaRPr lang="en-US" sz="2800" b="1" kern="0" dirty="0">
              <a:solidFill>
                <a:srgbClr val="0000FF"/>
              </a:solidFill>
              <a:latin typeface="+mj-ea"/>
            </a:endParaRPr>
          </a:p>
        </p:txBody>
      </p:sp>
      <p:pic>
        <p:nvPicPr>
          <p:cNvPr id="5" name="図 4">
            <a:extLst>
              <a:ext uri="{FF2B5EF4-FFF2-40B4-BE49-F238E27FC236}">
                <a16:creationId xmlns:a16="http://schemas.microsoft.com/office/drawing/2014/main" id="{607CAE0F-3BCF-1C73-EDC1-326F7D609887}"/>
              </a:ext>
            </a:extLst>
          </p:cNvPr>
          <p:cNvPicPr>
            <a:picLocks noChangeAspect="1"/>
          </p:cNvPicPr>
          <p:nvPr/>
        </p:nvPicPr>
        <p:blipFill>
          <a:blip r:embed="rId2"/>
          <a:stretch>
            <a:fillRect/>
          </a:stretch>
        </p:blipFill>
        <p:spPr>
          <a:xfrm>
            <a:off x="-210926" y="692696"/>
            <a:ext cx="9386502" cy="8595199"/>
          </a:xfrm>
          <a:prstGeom prst="rect">
            <a:avLst/>
          </a:prstGeom>
        </p:spPr>
      </p:pic>
    </p:spTree>
    <p:extLst>
      <p:ext uri="{BB962C8B-B14F-4D97-AF65-F5344CB8AC3E}">
        <p14:creationId xmlns:p14="http://schemas.microsoft.com/office/powerpoint/2010/main" val="27572833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7994437-A0C9-49C4-AD73-12120A66B0C5}"/>
              </a:ext>
            </a:extLst>
          </p:cNvPr>
          <p:cNvSpPr>
            <a:spLocks noGrp="1"/>
          </p:cNvSpPr>
          <p:nvPr>
            <p:ph type="sldNum" sz="quarter" idx="12"/>
          </p:nvPr>
        </p:nvSpPr>
        <p:spPr/>
        <p:txBody>
          <a:bodyPr/>
          <a:lstStyle/>
          <a:p>
            <a:pPr>
              <a:defRPr/>
            </a:pPr>
            <a:fld id="{62A40F47-107D-4008-AA85-B2B639D47E22}" type="slidenum">
              <a:rPr lang="en-US" altLang="ja-JP" smtClean="0"/>
              <a:pPr>
                <a:defRPr/>
              </a:pPr>
              <a:t>83</a:t>
            </a:fld>
            <a:endParaRPr lang="en-US" altLang="ja-JP" dirty="0"/>
          </a:p>
        </p:txBody>
      </p:sp>
      <p:sp>
        <p:nvSpPr>
          <p:cNvPr id="6" name="Title 1">
            <a:extLst>
              <a:ext uri="{FF2B5EF4-FFF2-40B4-BE49-F238E27FC236}">
                <a16:creationId xmlns:a16="http://schemas.microsoft.com/office/drawing/2014/main" id="{29CE296A-8FAE-47EF-B393-DEB625F0C0E9}"/>
              </a:ext>
            </a:extLst>
          </p:cNvPr>
          <p:cNvSpPr txBox="1">
            <a:spLocks/>
          </p:cNvSpPr>
          <p:nvPr/>
        </p:nvSpPr>
        <p:spPr bwMode="auto">
          <a:xfrm>
            <a:off x="121500" y="-38565"/>
            <a:ext cx="91440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Tahoma" charset="0"/>
              </a:defRPr>
            </a:lvl2pPr>
            <a:lvl3pPr algn="l" rtl="0" fontAlgn="base">
              <a:spcBef>
                <a:spcPct val="0"/>
              </a:spcBef>
              <a:spcAft>
                <a:spcPct val="0"/>
              </a:spcAft>
              <a:defRPr sz="3600">
                <a:solidFill>
                  <a:schemeClr val="tx2"/>
                </a:solidFill>
                <a:latin typeface="Tahoma" charset="0"/>
              </a:defRPr>
            </a:lvl3pPr>
            <a:lvl4pPr algn="l" rtl="0" fontAlgn="base">
              <a:spcBef>
                <a:spcPct val="0"/>
              </a:spcBef>
              <a:spcAft>
                <a:spcPct val="0"/>
              </a:spcAft>
              <a:defRPr sz="3600">
                <a:solidFill>
                  <a:schemeClr val="tx2"/>
                </a:solidFill>
                <a:latin typeface="Tahoma" charset="0"/>
              </a:defRPr>
            </a:lvl4pPr>
            <a:lvl5pPr algn="l" rtl="0" fontAlgn="base">
              <a:spcBef>
                <a:spcPct val="0"/>
              </a:spcBef>
              <a:spcAft>
                <a:spcPct val="0"/>
              </a:spcAft>
              <a:defRPr sz="3600">
                <a:solidFill>
                  <a:schemeClr val="tx2"/>
                </a:solidFill>
                <a:latin typeface="Tahoma" charset="0"/>
              </a:defRPr>
            </a:lvl5pPr>
            <a:lvl6pPr marL="457200" algn="l" rtl="0" fontAlgn="base">
              <a:spcBef>
                <a:spcPct val="0"/>
              </a:spcBef>
              <a:spcAft>
                <a:spcPct val="0"/>
              </a:spcAft>
              <a:defRPr sz="3600">
                <a:solidFill>
                  <a:schemeClr val="tx2"/>
                </a:solidFill>
                <a:latin typeface="Tahoma" charset="0"/>
              </a:defRPr>
            </a:lvl6pPr>
            <a:lvl7pPr marL="914400" algn="l" rtl="0" fontAlgn="base">
              <a:spcBef>
                <a:spcPct val="0"/>
              </a:spcBef>
              <a:spcAft>
                <a:spcPct val="0"/>
              </a:spcAft>
              <a:defRPr sz="3600">
                <a:solidFill>
                  <a:schemeClr val="tx2"/>
                </a:solidFill>
                <a:latin typeface="Tahoma" charset="0"/>
              </a:defRPr>
            </a:lvl7pPr>
            <a:lvl8pPr marL="1371600" algn="l" rtl="0" fontAlgn="base">
              <a:spcBef>
                <a:spcPct val="0"/>
              </a:spcBef>
              <a:spcAft>
                <a:spcPct val="0"/>
              </a:spcAft>
              <a:defRPr sz="3600">
                <a:solidFill>
                  <a:schemeClr val="tx2"/>
                </a:solidFill>
                <a:latin typeface="Tahoma" charset="0"/>
              </a:defRPr>
            </a:lvl8pPr>
            <a:lvl9pPr marL="1828800" algn="l" rtl="0" fontAlgn="base">
              <a:spcBef>
                <a:spcPct val="0"/>
              </a:spcBef>
              <a:spcAft>
                <a:spcPct val="0"/>
              </a:spcAft>
              <a:defRPr sz="3600">
                <a:solidFill>
                  <a:schemeClr val="tx2"/>
                </a:solidFill>
                <a:latin typeface="Tahoma" charset="0"/>
              </a:defRPr>
            </a:lvl9pPr>
          </a:lstStyle>
          <a:p>
            <a:pPr algn="ctr"/>
            <a:r>
              <a:rPr lang="ja-JP" altLang="en-US" sz="2800" b="1" kern="0" dirty="0">
                <a:solidFill>
                  <a:srgbClr val="0000FF"/>
                </a:solidFill>
                <a:latin typeface="+mj-ea"/>
              </a:rPr>
              <a:t>ユニバーサル・ヘルス・カバレッジ（</a:t>
            </a:r>
            <a:r>
              <a:rPr lang="en-US" altLang="ja-JP" sz="2800" b="1" kern="0" dirty="0">
                <a:solidFill>
                  <a:srgbClr val="0000FF"/>
                </a:solidFill>
                <a:latin typeface="+mj-ea"/>
              </a:rPr>
              <a:t>2022</a:t>
            </a:r>
            <a:r>
              <a:rPr lang="ja-JP" altLang="en-US" sz="2800" b="1" kern="0" dirty="0">
                <a:solidFill>
                  <a:srgbClr val="0000FF"/>
                </a:solidFill>
                <a:latin typeface="+mj-ea"/>
              </a:rPr>
              <a:t>年国試）</a:t>
            </a:r>
            <a:endParaRPr lang="en-US" altLang="ja-JP" sz="2800" b="1" kern="0" dirty="0">
              <a:solidFill>
                <a:srgbClr val="0000FF"/>
              </a:solidFill>
              <a:latin typeface="+mj-ea"/>
            </a:endParaRPr>
          </a:p>
          <a:p>
            <a:pPr algn="ctr"/>
            <a:endParaRPr lang="en-US" sz="2800" b="1" kern="0" dirty="0">
              <a:solidFill>
                <a:srgbClr val="0000FF"/>
              </a:solidFill>
              <a:latin typeface="+mj-ea"/>
            </a:endParaRPr>
          </a:p>
        </p:txBody>
      </p:sp>
      <p:pic>
        <p:nvPicPr>
          <p:cNvPr id="5" name="図 4">
            <a:extLst>
              <a:ext uri="{FF2B5EF4-FFF2-40B4-BE49-F238E27FC236}">
                <a16:creationId xmlns:a16="http://schemas.microsoft.com/office/drawing/2014/main" id="{DD91792B-2932-4D8E-106A-050E6E0C0003}"/>
              </a:ext>
            </a:extLst>
          </p:cNvPr>
          <p:cNvPicPr>
            <a:picLocks noChangeAspect="1"/>
          </p:cNvPicPr>
          <p:nvPr/>
        </p:nvPicPr>
        <p:blipFill>
          <a:blip r:embed="rId2"/>
          <a:stretch>
            <a:fillRect/>
          </a:stretch>
        </p:blipFill>
        <p:spPr>
          <a:xfrm>
            <a:off x="651485" y="585963"/>
            <a:ext cx="7841029" cy="3744416"/>
          </a:xfrm>
          <a:prstGeom prst="rect">
            <a:avLst/>
          </a:prstGeom>
        </p:spPr>
      </p:pic>
      <p:pic>
        <p:nvPicPr>
          <p:cNvPr id="9" name="図 8">
            <a:extLst>
              <a:ext uri="{FF2B5EF4-FFF2-40B4-BE49-F238E27FC236}">
                <a16:creationId xmlns:a16="http://schemas.microsoft.com/office/drawing/2014/main" id="{1429CD91-852C-03C0-2796-21F9B418A441}"/>
              </a:ext>
            </a:extLst>
          </p:cNvPr>
          <p:cNvPicPr>
            <a:picLocks noChangeAspect="1"/>
          </p:cNvPicPr>
          <p:nvPr/>
        </p:nvPicPr>
        <p:blipFill>
          <a:blip r:embed="rId3"/>
          <a:stretch>
            <a:fillRect/>
          </a:stretch>
        </p:blipFill>
        <p:spPr>
          <a:xfrm>
            <a:off x="675211" y="4332139"/>
            <a:ext cx="7791904" cy="5901739"/>
          </a:xfrm>
          <a:prstGeom prst="rect">
            <a:avLst/>
          </a:prstGeom>
        </p:spPr>
      </p:pic>
      <p:sp>
        <p:nvSpPr>
          <p:cNvPr id="10" name="テキスト ボックス 9">
            <a:extLst>
              <a:ext uri="{FF2B5EF4-FFF2-40B4-BE49-F238E27FC236}">
                <a16:creationId xmlns:a16="http://schemas.microsoft.com/office/drawing/2014/main" id="{4626B38F-86BE-8A3A-7E38-21925B9D39C4}"/>
              </a:ext>
            </a:extLst>
          </p:cNvPr>
          <p:cNvSpPr txBox="1"/>
          <p:nvPr/>
        </p:nvSpPr>
        <p:spPr>
          <a:xfrm>
            <a:off x="4768850" y="1270731"/>
            <a:ext cx="4635500" cy="369332"/>
          </a:xfrm>
          <a:prstGeom prst="rect">
            <a:avLst/>
          </a:prstGeom>
          <a:noFill/>
        </p:spPr>
        <p:txBody>
          <a:bodyPr wrap="square">
            <a:spAutoFit/>
          </a:bodyPr>
          <a:lstStyle/>
          <a:p>
            <a:r>
              <a:rPr lang="en-US" altLang="ja-JP" b="1" dirty="0"/>
              <a:t>health coverage</a:t>
            </a:r>
            <a:r>
              <a:rPr lang="ja-JP" altLang="en-US" b="1" dirty="0"/>
              <a:t>：医療保険</a:t>
            </a:r>
            <a:endParaRPr lang="ja-JP" altLang="en-US" dirty="0"/>
          </a:p>
        </p:txBody>
      </p:sp>
      <p:cxnSp>
        <p:nvCxnSpPr>
          <p:cNvPr id="12" name="直線コネクタ 11">
            <a:extLst>
              <a:ext uri="{FF2B5EF4-FFF2-40B4-BE49-F238E27FC236}">
                <a16:creationId xmlns:a16="http://schemas.microsoft.com/office/drawing/2014/main" id="{35AD5755-E47F-E605-BFF6-AFBE43B08172}"/>
              </a:ext>
            </a:extLst>
          </p:cNvPr>
          <p:cNvCxnSpPr/>
          <p:nvPr/>
        </p:nvCxnSpPr>
        <p:spPr>
          <a:xfrm>
            <a:off x="4705350" y="6715968"/>
            <a:ext cx="24701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F36CA04B-8AB7-E791-2DDB-4FB5548F61FE}"/>
              </a:ext>
            </a:extLst>
          </p:cNvPr>
          <p:cNvSpPr txBox="1"/>
          <p:nvPr/>
        </p:nvSpPr>
        <p:spPr>
          <a:xfrm>
            <a:off x="5364088" y="1544297"/>
            <a:ext cx="4705350" cy="369332"/>
          </a:xfrm>
          <a:prstGeom prst="rect">
            <a:avLst/>
          </a:prstGeom>
          <a:noFill/>
        </p:spPr>
        <p:txBody>
          <a:bodyPr wrap="square">
            <a:spAutoFit/>
          </a:bodyPr>
          <a:lstStyle/>
          <a:p>
            <a:r>
              <a:rPr lang="en-US" altLang="ja-JP" b="1" i="0" dirty="0">
                <a:solidFill>
                  <a:srgbClr val="534A42"/>
                </a:solidFill>
                <a:effectLst/>
                <a:latin typeface="Lucida Sans Unicode" panose="020B0602030504020204" pitchFamily="34" charset="0"/>
              </a:rPr>
              <a:t>[</a:t>
            </a:r>
            <a:r>
              <a:rPr lang="en-US" altLang="ja-JP" b="1" i="0" dirty="0" err="1">
                <a:effectLst/>
                <a:latin typeface="Lucida Sans Unicode" panose="020B0602030504020204" pitchFamily="34" charset="0"/>
              </a:rPr>
              <a:t>kˈʌv</a:t>
            </a:r>
            <a:r>
              <a:rPr lang="en-US" altLang="ja-JP" b="0" i="0" dirty="0">
                <a:effectLst/>
                <a:latin typeface="Lucida Sans Unicode" panose="020B0602030504020204" pitchFamily="34" charset="0"/>
              </a:rPr>
              <a:t>(ə)</a:t>
            </a:r>
            <a:r>
              <a:rPr lang="en-US" altLang="ja-JP" b="1" i="0" dirty="0" err="1">
                <a:effectLst/>
                <a:latin typeface="Lucida Sans Unicode" panose="020B0602030504020204" pitchFamily="34" charset="0"/>
              </a:rPr>
              <a:t>rɪdʒ</a:t>
            </a:r>
            <a:r>
              <a:rPr lang="en-US" altLang="ja-JP" b="1" i="0" dirty="0">
                <a:solidFill>
                  <a:srgbClr val="534A42"/>
                </a:solidFill>
                <a:effectLst/>
                <a:latin typeface="Lucida Sans Unicode" panose="020B0602030504020204" pitchFamily="34" charset="0"/>
              </a:rPr>
              <a:t>]</a:t>
            </a:r>
            <a:endParaRPr lang="ja-JP" altLang="en-US" dirty="0"/>
          </a:p>
        </p:txBody>
      </p:sp>
    </p:spTree>
    <p:extLst>
      <p:ext uri="{BB962C8B-B14F-4D97-AF65-F5344CB8AC3E}">
        <p14:creationId xmlns:p14="http://schemas.microsoft.com/office/powerpoint/2010/main" val="32311711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FDC394A-3090-4694-A2C2-BE59A2954EFE}"/>
              </a:ext>
            </a:extLst>
          </p:cNvPr>
          <p:cNvSpPr>
            <a:spLocks noGrp="1"/>
          </p:cNvSpPr>
          <p:nvPr>
            <p:ph type="sldNum" sz="quarter" idx="12"/>
          </p:nvPr>
        </p:nvSpPr>
        <p:spPr/>
        <p:txBody>
          <a:bodyPr/>
          <a:lstStyle/>
          <a:p>
            <a:pPr>
              <a:defRPr/>
            </a:pPr>
            <a:fld id="{62A40F47-107D-4008-AA85-B2B639D47E22}" type="slidenum">
              <a:rPr lang="en-US" altLang="ja-JP" smtClean="0"/>
              <a:pPr>
                <a:defRPr/>
              </a:pPr>
              <a:t>84</a:t>
            </a:fld>
            <a:endParaRPr lang="en-US" altLang="ja-JP" dirty="0"/>
          </a:p>
        </p:txBody>
      </p:sp>
      <p:pic>
        <p:nvPicPr>
          <p:cNvPr id="2052" name="Picture 4" descr="MID course evaluation 2013 2">
            <a:extLst>
              <a:ext uri="{FF2B5EF4-FFF2-40B4-BE49-F238E27FC236}">
                <a16:creationId xmlns:a16="http://schemas.microsoft.com/office/drawing/2014/main" id="{9C2A5F22-114D-4824-8EC1-7A19F33FE8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91" t="16937" r="6042" b="14207"/>
          <a:stretch/>
        </p:blipFill>
        <p:spPr bwMode="auto">
          <a:xfrm>
            <a:off x="172102" y="179519"/>
            <a:ext cx="6495542" cy="6417833"/>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7E1CD0DE-E572-442C-9E41-BE39173078B3}"/>
              </a:ext>
            </a:extLst>
          </p:cNvPr>
          <p:cNvSpPr txBox="1"/>
          <p:nvPr/>
        </p:nvSpPr>
        <p:spPr>
          <a:xfrm>
            <a:off x="6825763" y="213798"/>
            <a:ext cx="2313775" cy="3416320"/>
          </a:xfrm>
          <a:prstGeom prst="rect">
            <a:avLst/>
          </a:prstGeom>
          <a:solidFill>
            <a:schemeClr val="tx2"/>
          </a:solidFill>
        </p:spPr>
        <p:txBody>
          <a:bodyPr wrap="square" rtlCol="0">
            <a:spAutoFit/>
          </a:bodyPr>
          <a:lstStyle/>
          <a:p>
            <a:r>
              <a:rPr lang="ja-JP" altLang="en-US" sz="2400" b="1" dirty="0">
                <a:solidFill>
                  <a:srgbClr val="FF0000"/>
                </a:solidFill>
              </a:rPr>
              <a:t>喋ってることを聞き取るのはとっても困難だったけど、パワーポイントは今までのどの教授のものよりいいね。</a:t>
            </a:r>
            <a:endParaRPr lang="en-US" altLang="ja-JP" sz="2400" b="1" dirty="0">
              <a:solidFill>
                <a:srgbClr val="FF0000"/>
              </a:solidFill>
            </a:endParaRPr>
          </a:p>
        </p:txBody>
      </p:sp>
      <p:sp>
        <p:nvSpPr>
          <p:cNvPr id="8" name="テキスト ボックス 7">
            <a:extLst>
              <a:ext uri="{FF2B5EF4-FFF2-40B4-BE49-F238E27FC236}">
                <a16:creationId xmlns:a16="http://schemas.microsoft.com/office/drawing/2014/main" id="{5C9B2F45-DDB4-4F83-88E3-E6C88D611B6D}"/>
              </a:ext>
            </a:extLst>
          </p:cNvPr>
          <p:cNvSpPr txBox="1"/>
          <p:nvPr/>
        </p:nvSpPr>
        <p:spPr>
          <a:xfrm>
            <a:off x="6938534" y="4314525"/>
            <a:ext cx="2088232" cy="2308324"/>
          </a:xfrm>
          <a:prstGeom prst="rect">
            <a:avLst/>
          </a:prstGeom>
          <a:solidFill>
            <a:schemeClr val="tx2"/>
          </a:solidFill>
        </p:spPr>
        <p:txBody>
          <a:bodyPr wrap="square" rtlCol="0">
            <a:spAutoFit/>
          </a:bodyPr>
          <a:lstStyle/>
          <a:p>
            <a:r>
              <a:rPr lang="ja-JP" altLang="en-US" sz="2400" b="1" dirty="0">
                <a:solidFill>
                  <a:srgbClr val="FF0000"/>
                </a:solidFill>
              </a:rPr>
              <a:t>プレゼンが良かった。ちょっと聞き取りにくいけど、講義はそれでも良かった。</a:t>
            </a:r>
            <a:endParaRPr lang="en-US" altLang="ja-JP" sz="2400" b="1" dirty="0">
              <a:solidFill>
                <a:srgbClr val="FF0000"/>
              </a:solidFill>
            </a:endParaRPr>
          </a:p>
        </p:txBody>
      </p:sp>
      <p:cxnSp>
        <p:nvCxnSpPr>
          <p:cNvPr id="3" name="直線矢印コネクタ 2">
            <a:extLst>
              <a:ext uri="{FF2B5EF4-FFF2-40B4-BE49-F238E27FC236}">
                <a16:creationId xmlns:a16="http://schemas.microsoft.com/office/drawing/2014/main" id="{EF154739-07E9-4D5F-A90A-41A59D452421}"/>
              </a:ext>
            </a:extLst>
          </p:cNvPr>
          <p:cNvCxnSpPr/>
          <p:nvPr/>
        </p:nvCxnSpPr>
        <p:spPr>
          <a:xfrm flipH="1">
            <a:off x="6516216" y="3630118"/>
            <a:ext cx="1152128" cy="5189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D949B41F-B8CC-479F-9896-CE041E81188B}"/>
              </a:ext>
            </a:extLst>
          </p:cNvPr>
          <p:cNvCxnSpPr>
            <a:cxnSpLocks/>
          </p:cNvCxnSpPr>
          <p:nvPr/>
        </p:nvCxnSpPr>
        <p:spPr>
          <a:xfrm flipH="1">
            <a:off x="6281803" y="5301208"/>
            <a:ext cx="65177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305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3A35A10-056B-4598-8056-6EE739B5224A}"/>
              </a:ext>
            </a:extLst>
          </p:cNvPr>
          <p:cNvSpPr>
            <a:spLocks noGrp="1"/>
          </p:cNvSpPr>
          <p:nvPr>
            <p:ph type="sldNum" sz="quarter" idx="12"/>
          </p:nvPr>
        </p:nvSpPr>
        <p:spPr/>
        <p:txBody>
          <a:bodyPr/>
          <a:lstStyle/>
          <a:p>
            <a:pPr>
              <a:defRPr/>
            </a:pPr>
            <a:fld id="{62A40F47-107D-4008-AA85-B2B639D47E22}" type="slidenum">
              <a:rPr lang="en-US" altLang="ja-JP" smtClean="0"/>
              <a:pPr>
                <a:defRPr/>
              </a:pPr>
              <a:t>9</a:t>
            </a:fld>
            <a:endParaRPr lang="en-US" altLang="ja-JP" dirty="0"/>
          </a:p>
        </p:txBody>
      </p:sp>
      <p:graphicFrame>
        <p:nvGraphicFramePr>
          <p:cNvPr id="5" name="表 4">
            <a:extLst>
              <a:ext uri="{FF2B5EF4-FFF2-40B4-BE49-F238E27FC236}">
                <a16:creationId xmlns:a16="http://schemas.microsoft.com/office/drawing/2014/main" id="{93BBF57D-696B-45B8-8353-1C062E8928C9}"/>
              </a:ext>
            </a:extLst>
          </p:cNvPr>
          <p:cNvGraphicFramePr>
            <a:graphicFrameLocks noGrp="1"/>
          </p:cNvGraphicFramePr>
          <p:nvPr>
            <p:extLst>
              <p:ext uri="{D42A27DB-BD31-4B8C-83A1-F6EECF244321}">
                <p14:modId xmlns:p14="http://schemas.microsoft.com/office/powerpoint/2010/main" val="1445319536"/>
              </p:ext>
            </p:extLst>
          </p:nvPr>
        </p:nvGraphicFramePr>
        <p:xfrm>
          <a:off x="351341" y="4396485"/>
          <a:ext cx="8297302" cy="871564"/>
        </p:xfrm>
        <a:graphic>
          <a:graphicData uri="http://schemas.openxmlformats.org/drawingml/2006/table">
            <a:tbl>
              <a:tblPr/>
              <a:tblGrid>
                <a:gridCol w="4148651">
                  <a:extLst>
                    <a:ext uri="{9D8B030D-6E8A-4147-A177-3AD203B41FA5}">
                      <a16:colId xmlns:a16="http://schemas.microsoft.com/office/drawing/2014/main" val="2450906852"/>
                    </a:ext>
                  </a:extLst>
                </a:gridCol>
                <a:gridCol w="4148651">
                  <a:extLst>
                    <a:ext uri="{9D8B030D-6E8A-4147-A177-3AD203B41FA5}">
                      <a16:colId xmlns:a16="http://schemas.microsoft.com/office/drawing/2014/main" val="3947474352"/>
                    </a:ext>
                  </a:extLst>
                </a:gridCol>
              </a:tblGrid>
              <a:tr h="322099">
                <a:tc>
                  <a:txBody>
                    <a:bodyPr/>
                    <a:lstStyle/>
                    <a:p>
                      <a:pPr algn="l" fontAlgn="t"/>
                      <a:r>
                        <a:rPr lang="ja-JP" altLang="en-US" sz="2400" dirty="0">
                          <a:effectLst/>
                        </a:rPr>
                        <a:t>全数把握</a:t>
                      </a:r>
                    </a:p>
                  </a:txBody>
                  <a:tcPr marL="105032" marR="105032" marT="35011" marB="35011">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fontAlgn="t"/>
                      <a:r>
                        <a:rPr lang="en-US" sz="2400">
                          <a:effectLst/>
                        </a:rPr>
                        <a:t>Notifiable disease surveillance</a:t>
                      </a:r>
                    </a:p>
                  </a:txBody>
                  <a:tcPr marL="105032" marR="105032" marT="35011" marB="35011">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81110931"/>
                  </a:ext>
                </a:extLst>
              </a:tr>
              <a:tr h="322099">
                <a:tc>
                  <a:txBody>
                    <a:bodyPr/>
                    <a:lstStyle/>
                    <a:p>
                      <a:pPr algn="l" fontAlgn="t"/>
                      <a:r>
                        <a:rPr lang="ja-JP" altLang="en-US" sz="2400" dirty="0">
                          <a:effectLst/>
                        </a:rPr>
                        <a:t>定点把握</a:t>
                      </a:r>
                    </a:p>
                  </a:txBody>
                  <a:tcPr marL="105032" marR="105032" marT="35011" marB="35011">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fontAlgn="t"/>
                      <a:r>
                        <a:rPr lang="en-US" sz="2400" dirty="0">
                          <a:effectLst/>
                        </a:rPr>
                        <a:t>Sentinel surveillance</a:t>
                      </a:r>
                    </a:p>
                  </a:txBody>
                  <a:tcPr marL="105032" marR="105032" marT="35011" marB="35011">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524950027"/>
                  </a:ext>
                </a:extLst>
              </a:tr>
            </a:tbl>
          </a:graphicData>
        </a:graphic>
      </p:graphicFrame>
      <p:sp>
        <p:nvSpPr>
          <p:cNvPr id="10" name="テキスト ボックス 9">
            <a:extLst>
              <a:ext uri="{FF2B5EF4-FFF2-40B4-BE49-F238E27FC236}">
                <a16:creationId xmlns:a16="http://schemas.microsoft.com/office/drawing/2014/main" id="{AD2E796A-5538-4F37-A0A8-AAF7DDFA88A9}"/>
              </a:ext>
            </a:extLst>
          </p:cNvPr>
          <p:cNvSpPr txBox="1"/>
          <p:nvPr/>
        </p:nvSpPr>
        <p:spPr>
          <a:xfrm>
            <a:off x="539552" y="5393090"/>
            <a:ext cx="7920880" cy="461665"/>
          </a:xfrm>
          <a:prstGeom prst="rect">
            <a:avLst/>
          </a:prstGeom>
          <a:noFill/>
        </p:spPr>
        <p:txBody>
          <a:bodyPr wrap="square">
            <a:spAutoFit/>
          </a:bodyPr>
          <a:lstStyle/>
          <a:p>
            <a:r>
              <a:rPr lang="en-US" altLang="ja-JP" sz="2400" b="1" i="0" dirty="0">
                <a:effectLst/>
                <a:latin typeface="Avenir"/>
              </a:rPr>
              <a:t>Notifiable     </a:t>
            </a:r>
            <a:r>
              <a:rPr lang="ja-JP" altLang="en-US" sz="2400" b="1" i="0" dirty="0">
                <a:effectLst/>
                <a:latin typeface="Avenir"/>
              </a:rPr>
              <a:t>届け出るべき、届け出義務のある</a:t>
            </a:r>
            <a:endParaRPr lang="ja-JP" altLang="en-US" sz="2400" dirty="0"/>
          </a:p>
        </p:txBody>
      </p:sp>
      <p:graphicFrame>
        <p:nvGraphicFramePr>
          <p:cNvPr id="11" name="表 10">
            <a:extLst>
              <a:ext uri="{FF2B5EF4-FFF2-40B4-BE49-F238E27FC236}">
                <a16:creationId xmlns:a16="http://schemas.microsoft.com/office/drawing/2014/main" id="{14B7FEA3-332B-42BD-9325-E756B591EEB7}"/>
              </a:ext>
            </a:extLst>
          </p:cNvPr>
          <p:cNvGraphicFramePr>
            <a:graphicFrameLocks noGrp="1"/>
          </p:cNvGraphicFramePr>
          <p:nvPr>
            <p:extLst>
              <p:ext uri="{D42A27DB-BD31-4B8C-83A1-F6EECF244321}">
                <p14:modId xmlns:p14="http://schemas.microsoft.com/office/powerpoint/2010/main" val="502942058"/>
              </p:ext>
            </p:extLst>
          </p:nvPr>
        </p:nvGraphicFramePr>
        <p:xfrm>
          <a:off x="539552" y="5851737"/>
          <a:ext cx="6915150" cy="914400"/>
        </p:xfrm>
        <a:graphic>
          <a:graphicData uri="http://schemas.openxmlformats.org/drawingml/2006/table">
            <a:tbl>
              <a:tblPr/>
              <a:tblGrid>
                <a:gridCol w="6915150">
                  <a:extLst>
                    <a:ext uri="{9D8B030D-6E8A-4147-A177-3AD203B41FA5}">
                      <a16:colId xmlns:a16="http://schemas.microsoft.com/office/drawing/2014/main" val="3567265832"/>
                    </a:ext>
                  </a:extLst>
                </a:gridCol>
              </a:tblGrid>
              <a:tr h="0">
                <a:tc>
                  <a:txBody>
                    <a:bodyPr/>
                    <a:lstStyle/>
                    <a:p>
                      <a:pPr fontAlgn="t" latinLnBrk="1"/>
                      <a:r>
                        <a:rPr lang="en-US" sz="2400" b="1" dirty="0">
                          <a:effectLst/>
                        </a:rPr>
                        <a:t>Sentinel</a:t>
                      </a:r>
                      <a:r>
                        <a:rPr lang="ja-JP" altLang="en-US" sz="2400" b="1" dirty="0">
                          <a:effectLst/>
                        </a:rPr>
                        <a:t>　　  歩哨、見張り、標識、立ち番、</a:t>
                      </a:r>
                      <a:endParaRPr lang="en-US" sz="2400" b="1" dirty="0">
                        <a:effectLst/>
                      </a:endParaRPr>
                    </a:p>
                  </a:txBody>
                  <a:tcPr anchor="ctr">
                    <a:lnL>
                      <a:noFill/>
                    </a:lnL>
                    <a:lnR>
                      <a:noFill/>
                    </a:lnR>
                    <a:lnT>
                      <a:noFill/>
                    </a:lnT>
                    <a:lnB>
                      <a:noFill/>
                    </a:lnB>
                  </a:tcPr>
                </a:tc>
                <a:extLst>
                  <a:ext uri="{0D108BD9-81ED-4DB2-BD59-A6C34878D82A}">
                    <a16:rowId xmlns:a16="http://schemas.microsoft.com/office/drawing/2014/main" val="2657045557"/>
                  </a:ext>
                </a:extLst>
              </a:tr>
              <a:tr h="0">
                <a:tc>
                  <a:txBody>
                    <a:bodyPr/>
                    <a:lstStyle/>
                    <a:p>
                      <a:pPr fontAlgn="t" latinLnBrk="1"/>
                      <a:endParaRPr lang="en-US" sz="2400" b="1" dirty="0">
                        <a:effectLst/>
                      </a:endParaRPr>
                    </a:p>
                  </a:txBody>
                  <a:tcPr anchor="ctr">
                    <a:lnL>
                      <a:noFill/>
                    </a:lnL>
                    <a:lnR>
                      <a:noFill/>
                    </a:lnR>
                    <a:lnT>
                      <a:noFill/>
                    </a:lnT>
                    <a:lnB>
                      <a:noFill/>
                    </a:lnB>
                  </a:tcPr>
                </a:tc>
                <a:extLst>
                  <a:ext uri="{0D108BD9-81ED-4DB2-BD59-A6C34878D82A}">
                    <a16:rowId xmlns:a16="http://schemas.microsoft.com/office/drawing/2014/main" val="2890829457"/>
                  </a:ext>
                </a:extLst>
              </a:tr>
            </a:tbl>
          </a:graphicData>
        </a:graphic>
      </p:graphicFrame>
      <p:sp>
        <p:nvSpPr>
          <p:cNvPr id="12" name="Title 1">
            <a:extLst>
              <a:ext uri="{FF2B5EF4-FFF2-40B4-BE49-F238E27FC236}">
                <a16:creationId xmlns:a16="http://schemas.microsoft.com/office/drawing/2014/main" id="{BB4FBEEE-CA50-4EF1-B267-AB467AD4BDEB}"/>
              </a:ext>
            </a:extLst>
          </p:cNvPr>
          <p:cNvSpPr txBox="1">
            <a:spLocks/>
          </p:cNvSpPr>
          <p:nvPr/>
        </p:nvSpPr>
        <p:spPr bwMode="auto">
          <a:xfrm>
            <a:off x="-72008" y="32855"/>
            <a:ext cx="91440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Tahoma" charset="0"/>
              </a:defRPr>
            </a:lvl2pPr>
            <a:lvl3pPr algn="l" rtl="0" fontAlgn="base">
              <a:spcBef>
                <a:spcPct val="0"/>
              </a:spcBef>
              <a:spcAft>
                <a:spcPct val="0"/>
              </a:spcAft>
              <a:defRPr sz="3600">
                <a:solidFill>
                  <a:schemeClr val="tx2"/>
                </a:solidFill>
                <a:latin typeface="Tahoma" charset="0"/>
              </a:defRPr>
            </a:lvl3pPr>
            <a:lvl4pPr algn="l" rtl="0" fontAlgn="base">
              <a:spcBef>
                <a:spcPct val="0"/>
              </a:spcBef>
              <a:spcAft>
                <a:spcPct val="0"/>
              </a:spcAft>
              <a:defRPr sz="3600">
                <a:solidFill>
                  <a:schemeClr val="tx2"/>
                </a:solidFill>
                <a:latin typeface="Tahoma" charset="0"/>
              </a:defRPr>
            </a:lvl4pPr>
            <a:lvl5pPr algn="l" rtl="0" fontAlgn="base">
              <a:spcBef>
                <a:spcPct val="0"/>
              </a:spcBef>
              <a:spcAft>
                <a:spcPct val="0"/>
              </a:spcAft>
              <a:defRPr sz="3600">
                <a:solidFill>
                  <a:schemeClr val="tx2"/>
                </a:solidFill>
                <a:latin typeface="Tahoma" charset="0"/>
              </a:defRPr>
            </a:lvl5pPr>
            <a:lvl6pPr marL="457200" algn="l" rtl="0" fontAlgn="base">
              <a:spcBef>
                <a:spcPct val="0"/>
              </a:spcBef>
              <a:spcAft>
                <a:spcPct val="0"/>
              </a:spcAft>
              <a:defRPr sz="3600">
                <a:solidFill>
                  <a:schemeClr val="tx2"/>
                </a:solidFill>
                <a:latin typeface="Tahoma" charset="0"/>
              </a:defRPr>
            </a:lvl6pPr>
            <a:lvl7pPr marL="914400" algn="l" rtl="0" fontAlgn="base">
              <a:spcBef>
                <a:spcPct val="0"/>
              </a:spcBef>
              <a:spcAft>
                <a:spcPct val="0"/>
              </a:spcAft>
              <a:defRPr sz="3600">
                <a:solidFill>
                  <a:schemeClr val="tx2"/>
                </a:solidFill>
                <a:latin typeface="Tahoma" charset="0"/>
              </a:defRPr>
            </a:lvl7pPr>
            <a:lvl8pPr marL="1371600" algn="l" rtl="0" fontAlgn="base">
              <a:spcBef>
                <a:spcPct val="0"/>
              </a:spcBef>
              <a:spcAft>
                <a:spcPct val="0"/>
              </a:spcAft>
              <a:defRPr sz="3600">
                <a:solidFill>
                  <a:schemeClr val="tx2"/>
                </a:solidFill>
                <a:latin typeface="Tahoma" charset="0"/>
              </a:defRPr>
            </a:lvl8pPr>
            <a:lvl9pPr marL="1828800" algn="l" rtl="0" fontAlgn="base">
              <a:spcBef>
                <a:spcPct val="0"/>
              </a:spcBef>
              <a:spcAft>
                <a:spcPct val="0"/>
              </a:spcAft>
              <a:defRPr sz="3600">
                <a:solidFill>
                  <a:schemeClr val="tx2"/>
                </a:solidFill>
                <a:latin typeface="Tahoma" charset="0"/>
              </a:defRPr>
            </a:lvl9pPr>
          </a:lstStyle>
          <a:p>
            <a:pPr algn="ctr"/>
            <a:r>
              <a:rPr lang="ja-JP" altLang="en-US" sz="2800" b="1" kern="0" dirty="0">
                <a:solidFill>
                  <a:srgbClr val="0000FF"/>
                </a:solidFill>
                <a:latin typeface="+mj-ea"/>
              </a:rPr>
              <a:t>感染症法（</a:t>
            </a:r>
            <a:r>
              <a:rPr lang="en-US" altLang="ja-JP" sz="2800" b="1" kern="0" dirty="0">
                <a:solidFill>
                  <a:srgbClr val="0000FF"/>
                </a:solidFill>
                <a:latin typeface="+mj-ea"/>
              </a:rPr>
              <a:t>2021</a:t>
            </a:r>
            <a:r>
              <a:rPr lang="ja-JP" altLang="en-US" sz="2800" b="1" kern="0" dirty="0">
                <a:solidFill>
                  <a:srgbClr val="0000FF"/>
                </a:solidFill>
                <a:latin typeface="+mj-ea"/>
              </a:rPr>
              <a:t>年国家試験、公衆衛生）</a:t>
            </a:r>
            <a:endParaRPr lang="en-US" sz="2800" b="1" kern="0" dirty="0">
              <a:solidFill>
                <a:srgbClr val="0000FF"/>
              </a:solidFill>
              <a:latin typeface="+mj-ea"/>
            </a:endParaRPr>
          </a:p>
        </p:txBody>
      </p:sp>
      <p:pic>
        <p:nvPicPr>
          <p:cNvPr id="13" name="図 12">
            <a:extLst>
              <a:ext uri="{FF2B5EF4-FFF2-40B4-BE49-F238E27FC236}">
                <a16:creationId xmlns:a16="http://schemas.microsoft.com/office/drawing/2014/main" id="{0E7616F0-A625-9997-4791-1E3B642B70E7}"/>
              </a:ext>
            </a:extLst>
          </p:cNvPr>
          <p:cNvPicPr>
            <a:picLocks noChangeAspect="1"/>
          </p:cNvPicPr>
          <p:nvPr/>
        </p:nvPicPr>
        <p:blipFill rotWithShape="1">
          <a:blip r:embed="rId2"/>
          <a:srcRect b="8774"/>
          <a:stretch/>
        </p:blipFill>
        <p:spPr>
          <a:xfrm>
            <a:off x="72008" y="697931"/>
            <a:ext cx="9144000" cy="3589277"/>
          </a:xfrm>
          <a:prstGeom prst="rect">
            <a:avLst/>
          </a:prstGeom>
        </p:spPr>
      </p:pic>
    </p:spTree>
    <p:extLst>
      <p:ext uri="{BB962C8B-B14F-4D97-AF65-F5344CB8AC3E}">
        <p14:creationId xmlns:p14="http://schemas.microsoft.com/office/powerpoint/2010/main" val="1114456718"/>
      </p:ext>
    </p:extLst>
  </p:cSld>
  <p:clrMapOvr>
    <a:masterClrMapping/>
  </p:clrMapOvr>
</p:sld>
</file>

<file path=ppt/theme/theme1.xml><?xml version="1.0" encoding="utf-8"?>
<a:theme xmlns:a="http://schemas.openxmlformats.org/drawingml/2006/main" name="標準デザイン">
  <a:themeElements>
    <a:clrScheme name="">
      <a:dk1>
        <a:srgbClr val="000000"/>
      </a:dk1>
      <a:lt1>
        <a:srgbClr val="FFFFFF"/>
      </a:lt1>
      <a:dk2>
        <a:srgbClr val="FFFF00"/>
      </a:dk2>
      <a:lt2>
        <a:srgbClr val="000000"/>
      </a:lt2>
      <a:accent1>
        <a:srgbClr val="FF9900"/>
      </a:accent1>
      <a:accent2>
        <a:srgbClr val="00FFFF"/>
      </a:accent2>
      <a:accent3>
        <a:srgbClr val="FFFFFF"/>
      </a:accent3>
      <a:accent4>
        <a:srgbClr val="000000"/>
      </a:accent4>
      <a:accent5>
        <a:srgbClr val="FFCAAA"/>
      </a:accent5>
      <a:accent6>
        <a:srgbClr val="00E7E7"/>
      </a:accent6>
      <a:hlink>
        <a:srgbClr val="FF0000"/>
      </a:hlink>
      <a:folHlink>
        <a:srgbClr val="969696"/>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14722</TotalTime>
  <Words>7823</Words>
  <Application>Microsoft Office PowerPoint</Application>
  <PresentationFormat>画面に合わせる (4:3)</PresentationFormat>
  <Paragraphs>819</Paragraphs>
  <Slides>84</Slides>
  <Notes>33</Notes>
  <HiddenSlides>0</HiddenSlides>
  <MMClips>4</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84</vt:i4>
      </vt:variant>
    </vt:vector>
  </HeadingPairs>
  <TitlesOfParts>
    <vt:vector size="97" baseType="lpstr">
      <vt:lpstr>Avenir</vt:lpstr>
      <vt:lpstr>HGｺﾞｼｯｸE</vt:lpstr>
      <vt:lpstr>Hiragino Kaku Gothic Pro W3</vt:lpstr>
      <vt:lpstr>ＭＳ Ｐゴシック</vt:lpstr>
      <vt:lpstr>游明朝</vt:lpstr>
      <vt:lpstr>Arial</vt:lpstr>
      <vt:lpstr>Corbel</vt:lpstr>
      <vt:lpstr>Lucida Sans Unicode</vt:lpstr>
      <vt:lpstr>Times</vt:lpstr>
      <vt:lpstr>Times New Roman</vt:lpstr>
      <vt:lpstr>Verdana</vt:lpstr>
      <vt:lpstr>Wingdings</vt:lpstr>
      <vt:lpstr>標準デザイン</vt:lpstr>
      <vt:lpstr>PowerPoint プレゼンテーション</vt:lpstr>
      <vt:lpstr>PowerPoint プレゼンテーション</vt:lpstr>
      <vt:lpstr>略　歴</vt:lpstr>
      <vt:lpstr>PowerPoint プレゼンテーション</vt:lpstr>
      <vt:lpstr>近畿大学 (＝近大) 医学部微生物学講座</vt:lpstr>
      <vt:lpstr>海外留学参考書</vt:lpstr>
      <vt:lpstr>PowerPoint プレゼンテーション</vt:lpstr>
      <vt:lpstr>2021年　第115回医師国家試験　英語問題</vt:lpstr>
      <vt:lpstr>PowerPoint プレゼンテーション</vt:lpstr>
      <vt:lpstr>ムンプスウイルス mumps virus</vt:lpstr>
      <vt:lpstr>PowerPoint プレゼンテーション</vt:lpstr>
      <vt:lpstr>PowerPoint プレゼンテーション</vt:lpstr>
      <vt:lpstr>PowerPoint プレゼンテーション</vt:lpstr>
      <vt:lpstr>アシクロビル　acyclovir</vt:lpstr>
      <vt:lpstr>2022年　第116回医師国家試験　英語問題</vt:lpstr>
      <vt:lpstr>PowerPoint プレゼンテーション</vt:lpstr>
      <vt:lpstr>水痘・帯状疱疹ウイルス varicella-zoster virus</vt:lpstr>
      <vt:lpstr>米国臨床留学にはECFMGが必要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防衛医大 高本俊介教授 光学医療診療部・ 消化器内科 　 ルイジアナ州立大学 生理学講座留学 2010年　ポスドク </vt:lpstr>
      <vt:lpstr>防衛医大神経内科 海田賢一先生 　 ソルトレイクシティ訪問　 2007年　ジョージア医科大学　ポスドク</vt:lpstr>
      <vt:lpstr>近畿大学医学部微生物学講座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Slow Viral Diseases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Kinki Univ.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o.yoshie</dc:creator>
  <cp:lastModifiedBy>Tsunoda Ikuo</cp:lastModifiedBy>
  <cp:revision>1145</cp:revision>
  <cp:lastPrinted>2018-11-04T02:17:32Z</cp:lastPrinted>
  <dcterms:created xsi:type="dcterms:W3CDTF">2001-11-28T04:59:43Z</dcterms:created>
  <dcterms:modified xsi:type="dcterms:W3CDTF">2022-06-15T04:40:53Z</dcterms:modified>
</cp:coreProperties>
</file>